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5"/>
  </p:notesMasterIdLst>
  <p:sldIdLst>
    <p:sldId id="274" r:id="rId5"/>
    <p:sldId id="258" r:id="rId6"/>
    <p:sldId id="257" r:id="rId7"/>
    <p:sldId id="270" r:id="rId8"/>
    <p:sldId id="277" r:id="rId9"/>
    <p:sldId id="263" r:id="rId10"/>
    <p:sldId id="269" r:id="rId11"/>
    <p:sldId id="262" r:id="rId12"/>
    <p:sldId id="276" r:id="rId13"/>
    <p:sldId id="279" r:id="rId14"/>
    <p:sldId id="278" r:id="rId15"/>
    <p:sldId id="280" r:id="rId16"/>
    <p:sldId id="282" r:id="rId17"/>
    <p:sldId id="281" r:id="rId18"/>
    <p:sldId id="283" r:id="rId19"/>
    <p:sldId id="284" r:id="rId20"/>
    <p:sldId id="285" r:id="rId21"/>
    <p:sldId id="286" r:id="rId22"/>
    <p:sldId id="287" r:id="rId23"/>
    <p:sldId id="260"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A2B65"/>
    <a:srgbClr val="FCE60A"/>
    <a:srgbClr val="FCE609"/>
    <a:srgbClr val="1753A3"/>
    <a:srgbClr val="D2DEEC"/>
    <a:srgbClr val="1955A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4C2816B-3838-465E-A31D-F7605266CDA1}" v="29" dt="2025-10-10T00:10:53.98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630" autoAdjust="0"/>
    <p:restoredTop sz="96281"/>
  </p:normalViewPr>
  <p:slideViewPr>
    <p:cSldViewPr snapToGrid="0">
      <p:cViewPr varScale="1">
        <p:scale>
          <a:sx n="104" d="100"/>
          <a:sy n="104" d="100"/>
        </p:scale>
        <p:origin x="552"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iana Belen" userId="7340fe21-2feb-46c4-8e5f-e6ecc69161eb" providerId="ADAL" clId="{47A856CF-074C-4695-B6E4-4393F3BA589F}"/>
    <pc:docChg chg="undo custSel modSld">
      <pc:chgData name="Mariana Belen" userId="7340fe21-2feb-46c4-8e5f-e6ecc69161eb" providerId="ADAL" clId="{47A856CF-074C-4695-B6E4-4393F3BA589F}" dt="2025-10-10T00:10:53.987" v="727"/>
      <pc:docMkLst>
        <pc:docMk/>
      </pc:docMkLst>
      <pc:sldChg chg="delSp modSp mod">
        <pc:chgData name="Mariana Belen" userId="7340fe21-2feb-46c4-8e5f-e6ecc69161eb" providerId="ADAL" clId="{47A856CF-074C-4695-B6E4-4393F3BA589F}" dt="2025-10-09T23:58:58.519" v="676" actId="1076"/>
        <pc:sldMkLst>
          <pc:docMk/>
          <pc:sldMk cId="3709139002" sldId="260"/>
        </pc:sldMkLst>
        <pc:spChg chg="mod">
          <ac:chgData name="Mariana Belen" userId="7340fe21-2feb-46c4-8e5f-e6ecc69161eb" providerId="ADAL" clId="{47A856CF-074C-4695-B6E4-4393F3BA589F}" dt="2025-10-09T23:58:58.519" v="676" actId="1076"/>
          <ac:spMkLst>
            <pc:docMk/>
            <pc:sldMk cId="3709139002" sldId="260"/>
            <ac:spMk id="2" creationId="{EC0283A2-92E8-AE8B-48C5-6FF198163B64}"/>
          </ac:spMkLst>
        </pc:spChg>
        <pc:spChg chg="del">
          <ac:chgData name="Mariana Belen" userId="7340fe21-2feb-46c4-8e5f-e6ecc69161eb" providerId="ADAL" clId="{47A856CF-074C-4695-B6E4-4393F3BA589F}" dt="2025-10-09T23:58:51.297" v="675" actId="478"/>
          <ac:spMkLst>
            <pc:docMk/>
            <pc:sldMk cId="3709139002" sldId="260"/>
            <ac:spMk id="9" creationId="{051EAC0B-A383-EEE6-D334-CF26FA26B4D2}"/>
          </ac:spMkLst>
        </pc:spChg>
        <pc:picChg chg="mod">
          <ac:chgData name="Mariana Belen" userId="7340fe21-2feb-46c4-8e5f-e6ecc69161eb" providerId="ADAL" clId="{47A856CF-074C-4695-B6E4-4393F3BA589F}" dt="2025-10-09T23:58:45.161" v="674" actId="1076"/>
          <ac:picMkLst>
            <pc:docMk/>
            <pc:sldMk cId="3709139002" sldId="260"/>
            <ac:picMk id="5" creationId="{8E6F2BA4-5297-9A59-83AA-846A04CA331E}"/>
          </ac:picMkLst>
        </pc:picChg>
      </pc:sldChg>
      <pc:sldChg chg="modSp mod setBg">
        <pc:chgData name="Mariana Belen" userId="7340fe21-2feb-46c4-8e5f-e6ecc69161eb" providerId="ADAL" clId="{47A856CF-074C-4695-B6E4-4393F3BA589F}" dt="2025-10-10T00:03:23.916" v="701"/>
        <pc:sldMkLst>
          <pc:docMk/>
          <pc:sldMk cId="2531319529" sldId="262"/>
        </pc:sldMkLst>
        <pc:spChg chg="mod">
          <ac:chgData name="Mariana Belen" userId="7340fe21-2feb-46c4-8e5f-e6ecc69161eb" providerId="ADAL" clId="{47A856CF-074C-4695-B6E4-4393F3BA589F}" dt="2025-10-09T23:19:09.429" v="166" actId="1076"/>
          <ac:spMkLst>
            <pc:docMk/>
            <pc:sldMk cId="2531319529" sldId="262"/>
            <ac:spMk id="2" creationId="{58691A1A-F426-BCEB-6F0A-32462DA85476}"/>
          </ac:spMkLst>
        </pc:spChg>
        <pc:spChg chg="mod">
          <ac:chgData name="Mariana Belen" userId="7340fe21-2feb-46c4-8e5f-e6ecc69161eb" providerId="ADAL" clId="{47A856CF-074C-4695-B6E4-4393F3BA589F}" dt="2025-10-09T23:21:23.827" v="199" actId="1076"/>
          <ac:spMkLst>
            <pc:docMk/>
            <pc:sldMk cId="2531319529" sldId="262"/>
            <ac:spMk id="3" creationId="{A83A0E84-E733-A313-6F40-95086BF59E0A}"/>
          </ac:spMkLst>
        </pc:spChg>
        <pc:spChg chg="mod">
          <ac:chgData name="Mariana Belen" userId="7340fe21-2feb-46c4-8e5f-e6ecc69161eb" providerId="ADAL" clId="{47A856CF-074C-4695-B6E4-4393F3BA589F}" dt="2025-10-09T23:22:05.869" v="207" actId="1076"/>
          <ac:spMkLst>
            <pc:docMk/>
            <pc:sldMk cId="2531319529" sldId="262"/>
            <ac:spMk id="11" creationId="{022C00B3-2C67-CAC6-0FBB-31E9DBED59AC}"/>
          </ac:spMkLst>
        </pc:spChg>
        <pc:spChg chg="mod">
          <ac:chgData name="Mariana Belen" userId="7340fe21-2feb-46c4-8e5f-e6ecc69161eb" providerId="ADAL" clId="{47A856CF-074C-4695-B6E4-4393F3BA589F}" dt="2025-10-09T23:21:50.301" v="204" actId="1076"/>
          <ac:spMkLst>
            <pc:docMk/>
            <pc:sldMk cId="2531319529" sldId="262"/>
            <ac:spMk id="15" creationId="{1E63A591-41ED-39EC-B3FD-2184269EF791}"/>
          </ac:spMkLst>
        </pc:spChg>
        <pc:spChg chg="mod">
          <ac:chgData name="Mariana Belen" userId="7340fe21-2feb-46c4-8e5f-e6ecc69161eb" providerId="ADAL" clId="{47A856CF-074C-4695-B6E4-4393F3BA589F}" dt="2025-10-09T23:21:03.163" v="196" actId="6549"/>
          <ac:spMkLst>
            <pc:docMk/>
            <pc:sldMk cId="2531319529" sldId="262"/>
            <ac:spMk id="19" creationId="{2315469D-0636-3827-2EA6-49AAF5DCF545}"/>
          </ac:spMkLst>
        </pc:spChg>
        <pc:grpChg chg="mod">
          <ac:chgData name="Mariana Belen" userId="7340fe21-2feb-46c4-8e5f-e6ecc69161eb" providerId="ADAL" clId="{47A856CF-074C-4695-B6E4-4393F3BA589F}" dt="2025-10-09T23:19:15.750" v="167" actId="1076"/>
          <ac:grpSpMkLst>
            <pc:docMk/>
            <pc:sldMk cId="2531319529" sldId="262"/>
            <ac:grpSpMk id="10" creationId="{7125FD8A-FC6F-622F-9691-60F64C71C2A1}"/>
          </ac:grpSpMkLst>
        </pc:grpChg>
        <pc:grpChg chg="mod">
          <ac:chgData name="Mariana Belen" userId="7340fe21-2feb-46c4-8e5f-e6ecc69161eb" providerId="ADAL" clId="{47A856CF-074C-4695-B6E4-4393F3BA589F}" dt="2025-10-09T23:22:11.519" v="208" actId="1076"/>
          <ac:grpSpMkLst>
            <pc:docMk/>
            <pc:sldMk cId="2531319529" sldId="262"/>
            <ac:grpSpMk id="12" creationId="{946A35D1-3A75-2D57-EBFA-E80304955D80}"/>
          </ac:grpSpMkLst>
        </pc:grpChg>
        <pc:grpChg chg="mod">
          <ac:chgData name="Mariana Belen" userId="7340fe21-2feb-46c4-8e5f-e6ecc69161eb" providerId="ADAL" clId="{47A856CF-074C-4695-B6E4-4393F3BA589F}" dt="2025-10-09T23:21:54.655" v="205" actId="1076"/>
          <ac:grpSpMkLst>
            <pc:docMk/>
            <pc:sldMk cId="2531319529" sldId="262"/>
            <ac:grpSpMk id="16" creationId="{CB18B8E9-66A3-D35C-4A15-F420DFF78E44}"/>
          </ac:grpSpMkLst>
        </pc:grpChg>
        <pc:grpChg chg="mod">
          <ac:chgData name="Mariana Belen" userId="7340fe21-2feb-46c4-8e5f-e6ecc69161eb" providerId="ADAL" clId="{47A856CF-074C-4695-B6E4-4393F3BA589F}" dt="2025-10-09T23:21:46.082" v="203" actId="1076"/>
          <ac:grpSpMkLst>
            <pc:docMk/>
            <pc:sldMk cId="2531319529" sldId="262"/>
            <ac:grpSpMk id="20" creationId="{206E334A-1242-AE10-863E-363FB78FC332}"/>
          </ac:grpSpMkLst>
        </pc:grpChg>
      </pc:sldChg>
      <pc:sldChg chg="delSp modSp mod">
        <pc:chgData name="Mariana Belen" userId="7340fe21-2feb-46c4-8e5f-e6ecc69161eb" providerId="ADAL" clId="{47A856CF-074C-4695-B6E4-4393F3BA589F}" dt="2025-10-10T00:08:10.069" v="720" actId="14100"/>
        <pc:sldMkLst>
          <pc:docMk/>
          <pc:sldMk cId="4291501250" sldId="269"/>
        </pc:sldMkLst>
        <pc:spChg chg="mod">
          <ac:chgData name="Mariana Belen" userId="7340fe21-2feb-46c4-8e5f-e6ecc69161eb" providerId="ADAL" clId="{47A856CF-074C-4695-B6E4-4393F3BA589F}" dt="2025-10-10T00:02:33.297" v="698" actId="14100"/>
          <ac:spMkLst>
            <pc:docMk/>
            <pc:sldMk cId="4291501250" sldId="269"/>
            <ac:spMk id="2" creationId="{DD13FDE7-AE66-B2F8-8881-2CDA0A81CC00}"/>
          </ac:spMkLst>
        </pc:spChg>
        <pc:spChg chg="del mod">
          <ac:chgData name="Mariana Belen" userId="7340fe21-2feb-46c4-8e5f-e6ecc69161eb" providerId="ADAL" clId="{47A856CF-074C-4695-B6E4-4393F3BA589F}" dt="2025-10-09T23:14:44.884" v="115" actId="478"/>
          <ac:spMkLst>
            <pc:docMk/>
            <pc:sldMk cId="4291501250" sldId="269"/>
            <ac:spMk id="3" creationId="{3DE2C2FB-2075-4660-81FB-51F6CAA5DEDD}"/>
          </ac:spMkLst>
        </pc:spChg>
        <pc:spChg chg="mod">
          <ac:chgData name="Mariana Belen" userId="7340fe21-2feb-46c4-8e5f-e6ecc69161eb" providerId="ADAL" clId="{47A856CF-074C-4695-B6E4-4393F3BA589F}" dt="2025-10-09T23:17:35.794" v="146" actId="207"/>
          <ac:spMkLst>
            <pc:docMk/>
            <pc:sldMk cId="4291501250" sldId="269"/>
            <ac:spMk id="14" creationId="{8D3AA3D4-C94C-B095-DB6B-E0DB77086DA7}"/>
          </ac:spMkLst>
        </pc:spChg>
        <pc:spChg chg="mod">
          <ac:chgData name="Mariana Belen" userId="7340fe21-2feb-46c4-8e5f-e6ecc69161eb" providerId="ADAL" clId="{47A856CF-074C-4695-B6E4-4393F3BA589F}" dt="2025-10-09T23:17:38.086" v="147" actId="207"/>
          <ac:spMkLst>
            <pc:docMk/>
            <pc:sldMk cId="4291501250" sldId="269"/>
            <ac:spMk id="20" creationId="{B0146BA9-0BC7-853C-9984-251B7BBD6DE7}"/>
          </ac:spMkLst>
        </pc:spChg>
        <pc:spChg chg="mod">
          <ac:chgData name="Mariana Belen" userId="7340fe21-2feb-46c4-8e5f-e6ecc69161eb" providerId="ADAL" clId="{47A856CF-074C-4695-B6E4-4393F3BA589F}" dt="2025-10-09T23:17:40.319" v="148" actId="207"/>
          <ac:spMkLst>
            <pc:docMk/>
            <pc:sldMk cId="4291501250" sldId="269"/>
            <ac:spMk id="27" creationId="{6F098C58-6215-ED49-FF03-79C876A975FF}"/>
          </ac:spMkLst>
        </pc:spChg>
        <pc:spChg chg="mod">
          <ac:chgData name="Mariana Belen" userId="7340fe21-2feb-46c4-8e5f-e6ecc69161eb" providerId="ADAL" clId="{47A856CF-074C-4695-B6E4-4393F3BA589F}" dt="2025-10-09T23:18:40.321" v="162" actId="1076"/>
          <ac:spMkLst>
            <pc:docMk/>
            <pc:sldMk cId="4291501250" sldId="269"/>
            <ac:spMk id="29" creationId="{6B301C22-ED3A-19E3-4230-865EC77AB805}"/>
          </ac:spMkLst>
        </pc:spChg>
        <pc:grpChg chg="mod">
          <ac:chgData name="Mariana Belen" userId="7340fe21-2feb-46c4-8e5f-e6ecc69161eb" providerId="ADAL" clId="{47A856CF-074C-4695-B6E4-4393F3BA589F}" dt="2025-10-10T00:08:10.069" v="720" actId="14100"/>
          <ac:grpSpMkLst>
            <pc:docMk/>
            <pc:sldMk cId="4291501250" sldId="269"/>
            <ac:grpSpMk id="10" creationId="{9935803E-1806-E749-A16A-72444A842500}"/>
          </ac:grpSpMkLst>
        </pc:grpChg>
        <pc:grpChg chg="mod">
          <ac:chgData name="Mariana Belen" userId="7340fe21-2feb-46c4-8e5f-e6ecc69161eb" providerId="ADAL" clId="{47A856CF-074C-4695-B6E4-4393F3BA589F}" dt="2025-10-09T23:16:14.785" v="132" actId="1076"/>
          <ac:grpSpMkLst>
            <pc:docMk/>
            <pc:sldMk cId="4291501250" sldId="269"/>
            <ac:grpSpMk id="16" creationId="{6E2BAE90-9222-A24A-8844-352CE9D94525}"/>
          </ac:grpSpMkLst>
        </pc:grpChg>
        <pc:grpChg chg="mod">
          <ac:chgData name="Mariana Belen" userId="7340fe21-2feb-46c4-8e5f-e6ecc69161eb" providerId="ADAL" clId="{47A856CF-074C-4695-B6E4-4393F3BA589F}" dt="2025-10-09T23:17:53.175" v="150" actId="1076"/>
          <ac:grpSpMkLst>
            <pc:docMk/>
            <pc:sldMk cId="4291501250" sldId="269"/>
            <ac:grpSpMk id="21" creationId="{F56D4805-8393-27B8-DC79-BB38F8E92865}"/>
          </ac:grpSpMkLst>
        </pc:grpChg>
      </pc:sldChg>
      <pc:sldChg chg="modSp mod setBg">
        <pc:chgData name="Mariana Belen" userId="7340fe21-2feb-46c4-8e5f-e6ecc69161eb" providerId="ADAL" clId="{47A856CF-074C-4695-B6E4-4393F3BA589F}" dt="2025-10-10T00:05:27.862" v="708"/>
        <pc:sldMkLst>
          <pc:docMk/>
          <pc:sldMk cId="3780919753" sldId="270"/>
        </pc:sldMkLst>
        <pc:spChg chg="mod">
          <ac:chgData name="Mariana Belen" userId="7340fe21-2feb-46c4-8e5f-e6ecc69161eb" providerId="ADAL" clId="{47A856CF-074C-4695-B6E4-4393F3BA589F}" dt="2025-10-10T00:00:23.172" v="690" actId="1076"/>
          <ac:spMkLst>
            <pc:docMk/>
            <pc:sldMk cId="3780919753" sldId="270"/>
            <ac:spMk id="7" creationId="{5AE0ABFB-0748-A0B4-717A-3C6902FBDA86}"/>
          </ac:spMkLst>
        </pc:spChg>
        <pc:spChg chg="mod">
          <ac:chgData name="Mariana Belen" userId="7340fe21-2feb-46c4-8e5f-e6ecc69161eb" providerId="ADAL" clId="{47A856CF-074C-4695-B6E4-4393F3BA589F}" dt="2025-10-10T00:00:39.726" v="693" actId="113"/>
          <ac:spMkLst>
            <pc:docMk/>
            <pc:sldMk cId="3780919753" sldId="270"/>
            <ac:spMk id="8" creationId="{2BC2F6CA-3118-C651-1CF9-F0841365ADA2}"/>
          </ac:spMkLst>
        </pc:spChg>
      </pc:sldChg>
      <pc:sldChg chg="modSp mod setBg">
        <pc:chgData name="Mariana Belen" userId="7340fe21-2feb-46c4-8e5f-e6ecc69161eb" providerId="ADAL" clId="{47A856CF-074C-4695-B6E4-4393F3BA589F}" dt="2025-10-10T00:04:21.601" v="702"/>
        <pc:sldMkLst>
          <pc:docMk/>
          <pc:sldMk cId="397231808" sldId="276"/>
        </pc:sldMkLst>
        <pc:spChg chg="mod">
          <ac:chgData name="Mariana Belen" userId="7340fe21-2feb-46c4-8e5f-e6ecc69161eb" providerId="ADAL" clId="{47A856CF-074C-4695-B6E4-4393F3BA589F}" dt="2025-10-09T23:22:33.779" v="211" actId="1076"/>
          <ac:spMkLst>
            <pc:docMk/>
            <pc:sldMk cId="397231808" sldId="276"/>
            <ac:spMk id="7" creationId="{576CA858-0A8F-ADB0-CB0F-F63F55CB93B8}"/>
          </ac:spMkLst>
        </pc:spChg>
        <pc:spChg chg="mod">
          <ac:chgData name="Mariana Belen" userId="7340fe21-2feb-46c4-8e5f-e6ecc69161eb" providerId="ADAL" clId="{47A856CF-074C-4695-B6E4-4393F3BA589F}" dt="2025-10-09T23:23:34.649" v="221" actId="113"/>
          <ac:spMkLst>
            <pc:docMk/>
            <pc:sldMk cId="397231808" sldId="276"/>
            <ac:spMk id="8" creationId="{0CFA4965-A54B-BF19-10E8-B1F5F4DFAAD1}"/>
          </ac:spMkLst>
        </pc:spChg>
      </pc:sldChg>
      <pc:sldChg chg="modSp mod">
        <pc:chgData name="Mariana Belen" userId="7340fe21-2feb-46c4-8e5f-e6ecc69161eb" providerId="ADAL" clId="{47A856CF-074C-4695-B6E4-4393F3BA589F}" dt="2025-10-10T00:00:55.992" v="695" actId="1076"/>
        <pc:sldMkLst>
          <pc:docMk/>
          <pc:sldMk cId="4234979083" sldId="277"/>
        </pc:sldMkLst>
        <pc:spChg chg="mod">
          <ac:chgData name="Mariana Belen" userId="7340fe21-2feb-46c4-8e5f-e6ecc69161eb" providerId="ADAL" clId="{47A856CF-074C-4695-B6E4-4393F3BA589F}" dt="2025-10-10T00:00:55.992" v="695" actId="1076"/>
          <ac:spMkLst>
            <pc:docMk/>
            <pc:sldMk cId="4234979083" sldId="277"/>
            <ac:spMk id="7" creationId="{83B7322B-913E-ABBF-A1C3-5E47046EE9C6}"/>
          </ac:spMkLst>
        </pc:spChg>
      </pc:sldChg>
      <pc:sldChg chg="modSp mod">
        <pc:chgData name="Mariana Belen" userId="7340fe21-2feb-46c4-8e5f-e6ecc69161eb" providerId="ADAL" clId="{47A856CF-074C-4695-B6E4-4393F3BA589F}" dt="2025-10-09T23:36:01.834" v="320" actId="207"/>
        <pc:sldMkLst>
          <pc:docMk/>
          <pc:sldMk cId="395312883" sldId="278"/>
        </pc:sldMkLst>
        <pc:spChg chg="mod">
          <ac:chgData name="Mariana Belen" userId="7340fe21-2feb-46c4-8e5f-e6ecc69161eb" providerId="ADAL" clId="{47A856CF-074C-4695-B6E4-4393F3BA589F}" dt="2025-10-09T23:36:01.834" v="320" actId="207"/>
          <ac:spMkLst>
            <pc:docMk/>
            <pc:sldMk cId="395312883" sldId="278"/>
            <ac:spMk id="6" creationId="{4B51CFCA-1887-002F-BAC7-465A4752F7AE}"/>
          </ac:spMkLst>
        </pc:spChg>
        <pc:spChg chg="mod">
          <ac:chgData name="Mariana Belen" userId="7340fe21-2feb-46c4-8e5f-e6ecc69161eb" providerId="ADAL" clId="{47A856CF-074C-4695-B6E4-4393F3BA589F}" dt="2025-10-09T23:27:13.059" v="241" actId="1076"/>
          <ac:spMkLst>
            <pc:docMk/>
            <pc:sldMk cId="395312883" sldId="278"/>
            <ac:spMk id="7" creationId="{90B05A90-07FE-50DB-1354-830F9B0419B0}"/>
          </ac:spMkLst>
        </pc:spChg>
        <pc:picChg chg="mod">
          <ac:chgData name="Mariana Belen" userId="7340fe21-2feb-46c4-8e5f-e6ecc69161eb" providerId="ADAL" clId="{47A856CF-074C-4695-B6E4-4393F3BA589F}" dt="2025-10-09T23:30:47.374" v="269" actId="1076"/>
          <ac:picMkLst>
            <pc:docMk/>
            <pc:sldMk cId="395312883" sldId="278"/>
            <ac:picMk id="8" creationId="{4ABFDC7F-F4F6-AFA2-9FFB-8B31460C2356}"/>
          </ac:picMkLst>
        </pc:picChg>
      </pc:sldChg>
      <pc:sldChg chg="addSp modSp mod setBg">
        <pc:chgData name="Mariana Belen" userId="7340fe21-2feb-46c4-8e5f-e6ecc69161eb" providerId="ADAL" clId="{47A856CF-074C-4695-B6E4-4393F3BA589F}" dt="2025-10-10T00:10:53.987" v="727"/>
        <pc:sldMkLst>
          <pc:docMk/>
          <pc:sldMk cId="3338895222" sldId="279"/>
        </pc:sldMkLst>
        <pc:spChg chg="mod">
          <ac:chgData name="Mariana Belen" userId="7340fe21-2feb-46c4-8e5f-e6ecc69161eb" providerId="ADAL" clId="{47A856CF-074C-4695-B6E4-4393F3BA589F}" dt="2025-10-10T00:08:21.765" v="721" actId="1076"/>
          <ac:spMkLst>
            <pc:docMk/>
            <pc:sldMk cId="3338895222" sldId="279"/>
            <ac:spMk id="2" creationId="{5993EA53-88CA-CD89-F5DA-9AE5998AF44C}"/>
          </ac:spMkLst>
        </pc:spChg>
        <pc:spChg chg="mod">
          <ac:chgData name="Mariana Belen" userId="7340fe21-2feb-46c4-8e5f-e6ecc69161eb" providerId="ADAL" clId="{47A856CF-074C-4695-B6E4-4393F3BA589F}" dt="2025-10-10T00:08:27.601" v="722" actId="1076"/>
          <ac:spMkLst>
            <pc:docMk/>
            <pc:sldMk cId="3338895222" sldId="279"/>
            <ac:spMk id="3" creationId="{566F3DAD-1A6D-EEED-F654-D1EA5AC0EFFA}"/>
          </ac:spMkLst>
        </pc:spChg>
        <pc:spChg chg="mod">
          <ac:chgData name="Mariana Belen" userId="7340fe21-2feb-46c4-8e5f-e6ecc69161eb" providerId="ADAL" clId="{47A856CF-074C-4695-B6E4-4393F3BA589F}" dt="2025-10-10T00:08:29.918" v="723"/>
          <ac:spMkLst>
            <pc:docMk/>
            <pc:sldMk cId="3338895222" sldId="279"/>
            <ac:spMk id="5" creationId="{B179BE89-4E36-3DD1-111A-BAF80E5F5104}"/>
          </ac:spMkLst>
        </pc:spChg>
        <pc:spChg chg="mod">
          <ac:chgData name="Mariana Belen" userId="7340fe21-2feb-46c4-8e5f-e6ecc69161eb" providerId="ADAL" clId="{47A856CF-074C-4695-B6E4-4393F3BA589F}" dt="2025-10-10T00:08:29.918" v="723"/>
          <ac:spMkLst>
            <pc:docMk/>
            <pc:sldMk cId="3338895222" sldId="279"/>
            <ac:spMk id="6" creationId="{17803092-79DF-2B9A-DF6F-9333CF82350B}"/>
          </ac:spMkLst>
        </pc:spChg>
        <pc:grpChg chg="add mod">
          <ac:chgData name="Mariana Belen" userId="7340fe21-2feb-46c4-8e5f-e6ecc69161eb" providerId="ADAL" clId="{47A856CF-074C-4695-B6E4-4393F3BA589F}" dt="2025-10-10T00:08:36.403" v="725" actId="14100"/>
          <ac:grpSpMkLst>
            <pc:docMk/>
            <pc:sldMk cId="3338895222" sldId="279"/>
            <ac:grpSpMk id="4" creationId="{4FB23CFC-D05B-2F84-5907-E0AE4C2868C8}"/>
          </ac:grpSpMkLst>
        </pc:grpChg>
      </pc:sldChg>
      <pc:sldChg chg="modSp mod">
        <pc:chgData name="Mariana Belen" userId="7340fe21-2feb-46c4-8e5f-e6ecc69161eb" providerId="ADAL" clId="{47A856CF-074C-4695-B6E4-4393F3BA589F}" dt="2025-10-09T23:36:07.993" v="321" actId="207"/>
        <pc:sldMkLst>
          <pc:docMk/>
          <pc:sldMk cId="4241497136" sldId="280"/>
        </pc:sldMkLst>
        <pc:spChg chg="mod">
          <ac:chgData name="Mariana Belen" userId="7340fe21-2feb-46c4-8e5f-e6ecc69161eb" providerId="ADAL" clId="{47A856CF-074C-4695-B6E4-4393F3BA589F}" dt="2025-10-09T23:31:00.168" v="271" actId="255"/>
          <ac:spMkLst>
            <pc:docMk/>
            <pc:sldMk cId="4241497136" sldId="280"/>
            <ac:spMk id="2" creationId="{D4D8391D-F82C-9067-24E1-2B077AEB9B72}"/>
          </ac:spMkLst>
        </pc:spChg>
        <pc:spChg chg="mod">
          <ac:chgData name="Mariana Belen" userId="7340fe21-2feb-46c4-8e5f-e6ecc69161eb" providerId="ADAL" clId="{47A856CF-074C-4695-B6E4-4393F3BA589F}" dt="2025-10-09T23:36:07.993" v="321" actId="207"/>
          <ac:spMkLst>
            <pc:docMk/>
            <pc:sldMk cId="4241497136" sldId="280"/>
            <ac:spMk id="4" creationId="{75E2304F-84C2-F78A-1892-54DF6A2F5FE6}"/>
          </ac:spMkLst>
        </pc:spChg>
      </pc:sldChg>
      <pc:sldChg chg="modSp mod">
        <pc:chgData name="Mariana Belen" userId="7340fe21-2feb-46c4-8e5f-e6ecc69161eb" providerId="ADAL" clId="{47A856CF-074C-4695-B6E4-4393F3BA589F}" dt="2025-10-09T23:38:34.989" v="349" actId="1076"/>
        <pc:sldMkLst>
          <pc:docMk/>
          <pc:sldMk cId="128316414" sldId="281"/>
        </pc:sldMkLst>
        <pc:spChg chg="mod">
          <ac:chgData name="Mariana Belen" userId="7340fe21-2feb-46c4-8e5f-e6ecc69161eb" providerId="ADAL" clId="{47A856CF-074C-4695-B6E4-4393F3BA589F}" dt="2025-10-09T23:37:26.003" v="327" actId="1076"/>
          <ac:spMkLst>
            <pc:docMk/>
            <pc:sldMk cId="128316414" sldId="281"/>
            <ac:spMk id="2" creationId="{E4B949FF-0AFC-3152-0471-54003E264045}"/>
          </ac:spMkLst>
        </pc:spChg>
        <pc:spChg chg="mod">
          <ac:chgData name="Mariana Belen" userId="7340fe21-2feb-46c4-8e5f-e6ecc69161eb" providerId="ADAL" clId="{47A856CF-074C-4695-B6E4-4393F3BA589F}" dt="2025-10-09T23:38:34.989" v="349" actId="1076"/>
          <ac:spMkLst>
            <pc:docMk/>
            <pc:sldMk cId="128316414" sldId="281"/>
            <ac:spMk id="4" creationId="{C7403350-68C5-F604-9A3D-10CAB23EC147}"/>
          </ac:spMkLst>
        </pc:spChg>
      </pc:sldChg>
      <pc:sldChg chg="modSp mod">
        <pc:chgData name="Mariana Belen" userId="7340fe21-2feb-46c4-8e5f-e6ecc69161eb" providerId="ADAL" clId="{47A856CF-074C-4695-B6E4-4393F3BA589F}" dt="2025-10-09T23:37:08.977" v="324" actId="1076"/>
        <pc:sldMkLst>
          <pc:docMk/>
          <pc:sldMk cId="3645143186" sldId="282"/>
        </pc:sldMkLst>
        <pc:spChg chg="mod">
          <ac:chgData name="Mariana Belen" userId="7340fe21-2feb-46c4-8e5f-e6ecc69161eb" providerId="ADAL" clId="{47A856CF-074C-4695-B6E4-4393F3BA589F}" dt="2025-10-09T23:34:27.778" v="306" actId="255"/>
          <ac:spMkLst>
            <pc:docMk/>
            <pc:sldMk cId="3645143186" sldId="282"/>
            <ac:spMk id="2" creationId="{71E22785-E2F3-A397-B752-D0E73601F768}"/>
          </ac:spMkLst>
        </pc:spChg>
        <pc:spChg chg="mod">
          <ac:chgData name="Mariana Belen" userId="7340fe21-2feb-46c4-8e5f-e6ecc69161eb" providerId="ADAL" clId="{47A856CF-074C-4695-B6E4-4393F3BA589F}" dt="2025-10-09T23:37:03.381" v="323" actId="1076"/>
          <ac:spMkLst>
            <pc:docMk/>
            <pc:sldMk cId="3645143186" sldId="282"/>
            <ac:spMk id="4" creationId="{1A33CF2D-CDEB-C92B-581C-684C0CE5E48D}"/>
          </ac:spMkLst>
        </pc:spChg>
        <pc:picChg chg="mod">
          <ac:chgData name="Mariana Belen" userId="7340fe21-2feb-46c4-8e5f-e6ecc69161eb" providerId="ADAL" clId="{47A856CF-074C-4695-B6E4-4393F3BA589F}" dt="2025-10-09T23:37:08.977" v="324" actId="1076"/>
          <ac:picMkLst>
            <pc:docMk/>
            <pc:sldMk cId="3645143186" sldId="282"/>
            <ac:picMk id="5" creationId="{B216A50A-0928-16F1-01D3-BB30BC4C8970}"/>
          </ac:picMkLst>
        </pc:picChg>
      </pc:sldChg>
      <pc:sldChg chg="addSp modSp mod setBg">
        <pc:chgData name="Mariana Belen" userId="7340fe21-2feb-46c4-8e5f-e6ecc69161eb" providerId="ADAL" clId="{47A856CF-074C-4695-B6E4-4393F3BA589F}" dt="2025-10-10T00:07:41.755" v="719" actId="1076"/>
        <pc:sldMkLst>
          <pc:docMk/>
          <pc:sldMk cId="2350232557" sldId="283"/>
        </pc:sldMkLst>
        <pc:spChg chg="mod">
          <ac:chgData name="Mariana Belen" userId="7340fe21-2feb-46c4-8e5f-e6ecc69161eb" providerId="ADAL" clId="{47A856CF-074C-4695-B6E4-4393F3BA589F}" dt="2025-10-09T23:40:31.409" v="373" actId="1076"/>
          <ac:spMkLst>
            <pc:docMk/>
            <pc:sldMk cId="2350232557" sldId="283"/>
            <ac:spMk id="2" creationId="{BE0E1823-6E44-9E74-B128-7063CE486980}"/>
          </ac:spMkLst>
        </pc:spChg>
        <pc:spChg chg="mod">
          <ac:chgData name="Mariana Belen" userId="7340fe21-2feb-46c4-8e5f-e6ecc69161eb" providerId="ADAL" clId="{47A856CF-074C-4695-B6E4-4393F3BA589F}" dt="2025-10-09T23:40:28.290" v="372" actId="1076"/>
          <ac:spMkLst>
            <pc:docMk/>
            <pc:sldMk cId="2350232557" sldId="283"/>
            <ac:spMk id="3" creationId="{2B7D9E5E-7951-8D16-8414-7A9B78B88D4D}"/>
          </ac:spMkLst>
        </pc:spChg>
        <pc:spChg chg="mod">
          <ac:chgData name="Mariana Belen" userId="7340fe21-2feb-46c4-8e5f-e6ecc69161eb" providerId="ADAL" clId="{47A856CF-074C-4695-B6E4-4393F3BA589F}" dt="2025-10-10T00:06:21.214" v="709"/>
          <ac:spMkLst>
            <pc:docMk/>
            <pc:sldMk cId="2350232557" sldId="283"/>
            <ac:spMk id="5" creationId="{1BAF4095-B2BC-0728-6AD1-18876E68F15E}"/>
          </ac:spMkLst>
        </pc:spChg>
        <pc:spChg chg="mod">
          <ac:chgData name="Mariana Belen" userId="7340fe21-2feb-46c4-8e5f-e6ecc69161eb" providerId="ADAL" clId="{47A856CF-074C-4695-B6E4-4393F3BA589F}" dt="2025-10-10T00:06:21.214" v="709"/>
          <ac:spMkLst>
            <pc:docMk/>
            <pc:sldMk cId="2350232557" sldId="283"/>
            <ac:spMk id="6" creationId="{A616D3EC-1F72-3EDB-C0C0-7EA028619E5B}"/>
          </ac:spMkLst>
        </pc:spChg>
        <pc:grpChg chg="add mod">
          <ac:chgData name="Mariana Belen" userId="7340fe21-2feb-46c4-8e5f-e6ecc69161eb" providerId="ADAL" clId="{47A856CF-074C-4695-B6E4-4393F3BA589F}" dt="2025-10-10T00:07:41.755" v="719" actId="1076"/>
          <ac:grpSpMkLst>
            <pc:docMk/>
            <pc:sldMk cId="2350232557" sldId="283"/>
            <ac:grpSpMk id="4" creationId="{A4B08F2C-94D3-339A-77EA-5A02C47FE720}"/>
          </ac:grpSpMkLst>
        </pc:grpChg>
      </pc:sldChg>
      <pc:sldChg chg="addSp delSp modSp mod">
        <pc:chgData name="Mariana Belen" userId="7340fe21-2feb-46c4-8e5f-e6ecc69161eb" providerId="ADAL" clId="{47A856CF-074C-4695-B6E4-4393F3BA589F}" dt="2025-10-09T23:45:45.559" v="522" actId="20577"/>
        <pc:sldMkLst>
          <pc:docMk/>
          <pc:sldMk cId="1354307957" sldId="284"/>
        </pc:sldMkLst>
        <pc:spChg chg="mod">
          <ac:chgData name="Mariana Belen" userId="7340fe21-2feb-46c4-8e5f-e6ecc69161eb" providerId="ADAL" clId="{47A856CF-074C-4695-B6E4-4393F3BA589F}" dt="2025-10-09T23:45:45.559" v="522" actId="20577"/>
          <ac:spMkLst>
            <pc:docMk/>
            <pc:sldMk cId="1354307957" sldId="284"/>
            <ac:spMk id="2" creationId="{19D0EF33-65D0-B00E-060E-6F3B644462E1}"/>
          </ac:spMkLst>
        </pc:spChg>
        <pc:spChg chg="add del mod">
          <ac:chgData name="Mariana Belen" userId="7340fe21-2feb-46c4-8e5f-e6ecc69161eb" providerId="ADAL" clId="{47A856CF-074C-4695-B6E4-4393F3BA589F}" dt="2025-10-09T23:44:58.831" v="512" actId="1076"/>
          <ac:spMkLst>
            <pc:docMk/>
            <pc:sldMk cId="1354307957" sldId="284"/>
            <ac:spMk id="3" creationId="{7DB80B1D-5AA9-30C8-1B54-C7FEAC8FE0D9}"/>
          </ac:spMkLst>
        </pc:spChg>
        <pc:picChg chg="mod">
          <ac:chgData name="Mariana Belen" userId="7340fe21-2feb-46c4-8e5f-e6ecc69161eb" providerId="ADAL" clId="{47A856CF-074C-4695-B6E4-4393F3BA589F}" dt="2025-10-09T23:45:09.737" v="514" actId="14100"/>
          <ac:picMkLst>
            <pc:docMk/>
            <pc:sldMk cId="1354307957" sldId="284"/>
            <ac:picMk id="5" creationId="{8D7F8236-28D5-3E4A-05C0-B3A6B8D7F420}"/>
          </ac:picMkLst>
        </pc:picChg>
      </pc:sldChg>
      <pc:sldChg chg="modSp mod">
        <pc:chgData name="Mariana Belen" userId="7340fe21-2feb-46c4-8e5f-e6ecc69161eb" providerId="ADAL" clId="{47A856CF-074C-4695-B6E4-4393F3BA589F}" dt="2025-10-09T23:47:15.077" v="537" actId="1076"/>
        <pc:sldMkLst>
          <pc:docMk/>
          <pc:sldMk cId="2364120447" sldId="285"/>
        </pc:sldMkLst>
        <pc:spChg chg="mod">
          <ac:chgData name="Mariana Belen" userId="7340fe21-2feb-46c4-8e5f-e6ecc69161eb" providerId="ADAL" clId="{47A856CF-074C-4695-B6E4-4393F3BA589F}" dt="2025-10-09T23:45:59.093" v="524" actId="255"/>
          <ac:spMkLst>
            <pc:docMk/>
            <pc:sldMk cId="2364120447" sldId="285"/>
            <ac:spMk id="2" creationId="{DAC8B7D0-0F5A-C13A-2AF2-27F5A45DC621}"/>
          </ac:spMkLst>
        </pc:spChg>
        <pc:spChg chg="mod">
          <ac:chgData name="Mariana Belen" userId="7340fe21-2feb-46c4-8e5f-e6ecc69161eb" providerId="ADAL" clId="{47A856CF-074C-4695-B6E4-4393F3BA589F}" dt="2025-10-09T23:47:15.077" v="537" actId="1076"/>
          <ac:spMkLst>
            <pc:docMk/>
            <pc:sldMk cId="2364120447" sldId="285"/>
            <ac:spMk id="4" creationId="{105963DE-3DF2-550D-F824-016ED7033D6F}"/>
          </ac:spMkLst>
        </pc:spChg>
        <pc:spChg chg="mod">
          <ac:chgData name="Mariana Belen" userId="7340fe21-2feb-46c4-8e5f-e6ecc69161eb" providerId="ADAL" clId="{47A856CF-074C-4695-B6E4-4393F3BA589F}" dt="2025-10-09T23:47:11.867" v="536" actId="1076"/>
          <ac:spMkLst>
            <pc:docMk/>
            <pc:sldMk cId="2364120447" sldId="285"/>
            <ac:spMk id="6" creationId="{A3D96140-8D95-5527-DD8D-6A74580541B4}"/>
          </ac:spMkLst>
        </pc:spChg>
      </pc:sldChg>
      <pc:sldChg chg="addSp modSp mod setBg">
        <pc:chgData name="Mariana Belen" userId="7340fe21-2feb-46c4-8e5f-e6ecc69161eb" providerId="ADAL" clId="{47A856CF-074C-4695-B6E4-4393F3BA589F}" dt="2025-10-10T00:08:52.921" v="726"/>
        <pc:sldMkLst>
          <pc:docMk/>
          <pc:sldMk cId="234964412" sldId="286"/>
        </pc:sldMkLst>
        <pc:spChg chg="mod">
          <ac:chgData name="Mariana Belen" userId="7340fe21-2feb-46c4-8e5f-e6ecc69161eb" providerId="ADAL" clId="{47A856CF-074C-4695-B6E4-4393F3BA589F}" dt="2025-10-09T23:47:55.364" v="542" actId="1076"/>
          <ac:spMkLst>
            <pc:docMk/>
            <pc:sldMk cId="234964412" sldId="286"/>
            <ac:spMk id="2" creationId="{6F7B8994-E317-3AA3-B66F-A034A2E101B7}"/>
          </ac:spMkLst>
        </pc:spChg>
        <pc:spChg chg="mod">
          <ac:chgData name="Mariana Belen" userId="7340fe21-2feb-46c4-8e5f-e6ecc69161eb" providerId="ADAL" clId="{47A856CF-074C-4695-B6E4-4393F3BA589F}" dt="2025-10-09T23:52:20.041" v="590" actId="1076"/>
          <ac:spMkLst>
            <pc:docMk/>
            <pc:sldMk cId="234964412" sldId="286"/>
            <ac:spMk id="4" creationId="{56B9510A-071B-28F3-68DB-6819366800B8}"/>
          </ac:spMkLst>
        </pc:spChg>
        <pc:spChg chg="mod">
          <ac:chgData name="Mariana Belen" userId="7340fe21-2feb-46c4-8e5f-e6ecc69161eb" providerId="ADAL" clId="{47A856CF-074C-4695-B6E4-4393F3BA589F}" dt="2025-10-10T00:07:24.514" v="715"/>
          <ac:spMkLst>
            <pc:docMk/>
            <pc:sldMk cId="234964412" sldId="286"/>
            <ac:spMk id="5" creationId="{8B9248C2-1971-658C-A5E4-A72ABB4582EF}"/>
          </ac:spMkLst>
        </pc:spChg>
        <pc:spChg chg="mod">
          <ac:chgData name="Mariana Belen" userId="7340fe21-2feb-46c4-8e5f-e6ecc69161eb" providerId="ADAL" clId="{47A856CF-074C-4695-B6E4-4393F3BA589F}" dt="2025-10-09T23:53:06.638" v="599" actId="20577"/>
          <ac:spMkLst>
            <pc:docMk/>
            <pc:sldMk cId="234964412" sldId="286"/>
            <ac:spMk id="6" creationId="{1FAA8522-46CF-A80E-3E3E-5B8FF396779D}"/>
          </ac:spMkLst>
        </pc:spChg>
        <pc:spChg chg="mod">
          <ac:chgData name="Mariana Belen" userId="7340fe21-2feb-46c4-8e5f-e6ecc69161eb" providerId="ADAL" clId="{47A856CF-074C-4695-B6E4-4393F3BA589F}" dt="2025-10-10T00:07:24.514" v="715"/>
          <ac:spMkLst>
            <pc:docMk/>
            <pc:sldMk cId="234964412" sldId="286"/>
            <ac:spMk id="8" creationId="{B9700C07-D423-2EE6-1592-207644601279}"/>
          </ac:spMkLst>
        </pc:spChg>
        <pc:spChg chg="mod">
          <ac:chgData name="Mariana Belen" userId="7340fe21-2feb-46c4-8e5f-e6ecc69161eb" providerId="ADAL" clId="{47A856CF-074C-4695-B6E4-4393F3BA589F}" dt="2025-10-10T00:07:24.514" v="715"/>
          <ac:spMkLst>
            <pc:docMk/>
            <pc:sldMk cId="234964412" sldId="286"/>
            <ac:spMk id="9" creationId="{4B8140DF-7FB7-D1BB-6AB8-D4EB60A94D18}"/>
          </ac:spMkLst>
        </pc:spChg>
        <pc:spChg chg="mod">
          <ac:chgData name="Mariana Belen" userId="7340fe21-2feb-46c4-8e5f-e6ecc69161eb" providerId="ADAL" clId="{47A856CF-074C-4695-B6E4-4393F3BA589F}" dt="2025-10-10T00:07:24.514" v="715"/>
          <ac:spMkLst>
            <pc:docMk/>
            <pc:sldMk cId="234964412" sldId="286"/>
            <ac:spMk id="10" creationId="{F04F050F-E52A-5590-6232-F73629B504D7}"/>
          </ac:spMkLst>
        </pc:spChg>
        <pc:grpChg chg="add mod">
          <ac:chgData name="Mariana Belen" userId="7340fe21-2feb-46c4-8e5f-e6ecc69161eb" providerId="ADAL" clId="{47A856CF-074C-4695-B6E4-4393F3BA589F}" dt="2025-10-10T00:07:28.923" v="716" actId="1076"/>
          <ac:grpSpMkLst>
            <pc:docMk/>
            <pc:sldMk cId="234964412" sldId="286"/>
            <ac:grpSpMk id="3" creationId="{13AE1459-0E98-AAC7-5088-4F49A7D29356}"/>
          </ac:grpSpMkLst>
        </pc:grpChg>
        <pc:picChg chg="mod">
          <ac:chgData name="Mariana Belen" userId="7340fe21-2feb-46c4-8e5f-e6ecc69161eb" providerId="ADAL" clId="{47A856CF-074C-4695-B6E4-4393F3BA589F}" dt="2025-10-09T23:48:55.973" v="561" actId="1076"/>
          <ac:picMkLst>
            <pc:docMk/>
            <pc:sldMk cId="234964412" sldId="286"/>
            <ac:picMk id="7" creationId="{06E7BE34-111E-7B7E-4254-470753BA5590}"/>
          </ac:picMkLst>
        </pc:picChg>
      </pc:sldChg>
      <pc:sldChg chg="addSp modSp mod setBg">
        <pc:chgData name="Mariana Belen" userId="7340fe21-2feb-46c4-8e5f-e6ecc69161eb" providerId="ADAL" clId="{47A856CF-074C-4695-B6E4-4393F3BA589F}" dt="2025-10-10T00:05:05.955" v="707" actId="1076"/>
        <pc:sldMkLst>
          <pc:docMk/>
          <pc:sldMk cId="2133196334" sldId="287"/>
        </pc:sldMkLst>
        <pc:spChg chg="mod">
          <ac:chgData name="Mariana Belen" userId="7340fe21-2feb-46c4-8e5f-e6ecc69161eb" providerId="ADAL" clId="{47A856CF-074C-4695-B6E4-4393F3BA589F}" dt="2025-10-10T00:05:05.955" v="707" actId="1076"/>
          <ac:spMkLst>
            <pc:docMk/>
            <pc:sldMk cId="2133196334" sldId="287"/>
            <ac:spMk id="2" creationId="{6964D084-60BD-F28B-B510-6455FD906B80}"/>
          </ac:spMkLst>
        </pc:spChg>
        <pc:spChg chg="add mod">
          <ac:chgData name="Mariana Belen" userId="7340fe21-2feb-46c4-8e5f-e6ecc69161eb" providerId="ADAL" clId="{47A856CF-074C-4695-B6E4-4393F3BA589F}" dt="2025-10-09T23:55:06.910" v="623" actId="403"/>
          <ac:spMkLst>
            <pc:docMk/>
            <pc:sldMk cId="2133196334" sldId="287"/>
            <ac:spMk id="3" creationId="{69BEDAAD-3EE7-D1C0-D03B-B5E4B92AF788}"/>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E96B82-03CF-2846-8CA6-53051B4EF084}" type="datetimeFigureOut">
              <a:rPr lang="en-US" smtClean="0"/>
              <a:t>10/10/2025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D2F03A-8637-2344-AE91-75CD6BB51003}" type="slidenum">
              <a:rPr lang="en-US" smtClean="0"/>
              <a:t>‹#›</a:t>
            </a:fld>
            <a:endParaRPr lang="en-US"/>
          </a:p>
        </p:txBody>
      </p:sp>
    </p:spTree>
    <p:extLst>
      <p:ext uri="{BB962C8B-B14F-4D97-AF65-F5344CB8AC3E}">
        <p14:creationId xmlns:p14="http://schemas.microsoft.com/office/powerpoint/2010/main" val="22160483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DAD2F03A-8637-2344-AE91-75CD6BB51003}" type="slidenum">
              <a:rPr lang="en-US" smtClean="0"/>
              <a:t>9</a:t>
            </a:fld>
            <a:endParaRPr lang="en-US"/>
          </a:p>
        </p:txBody>
      </p:sp>
    </p:spTree>
    <p:extLst>
      <p:ext uri="{BB962C8B-B14F-4D97-AF65-F5344CB8AC3E}">
        <p14:creationId xmlns:p14="http://schemas.microsoft.com/office/powerpoint/2010/main" val="16945044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DAD2F03A-8637-2344-AE91-75CD6BB51003}" type="slidenum">
              <a:rPr lang="en-US" smtClean="0"/>
              <a:t>12</a:t>
            </a:fld>
            <a:endParaRPr lang="en-US"/>
          </a:p>
        </p:txBody>
      </p:sp>
    </p:spTree>
    <p:extLst>
      <p:ext uri="{BB962C8B-B14F-4D97-AF65-F5344CB8AC3E}">
        <p14:creationId xmlns:p14="http://schemas.microsoft.com/office/powerpoint/2010/main" val="373391484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1753A3"/>
        </a:solidFill>
        <a:effectLst/>
      </p:bgPr>
    </p:bg>
    <p:spTree>
      <p:nvGrpSpPr>
        <p:cNvPr id="1" name=""/>
        <p:cNvGrpSpPr/>
        <p:nvPr/>
      </p:nvGrpSpPr>
      <p:grpSpPr>
        <a:xfrm>
          <a:off x="0" y="0"/>
          <a:ext cx="0" cy="0"/>
          <a:chOff x="0" y="0"/>
          <a:chExt cx="0" cy="0"/>
        </a:xfrm>
      </p:grpSpPr>
      <p:pic>
        <p:nvPicPr>
          <p:cNvPr id="4" name="Picture 3" descr="A person and a child laughing&#10;&#10;AI-generated content may be incorrect.">
            <a:extLst>
              <a:ext uri="{FF2B5EF4-FFF2-40B4-BE49-F238E27FC236}">
                <a16:creationId xmlns:a16="http://schemas.microsoft.com/office/drawing/2014/main" id="{D162AC6E-54B3-4D9F-2EE9-D1D00AF40E94}"/>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4268795" y="0"/>
            <a:ext cx="7923205" cy="6858000"/>
          </a:xfrm>
          <a:prstGeom prst="rect">
            <a:avLst/>
          </a:prstGeom>
        </p:spPr>
      </p:pic>
      <p:pic>
        <p:nvPicPr>
          <p:cNvPr id="8" name="Picture 7">
            <a:extLst>
              <a:ext uri="{FF2B5EF4-FFF2-40B4-BE49-F238E27FC236}">
                <a16:creationId xmlns:a16="http://schemas.microsoft.com/office/drawing/2014/main" id="{4188A645-D0FA-D35F-23CD-0D9CFCA3C156}"/>
              </a:ext>
            </a:extLst>
          </p:cNvPr>
          <p:cNvPicPr>
            <a:picLocks noChangeAspect="1"/>
          </p:cNvPicPr>
          <p:nvPr userDrawn="1"/>
        </p:nvPicPr>
        <p:blipFill>
          <a:blip r:embed="rId3">
            <a:extLst>
              <a:ext uri="{28A0092B-C50C-407E-A947-70E740481C1C}">
                <a14:useLocalDpi xmlns:a14="http://schemas.microsoft.com/office/drawing/2010/main"/>
              </a:ext>
            </a:extLst>
          </a:blip>
          <a:srcRect/>
          <a:stretch/>
        </p:blipFill>
        <p:spPr>
          <a:xfrm>
            <a:off x="-127287" y="-107576"/>
            <a:ext cx="6687012" cy="7046258"/>
          </a:xfrm>
          <a:prstGeom prst="rect">
            <a:avLst/>
          </a:prstGeom>
        </p:spPr>
      </p:pic>
      <p:sp>
        <p:nvSpPr>
          <p:cNvPr id="2" name="Title 1">
            <a:extLst>
              <a:ext uri="{FF2B5EF4-FFF2-40B4-BE49-F238E27FC236}">
                <a16:creationId xmlns:a16="http://schemas.microsoft.com/office/drawing/2014/main" id="{15E125CC-4861-C953-849B-960D9AC74094}"/>
              </a:ext>
            </a:extLst>
          </p:cNvPr>
          <p:cNvSpPr>
            <a:spLocks noGrp="1"/>
          </p:cNvSpPr>
          <p:nvPr>
            <p:ph type="ctrTitle"/>
          </p:nvPr>
        </p:nvSpPr>
        <p:spPr>
          <a:xfrm>
            <a:off x="420129" y="1600157"/>
            <a:ext cx="4637903" cy="2387600"/>
          </a:xfrm>
        </p:spPr>
        <p:txBody>
          <a:bodyPr anchor="b">
            <a:normAutofit/>
          </a:bodyPr>
          <a:lstStyle>
            <a:lvl1pPr algn="l">
              <a:defRPr sz="4400" b="1">
                <a:solidFill>
                  <a:srgbClr val="FCE609"/>
                </a:solidFill>
                <a:latin typeface="Arial" panose="020B0604020202020204" pitchFamily="34" charset="0"/>
                <a:cs typeface="Arial" panose="020B0604020202020204" pitchFamily="34" charset="0"/>
              </a:defRPr>
            </a:lvl1pPr>
          </a:lstStyle>
          <a:p>
            <a:r>
              <a:rPr lang="en-GB"/>
              <a:t>Click to edit Master title style</a:t>
            </a:r>
            <a:endParaRPr lang="en-US" dirty="0"/>
          </a:p>
        </p:txBody>
      </p:sp>
      <p:sp>
        <p:nvSpPr>
          <p:cNvPr id="3" name="Subtitle 2">
            <a:extLst>
              <a:ext uri="{FF2B5EF4-FFF2-40B4-BE49-F238E27FC236}">
                <a16:creationId xmlns:a16="http://schemas.microsoft.com/office/drawing/2014/main" id="{906D1525-24B3-1A8D-75D7-B438CA6C5403}"/>
              </a:ext>
            </a:extLst>
          </p:cNvPr>
          <p:cNvSpPr>
            <a:spLocks noGrp="1"/>
          </p:cNvSpPr>
          <p:nvPr>
            <p:ph type="subTitle" idx="1"/>
          </p:nvPr>
        </p:nvSpPr>
        <p:spPr>
          <a:xfrm>
            <a:off x="420129" y="4079832"/>
            <a:ext cx="4637903" cy="1655762"/>
          </a:xfrm>
        </p:spPr>
        <p:txBody>
          <a:bodyPr/>
          <a:lstStyle>
            <a:lvl1pPr marL="0" indent="0" algn="ctr">
              <a:buNone/>
              <a:defRPr sz="24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Tree>
    <p:extLst>
      <p:ext uri="{BB962C8B-B14F-4D97-AF65-F5344CB8AC3E}">
        <p14:creationId xmlns:p14="http://schemas.microsoft.com/office/powerpoint/2010/main" val="8768069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BFBB448-3618-C13D-FBA8-9631DC84C531}"/>
              </a:ext>
            </a:extLst>
          </p:cNvPr>
          <p:cNvSpPr/>
          <p:nvPr userDrawn="1"/>
        </p:nvSpPr>
        <p:spPr>
          <a:xfrm>
            <a:off x="0" y="0"/>
            <a:ext cx="12192000" cy="6858000"/>
          </a:xfrm>
          <a:prstGeom prst="rect">
            <a:avLst/>
          </a:prstGeom>
          <a:solidFill>
            <a:srgbClr val="0A2B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4A6A01A-7A81-0296-92BD-35BAD0D1664D}"/>
              </a:ext>
            </a:extLst>
          </p:cNvPr>
          <p:cNvSpPr>
            <a:spLocks noGrp="1"/>
          </p:cNvSpPr>
          <p:nvPr>
            <p:ph type="title"/>
          </p:nvPr>
        </p:nvSpPr>
        <p:spPr>
          <a:xfrm>
            <a:off x="681038" y="1651001"/>
            <a:ext cx="10515600" cy="806450"/>
          </a:xfrm>
        </p:spPr>
        <p:txBody>
          <a:bodyPr>
            <a:normAutofit/>
          </a:bodyPr>
          <a:lstStyle>
            <a:lvl1pPr>
              <a:defRPr sz="2800" b="1">
                <a:solidFill>
                  <a:srgbClr val="FCE609"/>
                </a:solidFill>
                <a:latin typeface="Arial" panose="020B0604020202020204" pitchFamily="34" charset="0"/>
                <a:cs typeface="Arial" panose="020B0604020202020204" pitchFamily="34" charset="0"/>
              </a:defRPr>
            </a:lvl1pPr>
          </a:lstStyle>
          <a:p>
            <a:r>
              <a:rPr lang="en-GB"/>
              <a:t>Click to edit Master title style</a:t>
            </a:r>
            <a:endParaRPr lang="en-US" dirty="0"/>
          </a:p>
        </p:txBody>
      </p:sp>
      <p:pic>
        <p:nvPicPr>
          <p:cNvPr id="3" name="Picture 2">
            <a:extLst>
              <a:ext uri="{FF2B5EF4-FFF2-40B4-BE49-F238E27FC236}">
                <a16:creationId xmlns:a16="http://schemas.microsoft.com/office/drawing/2014/main" id="{8BB909FE-ED77-0EAB-D8C2-74938F270A46}"/>
              </a:ext>
            </a:extLst>
          </p:cNvPr>
          <p:cNvPicPr>
            <a:picLocks noChangeAspect="1"/>
          </p:cNvPicPr>
          <p:nvPr userDrawn="1"/>
        </p:nvPicPr>
        <p:blipFill>
          <a:blip r:embed="rId2">
            <a:extLst>
              <a:ext uri="{28A0092B-C50C-407E-A947-70E740481C1C}">
                <a14:useLocalDpi xmlns:a14="http://schemas.microsoft.com/office/drawing/2010/main"/>
              </a:ext>
            </a:extLst>
          </a:blip>
          <a:srcRect t="10704" b="10704"/>
          <a:stretch/>
        </p:blipFill>
        <p:spPr>
          <a:xfrm>
            <a:off x="7152278" y="-43033"/>
            <a:ext cx="5082755" cy="1495315"/>
          </a:xfrm>
          <a:prstGeom prst="rect">
            <a:avLst/>
          </a:prstGeom>
        </p:spPr>
      </p:pic>
    </p:spTree>
    <p:extLst>
      <p:ext uri="{BB962C8B-B14F-4D97-AF65-F5344CB8AC3E}">
        <p14:creationId xmlns:p14="http://schemas.microsoft.com/office/powerpoint/2010/main" val="6531082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BFBB448-3618-C13D-FBA8-9631DC84C531}"/>
              </a:ext>
            </a:extLst>
          </p:cNvPr>
          <p:cNvSpPr/>
          <p:nvPr userDrawn="1"/>
        </p:nvSpPr>
        <p:spPr>
          <a:xfrm>
            <a:off x="0" y="0"/>
            <a:ext cx="12192000" cy="6858000"/>
          </a:xfrm>
          <a:prstGeom prst="rect">
            <a:avLst/>
          </a:prstGeom>
          <a:solidFill>
            <a:srgbClr val="1955A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4A6A01A-7A81-0296-92BD-35BAD0D1664D}"/>
              </a:ext>
            </a:extLst>
          </p:cNvPr>
          <p:cNvSpPr>
            <a:spLocks noGrp="1"/>
          </p:cNvSpPr>
          <p:nvPr>
            <p:ph type="title"/>
          </p:nvPr>
        </p:nvSpPr>
        <p:spPr>
          <a:xfrm>
            <a:off x="681038" y="1651001"/>
            <a:ext cx="10515600" cy="806450"/>
          </a:xfrm>
        </p:spPr>
        <p:txBody>
          <a:bodyPr>
            <a:normAutofit/>
          </a:bodyPr>
          <a:lstStyle>
            <a:lvl1pPr>
              <a:defRPr sz="2800" b="1">
                <a:solidFill>
                  <a:srgbClr val="FCE609"/>
                </a:solidFill>
                <a:latin typeface="Arial" panose="020B0604020202020204" pitchFamily="34" charset="0"/>
                <a:cs typeface="Arial" panose="020B0604020202020204" pitchFamily="34" charset="0"/>
              </a:defRPr>
            </a:lvl1pPr>
          </a:lstStyle>
          <a:p>
            <a:r>
              <a:rPr lang="en-GB"/>
              <a:t>Click to edit Master title style</a:t>
            </a:r>
            <a:endParaRPr lang="en-US" dirty="0"/>
          </a:p>
        </p:txBody>
      </p:sp>
      <p:pic>
        <p:nvPicPr>
          <p:cNvPr id="3" name="Picture 2">
            <a:extLst>
              <a:ext uri="{FF2B5EF4-FFF2-40B4-BE49-F238E27FC236}">
                <a16:creationId xmlns:a16="http://schemas.microsoft.com/office/drawing/2014/main" id="{F2A27ED5-EB9C-2615-D23E-2889633223AB}"/>
              </a:ext>
            </a:extLst>
          </p:cNvPr>
          <p:cNvPicPr>
            <a:picLocks noChangeAspect="1"/>
          </p:cNvPicPr>
          <p:nvPr userDrawn="1"/>
        </p:nvPicPr>
        <p:blipFill>
          <a:blip r:embed="rId2">
            <a:extLst>
              <a:ext uri="{28A0092B-C50C-407E-A947-70E740481C1C}">
                <a14:useLocalDpi xmlns:a14="http://schemas.microsoft.com/office/drawing/2010/main"/>
              </a:ext>
            </a:extLst>
          </a:blip>
          <a:srcRect t="10704" b="10704"/>
          <a:stretch/>
        </p:blipFill>
        <p:spPr>
          <a:xfrm>
            <a:off x="7152278" y="-43033"/>
            <a:ext cx="5082755" cy="1495315"/>
          </a:xfrm>
          <a:prstGeom prst="rect">
            <a:avLst/>
          </a:prstGeom>
        </p:spPr>
      </p:pic>
    </p:spTree>
    <p:extLst>
      <p:ext uri="{BB962C8B-B14F-4D97-AF65-F5344CB8AC3E}">
        <p14:creationId xmlns:p14="http://schemas.microsoft.com/office/powerpoint/2010/main" val="30157879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6A01A-7A81-0296-92BD-35BAD0D1664D}"/>
              </a:ext>
            </a:extLst>
          </p:cNvPr>
          <p:cNvSpPr>
            <a:spLocks noGrp="1"/>
          </p:cNvSpPr>
          <p:nvPr>
            <p:ph type="title"/>
          </p:nvPr>
        </p:nvSpPr>
        <p:spPr>
          <a:xfrm>
            <a:off x="681038" y="1651001"/>
            <a:ext cx="10515600" cy="806450"/>
          </a:xfrm>
        </p:spPr>
        <p:txBody>
          <a:bodyPr>
            <a:normAutofit/>
          </a:bodyPr>
          <a:lstStyle>
            <a:lvl1pPr>
              <a:defRPr sz="2800" b="1">
                <a:solidFill>
                  <a:srgbClr val="1955A3"/>
                </a:solidFill>
                <a:latin typeface="Arial" panose="020B0604020202020204" pitchFamily="34" charset="0"/>
                <a:cs typeface="Arial" panose="020B0604020202020204" pitchFamily="34" charset="0"/>
              </a:defRPr>
            </a:lvl1pPr>
          </a:lstStyle>
          <a:p>
            <a:r>
              <a:rPr lang="en-GB"/>
              <a:t>Click to edit Master title style</a:t>
            </a:r>
            <a:endParaRPr lang="en-US" dirty="0"/>
          </a:p>
        </p:txBody>
      </p:sp>
    </p:spTree>
    <p:extLst>
      <p:ext uri="{BB962C8B-B14F-4D97-AF65-F5344CB8AC3E}">
        <p14:creationId xmlns:p14="http://schemas.microsoft.com/office/powerpoint/2010/main" val="28938520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4B3C40D-2B84-A969-0F00-1FD87A427A7D}"/>
              </a:ext>
            </a:extLst>
          </p:cNvPr>
          <p:cNvSpPr>
            <a:spLocks noGrp="1"/>
          </p:cNvSpPr>
          <p:nvPr>
            <p:ph type="dt" sz="half" idx="10"/>
          </p:nvPr>
        </p:nvSpPr>
        <p:spPr/>
        <p:txBody>
          <a:bodyPr/>
          <a:lstStyle/>
          <a:p>
            <a:fld id="{FEAE6720-651E-D746-AA6B-800515F95B21}" type="datetimeFigureOut">
              <a:rPr lang="en-US" smtClean="0"/>
              <a:t>10/10/2025</a:t>
            </a:fld>
            <a:endParaRPr lang="en-US"/>
          </a:p>
        </p:txBody>
      </p:sp>
      <p:sp>
        <p:nvSpPr>
          <p:cNvPr id="3" name="Footer Placeholder 2">
            <a:extLst>
              <a:ext uri="{FF2B5EF4-FFF2-40B4-BE49-F238E27FC236}">
                <a16:creationId xmlns:a16="http://schemas.microsoft.com/office/drawing/2014/main" id="{E54FAAD9-8871-8CBA-98DB-AFE11D6EB05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7D7891B-C923-44DE-3034-D40320629778}"/>
              </a:ext>
            </a:extLst>
          </p:cNvPr>
          <p:cNvSpPr>
            <a:spLocks noGrp="1"/>
          </p:cNvSpPr>
          <p:nvPr>
            <p:ph type="sldNum" sz="quarter" idx="12"/>
          </p:nvPr>
        </p:nvSpPr>
        <p:spPr/>
        <p:txBody>
          <a:bodyPr/>
          <a:lstStyle/>
          <a:p>
            <a:fld id="{CD82E5ED-16E6-2C47-9F36-EE029BD91FD0}" type="slidenum">
              <a:rPr lang="en-US" smtClean="0"/>
              <a:t>‹#›</a:t>
            </a:fld>
            <a:endParaRPr lang="en-US"/>
          </a:p>
        </p:txBody>
      </p:sp>
    </p:spTree>
    <p:extLst>
      <p:ext uri="{BB962C8B-B14F-4D97-AF65-F5344CB8AC3E}">
        <p14:creationId xmlns:p14="http://schemas.microsoft.com/office/powerpoint/2010/main" val="21330570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B72269-BE5D-13BA-822A-15CAFBF4BF1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A1B6CBF1-5EB4-CF64-08C4-5E5A462600B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DAE0DFA9-5EC3-6BE8-7BFF-101B109A5F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17C8851-083B-81F0-A6C1-13DAA29F4930}"/>
              </a:ext>
            </a:extLst>
          </p:cNvPr>
          <p:cNvSpPr>
            <a:spLocks noGrp="1"/>
          </p:cNvSpPr>
          <p:nvPr>
            <p:ph type="dt" sz="half" idx="10"/>
          </p:nvPr>
        </p:nvSpPr>
        <p:spPr/>
        <p:txBody>
          <a:bodyPr/>
          <a:lstStyle/>
          <a:p>
            <a:fld id="{FEAE6720-651E-D746-AA6B-800515F95B21}" type="datetimeFigureOut">
              <a:rPr lang="en-US" smtClean="0"/>
              <a:t>10/10/2025</a:t>
            </a:fld>
            <a:endParaRPr lang="en-US"/>
          </a:p>
        </p:txBody>
      </p:sp>
      <p:sp>
        <p:nvSpPr>
          <p:cNvPr id="6" name="Footer Placeholder 5">
            <a:extLst>
              <a:ext uri="{FF2B5EF4-FFF2-40B4-BE49-F238E27FC236}">
                <a16:creationId xmlns:a16="http://schemas.microsoft.com/office/drawing/2014/main" id="{8DE9CFD4-6821-9917-FEEE-C7E4687462D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68CE87E-D1FF-1E5E-26F9-3F7DAE40D889}"/>
              </a:ext>
            </a:extLst>
          </p:cNvPr>
          <p:cNvSpPr>
            <a:spLocks noGrp="1"/>
          </p:cNvSpPr>
          <p:nvPr>
            <p:ph type="sldNum" sz="quarter" idx="12"/>
          </p:nvPr>
        </p:nvSpPr>
        <p:spPr/>
        <p:txBody>
          <a:bodyPr/>
          <a:lstStyle/>
          <a:p>
            <a:fld id="{CD82E5ED-16E6-2C47-9F36-EE029BD91FD0}" type="slidenum">
              <a:rPr lang="en-US" smtClean="0"/>
              <a:t>‹#›</a:t>
            </a:fld>
            <a:endParaRPr lang="en-US"/>
          </a:p>
        </p:txBody>
      </p:sp>
    </p:spTree>
    <p:extLst>
      <p:ext uri="{BB962C8B-B14F-4D97-AF65-F5344CB8AC3E}">
        <p14:creationId xmlns:p14="http://schemas.microsoft.com/office/powerpoint/2010/main" val="9538049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A46C35-70D8-31BA-37DB-603D328B7BAA}"/>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A3715A20-C651-BD20-5B5B-833CC168F70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4" name="Text Placeholder 3">
            <a:extLst>
              <a:ext uri="{FF2B5EF4-FFF2-40B4-BE49-F238E27FC236}">
                <a16:creationId xmlns:a16="http://schemas.microsoft.com/office/drawing/2014/main" id="{436700A1-CD31-E30B-2036-64A250FCA2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822A6F5-CF66-3D3E-A4D4-8F2EE79AC7F6}"/>
              </a:ext>
            </a:extLst>
          </p:cNvPr>
          <p:cNvSpPr>
            <a:spLocks noGrp="1"/>
          </p:cNvSpPr>
          <p:nvPr>
            <p:ph type="dt" sz="half" idx="10"/>
          </p:nvPr>
        </p:nvSpPr>
        <p:spPr/>
        <p:txBody>
          <a:bodyPr/>
          <a:lstStyle/>
          <a:p>
            <a:fld id="{FEAE6720-651E-D746-AA6B-800515F95B21}" type="datetimeFigureOut">
              <a:rPr lang="en-US" smtClean="0"/>
              <a:t>10/10/2025</a:t>
            </a:fld>
            <a:endParaRPr lang="en-US"/>
          </a:p>
        </p:txBody>
      </p:sp>
      <p:sp>
        <p:nvSpPr>
          <p:cNvPr id="6" name="Footer Placeholder 5">
            <a:extLst>
              <a:ext uri="{FF2B5EF4-FFF2-40B4-BE49-F238E27FC236}">
                <a16:creationId xmlns:a16="http://schemas.microsoft.com/office/drawing/2014/main" id="{63AB8951-E302-7777-1DA8-FE3ADEE4F44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32E9C8-3E30-A2CA-55E7-F8DDEF045F8A}"/>
              </a:ext>
            </a:extLst>
          </p:cNvPr>
          <p:cNvSpPr>
            <a:spLocks noGrp="1"/>
          </p:cNvSpPr>
          <p:nvPr>
            <p:ph type="sldNum" sz="quarter" idx="12"/>
          </p:nvPr>
        </p:nvSpPr>
        <p:spPr/>
        <p:txBody>
          <a:bodyPr/>
          <a:lstStyle/>
          <a:p>
            <a:fld id="{CD82E5ED-16E6-2C47-9F36-EE029BD91FD0}" type="slidenum">
              <a:rPr lang="en-US" smtClean="0"/>
              <a:t>‹#›</a:t>
            </a:fld>
            <a:endParaRPr lang="en-US"/>
          </a:p>
        </p:txBody>
      </p:sp>
    </p:spTree>
    <p:extLst>
      <p:ext uri="{BB962C8B-B14F-4D97-AF65-F5344CB8AC3E}">
        <p14:creationId xmlns:p14="http://schemas.microsoft.com/office/powerpoint/2010/main" val="18005247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E9A0C-DCE9-94E2-6B48-A0E368BD7BCF}"/>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08467D38-EDC9-261F-ADFE-FABB46CE4787}"/>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3F346B2-131E-CE5A-18D1-900D171D2A87}"/>
              </a:ext>
            </a:extLst>
          </p:cNvPr>
          <p:cNvSpPr>
            <a:spLocks noGrp="1"/>
          </p:cNvSpPr>
          <p:nvPr>
            <p:ph type="dt" sz="half" idx="10"/>
          </p:nvPr>
        </p:nvSpPr>
        <p:spPr/>
        <p:txBody>
          <a:bodyPr/>
          <a:lstStyle/>
          <a:p>
            <a:fld id="{FEAE6720-651E-D746-AA6B-800515F95B21}" type="datetimeFigureOut">
              <a:rPr lang="en-US" smtClean="0"/>
              <a:t>10/10/2025</a:t>
            </a:fld>
            <a:endParaRPr lang="en-US"/>
          </a:p>
        </p:txBody>
      </p:sp>
      <p:sp>
        <p:nvSpPr>
          <p:cNvPr id="5" name="Footer Placeholder 4">
            <a:extLst>
              <a:ext uri="{FF2B5EF4-FFF2-40B4-BE49-F238E27FC236}">
                <a16:creationId xmlns:a16="http://schemas.microsoft.com/office/drawing/2014/main" id="{21DB324A-D431-4D73-E52B-AFDF9E4A49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6B74B4-EDCF-BD85-276E-C9AE1E322596}"/>
              </a:ext>
            </a:extLst>
          </p:cNvPr>
          <p:cNvSpPr>
            <a:spLocks noGrp="1"/>
          </p:cNvSpPr>
          <p:nvPr>
            <p:ph type="sldNum" sz="quarter" idx="12"/>
          </p:nvPr>
        </p:nvSpPr>
        <p:spPr/>
        <p:txBody>
          <a:bodyPr/>
          <a:lstStyle/>
          <a:p>
            <a:fld id="{CD82E5ED-16E6-2C47-9F36-EE029BD91FD0}" type="slidenum">
              <a:rPr lang="en-US" smtClean="0"/>
              <a:t>‹#›</a:t>
            </a:fld>
            <a:endParaRPr lang="en-US"/>
          </a:p>
        </p:txBody>
      </p:sp>
    </p:spTree>
    <p:extLst>
      <p:ext uri="{BB962C8B-B14F-4D97-AF65-F5344CB8AC3E}">
        <p14:creationId xmlns:p14="http://schemas.microsoft.com/office/powerpoint/2010/main" val="39051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B299EA-3934-5AEA-72EE-0F9A3DC89E97}"/>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A837F8C7-46D3-51C6-724A-0A9848A32940}"/>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9ACE86C-C9E6-DAFF-7637-DA0420AC3EC6}"/>
              </a:ext>
            </a:extLst>
          </p:cNvPr>
          <p:cNvSpPr>
            <a:spLocks noGrp="1"/>
          </p:cNvSpPr>
          <p:nvPr>
            <p:ph type="dt" sz="half" idx="10"/>
          </p:nvPr>
        </p:nvSpPr>
        <p:spPr/>
        <p:txBody>
          <a:bodyPr/>
          <a:lstStyle/>
          <a:p>
            <a:fld id="{FEAE6720-651E-D746-AA6B-800515F95B21}" type="datetimeFigureOut">
              <a:rPr lang="en-US" smtClean="0"/>
              <a:t>10/10/2025</a:t>
            </a:fld>
            <a:endParaRPr lang="en-US"/>
          </a:p>
        </p:txBody>
      </p:sp>
      <p:sp>
        <p:nvSpPr>
          <p:cNvPr id="5" name="Footer Placeholder 4">
            <a:extLst>
              <a:ext uri="{FF2B5EF4-FFF2-40B4-BE49-F238E27FC236}">
                <a16:creationId xmlns:a16="http://schemas.microsoft.com/office/drawing/2014/main" id="{13F6E8EC-3737-5057-40D5-477115D15D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68093B-E072-D807-DEA8-FB0DE5B11081}"/>
              </a:ext>
            </a:extLst>
          </p:cNvPr>
          <p:cNvSpPr>
            <a:spLocks noGrp="1"/>
          </p:cNvSpPr>
          <p:nvPr>
            <p:ph type="sldNum" sz="quarter" idx="12"/>
          </p:nvPr>
        </p:nvSpPr>
        <p:spPr/>
        <p:txBody>
          <a:bodyPr/>
          <a:lstStyle/>
          <a:p>
            <a:fld id="{CD82E5ED-16E6-2C47-9F36-EE029BD91FD0}" type="slidenum">
              <a:rPr lang="en-US" smtClean="0"/>
              <a:t>‹#›</a:t>
            </a:fld>
            <a:endParaRPr lang="en-US"/>
          </a:p>
        </p:txBody>
      </p:sp>
    </p:spTree>
    <p:extLst>
      <p:ext uri="{BB962C8B-B14F-4D97-AF65-F5344CB8AC3E}">
        <p14:creationId xmlns:p14="http://schemas.microsoft.com/office/powerpoint/2010/main" val="7111558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4" name="Picture 3" descr="A person and a child laughing&#10;&#10;AI-generated content may be incorrect.">
            <a:extLst>
              <a:ext uri="{FF2B5EF4-FFF2-40B4-BE49-F238E27FC236}">
                <a16:creationId xmlns:a16="http://schemas.microsoft.com/office/drawing/2014/main" id="{EBC6B285-8554-5488-94C8-0078558038B5}"/>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4268795" y="0"/>
            <a:ext cx="7923205" cy="6858000"/>
          </a:xfrm>
          <a:prstGeom prst="rect">
            <a:avLst/>
          </a:prstGeom>
        </p:spPr>
      </p:pic>
      <p:pic>
        <p:nvPicPr>
          <p:cNvPr id="8" name="Picture 7">
            <a:extLst>
              <a:ext uri="{FF2B5EF4-FFF2-40B4-BE49-F238E27FC236}">
                <a16:creationId xmlns:a16="http://schemas.microsoft.com/office/drawing/2014/main" id="{4188A645-D0FA-D35F-23CD-0D9CFCA3C156}"/>
              </a:ext>
            </a:extLst>
          </p:cNvPr>
          <p:cNvPicPr>
            <a:picLocks noChangeAspect="1"/>
          </p:cNvPicPr>
          <p:nvPr userDrawn="1"/>
        </p:nvPicPr>
        <p:blipFill>
          <a:blip r:embed="rId3">
            <a:extLst>
              <a:ext uri="{28A0092B-C50C-407E-A947-70E740481C1C}">
                <a14:useLocalDpi xmlns:a14="http://schemas.microsoft.com/office/drawing/2010/main"/>
              </a:ext>
            </a:extLst>
          </a:blip>
          <a:srcRect t="985" b="985"/>
          <a:stretch/>
        </p:blipFill>
        <p:spPr>
          <a:xfrm>
            <a:off x="0" y="-75304"/>
            <a:ext cx="6321175" cy="6933304"/>
          </a:xfrm>
          <a:prstGeom prst="rect">
            <a:avLst/>
          </a:prstGeom>
        </p:spPr>
      </p:pic>
      <p:sp>
        <p:nvSpPr>
          <p:cNvPr id="2" name="Title 1">
            <a:extLst>
              <a:ext uri="{FF2B5EF4-FFF2-40B4-BE49-F238E27FC236}">
                <a16:creationId xmlns:a16="http://schemas.microsoft.com/office/drawing/2014/main" id="{15E125CC-4861-C953-849B-960D9AC74094}"/>
              </a:ext>
            </a:extLst>
          </p:cNvPr>
          <p:cNvSpPr>
            <a:spLocks noGrp="1"/>
          </p:cNvSpPr>
          <p:nvPr>
            <p:ph type="ctrTitle"/>
          </p:nvPr>
        </p:nvSpPr>
        <p:spPr>
          <a:xfrm>
            <a:off x="420129" y="1600157"/>
            <a:ext cx="4637903" cy="2387600"/>
          </a:xfrm>
        </p:spPr>
        <p:txBody>
          <a:bodyPr anchor="b">
            <a:normAutofit/>
          </a:bodyPr>
          <a:lstStyle>
            <a:lvl1pPr algn="l">
              <a:defRPr sz="4400" b="1">
                <a:solidFill>
                  <a:srgbClr val="FCE609"/>
                </a:solidFill>
                <a:latin typeface="Arial" panose="020B0604020202020204" pitchFamily="34" charset="0"/>
                <a:cs typeface="Arial" panose="020B0604020202020204" pitchFamily="34" charset="0"/>
              </a:defRPr>
            </a:lvl1pPr>
          </a:lstStyle>
          <a:p>
            <a:r>
              <a:rPr lang="en-GB"/>
              <a:t>Click to edit Master title style</a:t>
            </a:r>
            <a:endParaRPr lang="en-US" dirty="0"/>
          </a:p>
        </p:txBody>
      </p:sp>
      <p:sp>
        <p:nvSpPr>
          <p:cNvPr id="3" name="Subtitle 2">
            <a:extLst>
              <a:ext uri="{FF2B5EF4-FFF2-40B4-BE49-F238E27FC236}">
                <a16:creationId xmlns:a16="http://schemas.microsoft.com/office/drawing/2014/main" id="{906D1525-24B3-1A8D-75D7-B438CA6C5403}"/>
              </a:ext>
            </a:extLst>
          </p:cNvPr>
          <p:cNvSpPr>
            <a:spLocks noGrp="1"/>
          </p:cNvSpPr>
          <p:nvPr>
            <p:ph type="subTitle" idx="1"/>
          </p:nvPr>
        </p:nvSpPr>
        <p:spPr>
          <a:xfrm>
            <a:off x="420129" y="4079832"/>
            <a:ext cx="4637903" cy="1655762"/>
          </a:xfrm>
        </p:spPr>
        <p:txBody>
          <a:bodyPr/>
          <a:lstStyle>
            <a:lvl1pPr marL="0" indent="0" algn="ctr">
              <a:buNone/>
              <a:defRPr sz="24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Tree>
    <p:extLst>
      <p:ext uri="{BB962C8B-B14F-4D97-AF65-F5344CB8AC3E}">
        <p14:creationId xmlns:p14="http://schemas.microsoft.com/office/powerpoint/2010/main" val="12506980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descr="A blue and yellow border with blue and yellow dots&#10;&#10;AI-generated content may be incorrect.">
            <a:extLst>
              <a:ext uri="{FF2B5EF4-FFF2-40B4-BE49-F238E27FC236}">
                <a16:creationId xmlns:a16="http://schemas.microsoft.com/office/drawing/2014/main" id="{08D86160-14BD-EB06-E926-8C1174B0295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1EF9313-07C1-03C0-9CF1-C5078BC2870F}"/>
              </a:ext>
            </a:extLst>
          </p:cNvPr>
          <p:cNvSpPr>
            <a:spLocks noGrp="1"/>
          </p:cNvSpPr>
          <p:nvPr>
            <p:ph type="title" hasCustomPrompt="1"/>
          </p:nvPr>
        </p:nvSpPr>
        <p:spPr>
          <a:xfrm>
            <a:off x="609600" y="2108886"/>
            <a:ext cx="6262816" cy="628008"/>
          </a:xfrm>
        </p:spPr>
        <p:txBody>
          <a:bodyPr>
            <a:noAutofit/>
          </a:bodyPr>
          <a:lstStyle>
            <a:lvl1pPr>
              <a:defRPr sz="2800" b="1">
                <a:solidFill>
                  <a:srgbClr val="FCE609"/>
                </a:solidFill>
                <a:latin typeface="Arial" panose="020B0604020202020204" pitchFamily="34" charset="0"/>
                <a:cs typeface="Arial" panose="020B0604020202020204" pitchFamily="34" charset="0"/>
              </a:defRPr>
            </a:lvl1pPr>
          </a:lstStyle>
          <a:p>
            <a:r>
              <a:rPr lang="en-GB" dirty="0"/>
              <a:t>Acknowledgement of Country</a:t>
            </a:r>
            <a:endParaRPr lang="en-US" dirty="0"/>
          </a:p>
        </p:txBody>
      </p:sp>
      <p:sp>
        <p:nvSpPr>
          <p:cNvPr id="4" name="Date Placeholder 3">
            <a:extLst>
              <a:ext uri="{FF2B5EF4-FFF2-40B4-BE49-F238E27FC236}">
                <a16:creationId xmlns:a16="http://schemas.microsoft.com/office/drawing/2014/main" id="{2F0FE428-10B8-D862-7107-3277E5B6F90B}"/>
              </a:ext>
            </a:extLst>
          </p:cNvPr>
          <p:cNvSpPr>
            <a:spLocks noGrp="1"/>
          </p:cNvSpPr>
          <p:nvPr>
            <p:ph type="dt" sz="half" idx="10"/>
          </p:nvPr>
        </p:nvSpPr>
        <p:spPr/>
        <p:txBody>
          <a:bodyPr/>
          <a:lstStyle/>
          <a:p>
            <a:fld id="{FEAE6720-651E-D746-AA6B-800515F95B21}" type="datetimeFigureOut">
              <a:rPr lang="en-US" smtClean="0"/>
              <a:t>10/10/2025</a:t>
            </a:fld>
            <a:endParaRPr lang="en-US"/>
          </a:p>
        </p:txBody>
      </p:sp>
      <p:sp>
        <p:nvSpPr>
          <p:cNvPr id="5" name="Footer Placeholder 4">
            <a:extLst>
              <a:ext uri="{FF2B5EF4-FFF2-40B4-BE49-F238E27FC236}">
                <a16:creationId xmlns:a16="http://schemas.microsoft.com/office/drawing/2014/main" id="{D9415416-F001-052C-6B09-2B5318A762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E16F00-6427-DD13-367A-C3643E73A218}"/>
              </a:ext>
            </a:extLst>
          </p:cNvPr>
          <p:cNvSpPr>
            <a:spLocks noGrp="1"/>
          </p:cNvSpPr>
          <p:nvPr>
            <p:ph type="sldNum" sz="quarter" idx="12"/>
          </p:nvPr>
        </p:nvSpPr>
        <p:spPr/>
        <p:txBody>
          <a:bodyPr/>
          <a:lstStyle/>
          <a:p>
            <a:fld id="{CD82E5ED-16E6-2C47-9F36-EE029BD91FD0}" type="slidenum">
              <a:rPr lang="en-US" smtClean="0"/>
              <a:t>‹#›</a:t>
            </a:fld>
            <a:endParaRPr lang="en-US"/>
          </a:p>
        </p:txBody>
      </p:sp>
      <p:sp>
        <p:nvSpPr>
          <p:cNvPr id="9" name="TextBox 8">
            <a:extLst>
              <a:ext uri="{FF2B5EF4-FFF2-40B4-BE49-F238E27FC236}">
                <a16:creationId xmlns:a16="http://schemas.microsoft.com/office/drawing/2014/main" id="{3D10B71B-FAAD-41A9-454E-1022D01088AB}"/>
              </a:ext>
            </a:extLst>
          </p:cNvPr>
          <p:cNvSpPr txBox="1"/>
          <p:nvPr userDrawn="1"/>
        </p:nvSpPr>
        <p:spPr>
          <a:xfrm>
            <a:off x="609600" y="2751438"/>
            <a:ext cx="6172200" cy="2262158"/>
          </a:xfrm>
          <a:prstGeom prst="rect">
            <a:avLst/>
          </a:prstGeom>
          <a:noFill/>
        </p:spPr>
        <p:txBody>
          <a:bodyPr wrap="square" rtlCol="0">
            <a:spAutoFit/>
          </a:bodyPr>
          <a:lstStyle/>
          <a:p>
            <a:pPr>
              <a:spcAft>
                <a:spcPts val="900"/>
              </a:spcAft>
            </a:pPr>
            <a:r>
              <a:rPr lang="en-AU" dirty="0">
                <a:solidFill>
                  <a:schemeClr val="bg1"/>
                </a:solidFill>
                <a:effectLst/>
                <a:latin typeface="Arial" panose="020B0604020202020204" pitchFamily="34" charset="0"/>
              </a:rPr>
              <a:t>The St Vincent de Paul Society NSW acknowledges Aboriginal and Torres Strait </a:t>
            </a:r>
            <a:r>
              <a:rPr lang="en-AU" dirty="0" err="1">
                <a:solidFill>
                  <a:schemeClr val="bg1"/>
                </a:solidFill>
                <a:effectLst/>
                <a:latin typeface="Arial" panose="020B0604020202020204" pitchFamily="34" charset="0"/>
              </a:rPr>
              <a:t>lslander</a:t>
            </a:r>
            <a:r>
              <a:rPr lang="en-AU" dirty="0">
                <a:solidFill>
                  <a:schemeClr val="bg1"/>
                </a:solidFill>
                <a:effectLst/>
                <a:latin typeface="Arial" panose="020B0604020202020204" pitchFamily="34" charset="0"/>
              </a:rPr>
              <a:t> peoples as the Traditional Custodians of the land on which we live and work with deep respect. </a:t>
            </a:r>
          </a:p>
          <a:p>
            <a:pPr>
              <a:spcAft>
                <a:spcPts val="900"/>
              </a:spcAft>
            </a:pPr>
            <a:r>
              <a:rPr lang="en-AU" dirty="0">
                <a:solidFill>
                  <a:schemeClr val="bg1"/>
                </a:solidFill>
                <a:effectLst/>
                <a:latin typeface="Arial" panose="020B0604020202020204" pitchFamily="34" charset="0"/>
              </a:rPr>
              <a:t>May Elders, past and present be blessed and honoured. </a:t>
            </a:r>
          </a:p>
          <a:p>
            <a:pPr>
              <a:spcAft>
                <a:spcPts val="900"/>
              </a:spcAft>
            </a:pPr>
            <a:r>
              <a:rPr lang="en-AU" dirty="0">
                <a:solidFill>
                  <a:schemeClr val="bg1"/>
                </a:solidFill>
                <a:effectLst/>
                <a:latin typeface="Arial" panose="020B0604020202020204" pitchFamily="34" charset="0"/>
              </a:rPr>
              <a:t>May we join together and build a future based on compassion, justice, hope, faith, and reconciliation. </a:t>
            </a:r>
            <a:endParaRPr lang="en-US" dirty="0">
              <a:solidFill>
                <a:schemeClr val="bg1"/>
              </a:solidFill>
            </a:endParaRPr>
          </a:p>
        </p:txBody>
      </p:sp>
    </p:spTree>
    <p:extLst>
      <p:ext uri="{BB962C8B-B14F-4D97-AF65-F5344CB8AC3E}">
        <p14:creationId xmlns:p14="http://schemas.microsoft.com/office/powerpoint/2010/main" val="14654534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7" name="Picture 6" descr="A blue and yellow border with blue and yellow dots&#10;&#10;AI-generated content may be incorrect.">
            <a:extLst>
              <a:ext uri="{FF2B5EF4-FFF2-40B4-BE49-F238E27FC236}">
                <a16:creationId xmlns:a16="http://schemas.microsoft.com/office/drawing/2014/main" id="{08D86160-14BD-EB06-E926-8C1174B0295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1EF9313-07C1-03C0-9CF1-C5078BC2870F}"/>
              </a:ext>
            </a:extLst>
          </p:cNvPr>
          <p:cNvSpPr>
            <a:spLocks noGrp="1"/>
          </p:cNvSpPr>
          <p:nvPr>
            <p:ph type="title"/>
          </p:nvPr>
        </p:nvSpPr>
        <p:spPr>
          <a:xfrm>
            <a:off x="609600" y="2672233"/>
            <a:ext cx="10744200" cy="628008"/>
          </a:xfrm>
        </p:spPr>
        <p:txBody>
          <a:bodyPr>
            <a:noAutofit/>
          </a:bodyPr>
          <a:lstStyle>
            <a:lvl1pPr algn="ctr">
              <a:defRPr sz="2800" b="1">
                <a:solidFill>
                  <a:srgbClr val="FCE609"/>
                </a:solidFill>
                <a:latin typeface="Arial" panose="020B0604020202020204" pitchFamily="34" charset="0"/>
                <a:cs typeface="Arial" panose="020B0604020202020204" pitchFamily="34" charset="0"/>
              </a:defRPr>
            </a:lvl1pPr>
          </a:lstStyle>
          <a:p>
            <a:r>
              <a:rPr lang="en-GB"/>
              <a:t>Click to edit Master title style</a:t>
            </a:r>
            <a:endParaRPr lang="en-US" dirty="0"/>
          </a:p>
        </p:txBody>
      </p:sp>
      <p:sp>
        <p:nvSpPr>
          <p:cNvPr id="4" name="Date Placeholder 3">
            <a:extLst>
              <a:ext uri="{FF2B5EF4-FFF2-40B4-BE49-F238E27FC236}">
                <a16:creationId xmlns:a16="http://schemas.microsoft.com/office/drawing/2014/main" id="{2F0FE428-10B8-D862-7107-3277E5B6F90B}"/>
              </a:ext>
            </a:extLst>
          </p:cNvPr>
          <p:cNvSpPr>
            <a:spLocks noGrp="1"/>
          </p:cNvSpPr>
          <p:nvPr>
            <p:ph type="dt" sz="half" idx="10"/>
          </p:nvPr>
        </p:nvSpPr>
        <p:spPr/>
        <p:txBody>
          <a:bodyPr/>
          <a:lstStyle/>
          <a:p>
            <a:fld id="{FEAE6720-651E-D746-AA6B-800515F95B21}" type="datetimeFigureOut">
              <a:rPr lang="en-US" smtClean="0"/>
              <a:t>10/10/2025</a:t>
            </a:fld>
            <a:endParaRPr lang="en-US"/>
          </a:p>
        </p:txBody>
      </p:sp>
      <p:sp>
        <p:nvSpPr>
          <p:cNvPr id="5" name="Footer Placeholder 4">
            <a:extLst>
              <a:ext uri="{FF2B5EF4-FFF2-40B4-BE49-F238E27FC236}">
                <a16:creationId xmlns:a16="http://schemas.microsoft.com/office/drawing/2014/main" id="{D9415416-F001-052C-6B09-2B5318A762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E16F00-6427-DD13-367A-C3643E73A218}"/>
              </a:ext>
            </a:extLst>
          </p:cNvPr>
          <p:cNvSpPr>
            <a:spLocks noGrp="1"/>
          </p:cNvSpPr>
          <p:nvPr>
            <p:ph type="sldNum" sz="quarter" idx="12"/>
          </p:nvPr>
        </p:nvSpPr>
        <p:spPr/>
        <p:txBody>
          <a:bodyPr/>
          <a:lstStyle/>
          <a:p>
            <a:fld id="{CD82E5ED-16E6-2C47-9F36-EE029BD91FD0}" type="slidenum">
              <a:rPr lang="en-US" smtClean="0"/>
              <a:t>‹#›</a:t>
            </a:fld>
            <a:endParaRPr lang="en-US"/>
          </a:p>
        </p:txBody>
      </p:sp>
    </p:spTree>
    <p:extLst>
      <p:ext uri="{BB962C8B-B14F-4D97-AF65-F5344CB8AC3E}">
        <p14:creationId xmlns:p14="http://schemas.microsoft.com/office/powerpoint/2010/main" val="29846187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8D86160-14BD-EB06-E926-8C1174B0295E}"/>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1EF9313-07C1-03C0-9CF1-C5078BC2870F}"/>
              </a:ext>
            </a:extLst>
          </p:cNvPr>
          <p:cNvSpPr>
            <a:spLocks noGrp="1"/>
          </p:cNvSpPr>
          <p:nvPr>
            <p:ph type="title"/>
          </p:nvPr>
        </p:nvSpPr>
        <p:spPr>
          <a:xfrm>
            <a:off x="609600" y="2672233"/>
            <a:ext cx="10744200" cy="628008"/>
          </a:xfrm>
        </p:spPr>
        <p:txBody>
          <a:bodyPr>
            <a:noAutofit/>
          </a:bodyPr>
          <a:lstStyle>
            <a:lvl1pPr algn="ctr">
              <a:defRPr sz="2800" b="1">
                <a:solidFill>
                  <a:srgbClr val="FCE609"/>
                </a:solidFill>
                <a:latin typeface="Arial" panose="020B0604020202020204" pitchFamily="34" charset="0"/>
                <a:cs typeface="Arial" panose="020B0604020202020204" pitchFamily="34" charset="0"/>
              </a:defRPr>
            </a:lvl1pPr>
          </a:lstStyle>
          <a:p>
            <a:r>
              <a:rPr lang="en-GB"/>
              <a:t>Click to edit Master title style</a:t>
            </a:r>
            <a:endParaRPr lang="en-US" dirty="0"/>
          </a:p>
        </p:txBody>
      </p:sp>
      <p:sp>
        <p:nvSpPr>
          <p:cNvPr id="4" name="Date Placeholder 3">
            <a:extLst>
              <a:ext uri="{FF2B5EF4-FFF2-40B4-BE49-F238E27FC236}">
                <a16:creationId xmlns:a16="http://schemas.microsoft.com/office/drawing/2014/main" id="{2F0FE428-10B8-D862-7107-3277E5B6F90B}"/>
              </a:ext>
            </a:extLst>
          </p:cNvPr>
          <p:cNvSpPr>
            <a:spLocks noGrp="1"/>
          </p:cNvSpPr>
          <p:nvPr>
            <p:ph type="dt" sz="half" idx="10"/>
          </p:nvPr>
        </p:nvSpPr>
        <p:spPr/>
        <p:txBody>
          <a:bodyPr/>
          <a:lstStyle/>
          <a:p>
            <a:fld id="{FEAE6720-651E-D746-AA6B-800515F95B21}" type="datetimeFigureOut">
              <a:rPr lang="en-US" smtClean="0"/>
              <a:t>10/10/2025</a:t>
            </a:fld>
            <a:endParaRPr lang="en-US"/>
          </a:p>
        </p:txBody>
      </p:sp>
      <p:sp>
        <p:nvSpPr>
          <p:cNvPr id="5" name="Footer Placeholder 4">
            <a:extLst>
              <a:ext uri="{FF2B5EF4-FFF2-40B4-BE49-F238E27FC236}">
                <a16:creationId xmlns:a16="http://schemas.microsoft.com/office/drawing/2014/main" id="{D9415416-F001-052C-6B09-2B5318A762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E16F00-6427-DD13-367A-C3643E73A218}"/>
              </a:ext>
            </a:extLst>
          </p:cNvPr>
          <p:cNvSpPr>
            <a:spLocks noGrp="1"/>
          </p:cNvSpPr>
          <p:nvPr>
            <p:ph type="sldNum" sz="quarter" idx="12"/>
          </p:nvPr>
        </p:nvSpPr>
        <p:spPr/>
        <p:txBody>
          <a:bodyPr/>
          <a:lstStyle/>
          <a:p>
            <a:fld id="{CD82E5ED-16E6-2C47-9F36-EE029BD91FD0}" type="slidenum">
              <a:rPr lang="en-US" smtClean="0"/>
              <a:t>‹#›</a:t>
            </a:fld>
            <a:endParaRPr lang="en-US"/>
          </a:p>
        </p:txBody>
      </p:sp>
    </p:spTree>
    <p:extLst>
      <p:ext uri="{BB962C8B-B14F-4D97-AF65-F5344CB8AC3E}">
        <p14:creationId xmlns:p14="http://schemas.microsoft.com/office/powerpoint/2010/main" val="24673589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8D86160-14BD-EB06-E926-8C1174B0295E}"/>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1EF9313-07C1-03C0-9CF1-C5078BC2870F}"/>
              </a:ext>
            </a:extLst>
          </p:cNvPr>
          <p:cNvSpPr>
            <a:spLocks noGrp="1"/>
          </p:cNvSpPr>
          <p:nvPr>
            <p:ph type="title"/>
          </p:nvPr>
        </p:nvSpPr>
        <p:spPr>
          <a:xfrm>
            <a:off x="609600" y="2672233"/>
            <a:ext cx="10744200" cy="628008"/>
          </a:xfrm>
        </p:spPr>
        <p:txBody>
          <a:bodyPr>
            <a:noAutofit/>
          </a:bodyPr>
          <a:lstStyle>
            <a:lvl1pPr algn="ctr">
              <a:defRPr sz="2800" b="1">
                <a:solidFill>
                  <a:srgbClr val="1955A3"/>
                </a:solidFill>
                <a:latin typeface="Arial" panose="020B0604020202020204" pitchFamily="34" charset="0"/>
                <a:cs typeface="Arial" panose="020B0604020202020204" pitchFamily="34" charset="0"/>
              </a:defRPr>
            </a:lvl1pPr>
          </a:lstStyle>
          <a:p>
            <a:r>
              <a:rPr lang="en-GB"/>
              <a:t>Click to edit Master title style</a:t>
            </a:r>
            <a:endParaRPr lang="en-US" dirty="0"/>
          </a:p>
        </p:txBody>
      </p:sp>
      <p:sp>
        <p:nvSpPr>
          <p:cNvPr id="4" name="Date Placeholder 3">
            <a:extLst>
              <a:ext uri="{FF2B5EF4-FFF2-40B4-BE49-F238E27FC236}">
                <a16:creationId xmlns:a16="http://schemas.microsoft.com/office/drawing/2014/main" id="{2F0FE428-10B8-D862-7107-3277E5B6F90B}"/>
              </a:ext>
            </a:extLst>
          </p:cNvPr>
          <p:cNvSpPr>
            <a:spLocks noGrp="1"/>
          </p:cNvSpPr>
          <p:nvPr>
            <p:ph type="dt" sz="half" idx="10"/>
          </p:nvPr>
        </p:nvSpPr>
        <p:spPr/>
        <p:txBody>
          <a:bodyPr/>
          <a:lstStyle/>
          <a:p>
            <a:fld id="{FEAE6720-651E-D746-AA6B-800515F95B21}" type="datetimeFigureOut">
              <a:rPr lang="en-US" smtClean="0"/>
              <a:t>10/10/2025</a:t>
            </a:fld>
            <a:endParaRPr lang="en-US"/>
          </a:p>
        </p:txBody>
      </p:sp>
      <p:sp>
        <p:nvSpPr>
          <p:cNvPr id="5" name="Footer Placeholder 4">
            <a:extLst>
              <a:ext uri="{FF2B5EF4-FFF2-40B4-BE49-F238E27FC236}">
                <a16:creationId xmlns:a16="http://schemas.microsoft.com/office/drawing/2014/main" id="{D9415416-F001-052C-6B09-2B5318A762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E16F00-6427-DD13-367A-C3643E73A218}"/>
              </a:ext>
            </a:extLst>
          </p:cNvPr>
          <p:cNvSpPr>
            <a:spLocks noGrp="1"/>
          </p:cNvSpPr>
          <p:nvPr>
            <p:ph type="sldNum" sz="quarter" idx="12"/>
          </p:nvPr>
        </p:nvSpPr>
        <p:spPr/>
        <p:txBody>
          <a:bodyPr/>
          <a:lstStyle/>
          <a:p>
            <a:fld id="{CD82E5ED-16E6-2C47-9F36-EE029BD91FD0}" type="slidenum">
              <a:rPr lang="en-US" smtClean="0"/>
              <a:t>‹#›</a:t>
            </a:fld>
            <a:endParaRPr lang="en-US"/>
          </a:p>
        </p:txBody>
      </p:sp>
    </p:spTree>
    <p:extLst>
      <p:ext uri="{BB962C8B-B14F-4D97-AF65-F5344CB8AC3E}">
        <p14:creationId xmlns:p14="http://schemas.microsoft.com/office/powerpoint/2010/main" val="2309268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E0682-8962-9158-7F5D-86FEDFB15540}"/>
              </a:ext>
            </a:extLst>
          </p:cNvPr>
          <p:cNvSpPr>
            <a:spLocks noGrp="1"/>
          </p:cNvSpPr>
          <p:nvPr>
            <p:ph type="title"/>
          </p:nvPr>
        </p:nvSpPr>
        <p:spPr>
          <a:xfrm>
            <a:off x="723900" y="1336675"/>
            <a:ext cx="5181600" cy="1292225"/>
          </a:xfrm>
        </p:spPr>
        <p:txBody>
          <a:bodyPr>
            <a:normAutofit/>
          </a:bodyPr>
          <a:lstStyle>
            <a:lvl1pPr>
              <a:defRPr sz="2800" b="1">
                <a:solidFill>
                  <a:srgbClr val="FCE609"/>
                </a:solidFill>
                <a:latin typeface="Arial" panose="020B0604020202020204" pitchFamily="34" charset="0"/>
                <a:cs typeface="Arial" panose="020B0604020202020204" pitchFamily="34" charset="0"/>
              </a:defRPr>
            </a:lvl1pPr>
          </a:lstStyle>
          <a:p>
            <a:r>
              <a:rPr lang="en-GB"/>
              <a:t>Click to edit Master title style</a:t>
            </a:r>
            <a:endParaRPr lang="en-US" dirty="0"/>
          </a:p>
        </p:txBody>
      </p:sp>
      <p:sp>
        <p:nvSpPr>
          <p:cNvPr id="3" name="Content Placeholder 2">
            <a:extLst>
              <a:ext uri="{FF2B5EF4-FFF2-40B4-BE49-F238E27FC236}">
                <a16:creationId xmlns:a16="http://schemas.microsoft.com/office/drawing/2014/main" id="{08586C73-0A62-DEFE-8F9E-B514FDF8E620}"/>
              </a:ext>
            </a:extLst>
          </p:cNvPr>
          <p:cNvSpPr>
            <a:spLocks noGrp="1"/>
          </p:cNvSpPr>
          <p:nvPr>
            <p:ph sz="half" idx="1"/>
          </p:nvPr>
        </p:nvSpPr>
        <p:spPr>
          <a:xfrm>
            <a:off x="723900" y="2886075"/>
            <a:ext cx="5181600" cy="3062288"/>
          </a:xfrm>
        </p:spPr>
        <p:txBody>
          <a:bodyPr/>
          <a:lstStyle>
            <a:lvl1pPr>
              <a:defRPr sz="1800">
                <a:solidFill>
                  <a:schemeClr val="bg1"/>
                </a:solidFill>
                <a:latin typeface="Arial" panose="020B0604020202020204" pitchFamily="34" charset="0"/>
                <a:cs typeface="Arial" panose="020B0604020202020204" pitchFamily="34" charset="0"/>
              </a:defRPr>
            </a:lvl1pPr>
            <a:lvl2pPr>
              <a:defRPr sz="1800">
                <a:solidFill>
                  <a:schemeClr val="bg1"/>
                </a:solidFill>
                <a:latin typeface="Arial" panose="020B0604020202020204" pitchFamily="34" charset="0"/>
                <a:cs typeface="Arial" panose="020B0604020202020204" pitchFamily="34" charset="0"/>
              </a:defRPr>
            </a:lvl2pPr>
          </a:lstStyle>
          <a:p>
            <a:pPr lvl="0"/>
            <a:r>
              <a:rPr lang="en-GB"/>
              <a:t>Click to edit Master text styles</a:t>
            </a:r>
          </a:p>
          <a:p>
            <a:pPr lvl="1"/>
            <a:r>
              <a:rPr lang="en-GB"/>
              <a:t>Second level</a:t>
            </a:r>
          </a:p>
        </p:txBody>
      </p:sp>
    </p:spTree>
    <p:extLst>
      <p:ext uri="{BB962C8B-B14F-4D97-AF65-F5344CB8AC3E}">
        <p14:creationId xmlns:p14="http://schemas.microsoft.com/office/powerpoint/2010/main" val="38142792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E0682-8962-9158-7F5D-86FEDFB15540}"/>
              </a:ext>
            </a:extLst>
          </p:cNvPr>
          <p:cNvSpPr>
            <a:spLocks noGrp="1"/>
          </p:cNvSpPr>
          <p:nvPr>
            <p:ph type="title"/>
          </p:nvPr>
        </p:nvSpPr>
        <p:spPr>
          <a:xfrm>
            <a:off x="723900" y="1336675"/>
            <a:ext cx="5181600" cy="1292225"/>
          </a:xfrm>
        </p:spPr>
        <p:txBody>
          <a:bodyPr>
            <a:normAutofit/>
          </a:bodyPr>
          <a:lstStyle>
            <a:lvl1pPr>
              <a:defRPr sz="2800" b="1">
                <a:solidFill>
                  <a:srgbClr val="FCE609"/>
                </a:solidFill>
                <a:latin typeface="Arial" panose="020B0604020202020204" pitchFamily="34" charset="0"/>
                <a:cs typeface="Arial" panose="020B0604020202020204" pitchFamily="34" charset="0"/>
              </a:defRPr>
            </a:lvl1pPr>
          </a:lstStyle>
          <a:p>
            <a:r>
              <a:rPr lang="en-GB"/>
              <a:t>Click to edit Master title style</a:t>
            </a:r>
            <a:endParaRPr lang="en-US" dirty="0"/>
          </a:p>
        </p:txBody>
      </p:sp>
      <p:sp>
        <p:nvSpPr>
          <p:cNvPr id="3" name="Content Placeholder 2">
            <a:extLst>
              <a:ext uri="{FF2B5EF4-FFF2-40B4-BE49-F238E27FC236}">
                <a16:creationId xmlns:a16="http://schemas.microsoft.com/office/drawing/2014/main" id="{08586C73-0A62-DEFE-8F9E-B514FDF8E620}"/>
              </a:ext>
            </a:extLst>
          </p:cNvPr>
          <p:cNvSpPr>
            <a:spLocks noGrp="1"/>
          </p:cNvSpPr>
          <p:nvPr>
            <p:ph sz="half" idx="1"/>
          </p:nvPr>
        </p:nvSpPr>
        <p:spPr>
          <a:xfrm>
            <a:off x="723900" y="2886075"/>
            <a:ext cx="5181600" cy="3062288"/>
          </a:xfrm>
        </p:spPr>
        <p:txBody>
          <a:bodyPr/>
          <a:lstStyle>
            <a:lvl1pPr>
              <a:defRPr sz="1800">
                <a:solidFill>
                  <a:schemeClr val="bg1"/>
                </a:solidFill>
                <a:latin typeface="Arial" panose="020B0604020202020204" pitchFamily="34" charset="0"/>
                <a:cs typeface="Arial" panose="020B0604020202020204" pitchFamily="34" charset="0"/>
              </a:defRPr>
            </a:lvl1pPr>
            <a:lvl2pPr>
              <a:defRPr sz="1800">
                <a:solidFill>
                  <a:schemeClr val="bg1"/>
                </a:solidFill>
                <a:latin typeface="Arial" panose="020B0604020202020204" pitchFamily="34" charset="0"/>
                <a:cs typeface="Arial" panose="020B0604020202020204" pitchFamily="34" charset="0"/>
              </a:defRPr>
            </a:lvl2pPr>
          </a:lstStyle>
          <a:p>
            <a:pPr lvl="0"/>
            <a:r>
              <a:rPr lang="en-GB"/>
              <a:t>Click to edit Master text styles</a:t>
            </a:r>
          </a:p>
          <a:p>
            <a:pPr lvl="1"/>
            <a:r>
              <a:rPr lang="en-GB"/>
              <a:t>Second level</a:t>
            </a:r>
          </a:p>
        </p:txBody>
      </p:sp>
    </p:spTree>
    <p:extLst>
      <p:ext uri="{BB962C8B-B14F-4D97-AF65-F5344CB8AC3E}">
        <p14:creationId xmlns:p14="http://schemas.microsoft.com/office/powerpoint/2010/main" val="37936976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E0682-8962-9158-7F5D-86FEDFB15540}"/>
              </a:ext>
            </a:extLst>
          </p:cNvPr>
          <p:cNvSpPr>
            <a:spLocks noGrp="1"/>
          </p:cNvSpPr>
          <p:nvPr>
            <p:ph type="title"/>
          </p:nvPr>
        </p:nvSpPr>
        <p:spPr>
          <a:xfrm>
            <a:off x="723900" y="1336675"/>
            <a:ext cx="5181600" cy="1292225"/>
          </a:xfrm>
        </p:spPr>
        <p:txBody>
          <a:bodyPr>
            <a:normAutofit/>
          </a:bodyPr>
          <a:lstStyle>
            <a:lvl1pPr>
              <a:defRPr sz="2800" b="1">
                <a:solidFill>
                  <a:srgbClr val="FCE609"/>
                </a:solidFill>
                <a:latin typeface="Arial" panose="020B0604020202020204" pitchFamily="34" charset="0"/>
                <a:cs typeface="Arial" panose="020B0604020202020204" pitchFamily="34" charset="0"/>
              </a:defRPr>
            </a:lvl1pPr>
          </a:lstStyle>
          <a:p>
            <a:r>
              <a:rPr lang="en-GB"/>
              <a:t>Click to edit Master title style</a:t>
            </a:r>
            <a:endParaRPr lang="en-US" dirty="0"/>
          </a:p>
        </p:txBody>
      </p:sp>
      <p:sp>
        <p:nvSpPr>
          <p:cNvPr id="3" name="Content Placeholder 2">
            <a:extLst>
              <a:ext uri="{FF2B5EF4-FFF2-40B4-BE49-F238E27FC236}">
                <a16:creationId xmlns:a16="http://schemas.microsoft.com/office/drawing/2014/main" id="{08586C73-0A62-DEFE-8F9E-B514FDF8E620}"/>
              </a:ext>
            </a:extLst>
          </p:cNvPr>
          <p:cNvSpPr>
            <a:spLocks noGrp="1"/>
          </p:cNvSpPr>
          <p:nvPr>
            <p:ph sz="half" idx="1"/>
          </p:nvPr>
        </p:nvSpPr>
        <p:spPr>
          <a:xfrm>
            <a:off x="723900" y="2886075"/>
            <a:ext cx="5181600" cy="3062288"/>
          </a:xfrm>
        </p:spPr>
        <p:txBody>
          <a:bodyPr/>
          <a:lstStyle>
            <a:lvl1pPr>
              <a:defRPr sz="1800">
                <a:solidFill>
                  <a:schemeClr val="bg1"/>
                </a:solidFill>
                <a:latin typeface="Arial" panose="020B0604020202020204" pitchFamily="34" charset="0"/>
                <a:cs typeface="Arial" panose="020B0604020202020204" pitchFamily="34" charset="0"/>
              </a:defRPr>
            </a:lvl1pPr>
            <a:lvl2pPr>
              <a:defRPr sz="1800">
                <a:solidFill>
                  <a:schemeClr val="bg1"/>
                </a:solidFill>
                <a:latin typeface="Arial" panose="020B0604020202020204" pitchFamily="34" charset="0"/>
                <a:cs typeface="Arial" panose="020B0604020202020204" pitchFamily="34" charset="0"/>
              </a:defRPr>
            </a:lvl2pPr>
          </a:lstStyle>
          <a:p>
            <a:pPr lvl="0"/>
            <a:r>
              <a:rPr lang="en-GB"/>
              <a:t>Click to edit Master text styles</a:t>
            </a:r>
          </a:p>
          <a:p>
            <a:pPr lvl="1"/>
            <a:r>
              <a:rPr lang="en-GB"/>
              <a:t>Second level</a:t>
            </a:r>
          </a:p>
        </p:txBody>
      </p:sp>
    </p:spTree>
    <p:extLst>
      <p:ext uri="{BB962C8B-B14F-4D97-AF65-F5344CB8AC3E}">
        <p14:creationId xmlns:p14="http://schemas.microsoft.com/office/powerpoint/2010/main" val="34851760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EFBB039-6216-59EF-8E27-6BDD80D6254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C6A6D84C-3579-E259-631C-BA6997F323A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A7DA978-950B-8F22-CD15-7518BB134D7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EAE6720-651E-D746-AA6B-800515F95B21}" type="datetimeFigureOut">
              <a:rPr lang="en-US" smtClean="0"/>
              <a:t>10/10/2025</a:t>
            </a:fld>
            <a:endParaRPr lang="en-US"/>
          </a:p>
        </p:txBody>
      </p:sp>
      <p:sp>
        <p:nvSpPr>
          <p:cNvPr id="5" name="Footer Placeholder 4">
            <a:extLst>
              <a:ext uri="{FF2B5EF4-FFF2-40B4-BE49-F238E27FC236}">
                <a16:creationId xmlns:a16="http://schemas.microsoft.com/office/drawing/2014/main" id="{9CF71D44-9FEF-BEA1-5382-F0949D0C62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8477270D-56C1-9AB1-C9A8-D10BEC24B02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D82E5ED-16E6-2C47-9F36-EE029BD91FD0}" type="slidenum">
              <a:rPr lang="en-US" smtClean="0"/>
              <a:t>‹#›</a:t>
            </a:fld>
            <a:endParaRPr lang="en-US"/>
          </a:p>
        </p:txBody>
      </p:sp>
    </p:spTree>
    <p:extLst>
      <p:ext uri="{BB962C8B-B14F-4D97-AF65-F5344CB8AC3E}">
        <p14:creationId xmlns:p14="http://schemas.microsoft.com/office/powerpoint/2010/main" val="3077968856"/>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64" r:id="rId4"/>
    <p:sldLayoutId id="2147483666" r:id="rId5"/>
    <p:sldLayoutId id="2147483667" r:id="rId6"/>
    <p:sldLayoutId id="2147483652" r:id="rId7"/>
    <p:sldLayoutId id="2147483661" r:id="rId8"/>
    <p:sldLayoutId id="2147483662" r:id="rId9"/>
    <p:sldLayoutId id="2147483654" r:id="rId10"/>
    <p:sldLayoutId id="2147483663" r:id="rId11"/>
    <p:sldLayoutId id="2147483665" r:id="rId12"/>
    <p:sldLayoutId id="2147483655" r:id="rId13"/>
    <p:sldLayoutId id="2147483656" r:id="rId14"/>
    <p:sldLayoutId id="2147483657" r:id="rId15"/>
    <p:sldLayoutId id="2147483658" r:id="rId16"/>
    <p:sldLayoutId id="2147483659"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0.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hyperlink" Target="mailto:Monica.Yanni@vinnies.org.au" TargetMode="External"/><Relationship Id="rId2" Type="http://schemas.openxmlformats.org/officeDocument/2006/relationships/hyperlink" Target="mailto:Anna.Scott@vinnies.org.au" TargetMode="Externa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1.xml"/><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753A3"/>
        </a:solidFill>
        <a:effectLst/>
      </p:bgPr>
    </p:bg>
    <p:spTree>
      <p:nvGrpSpPr>
        <p:cNvPr id="1" name=""/>
        <p:cNvGrpSpPr/>
        <p:nvPr/>
      </p:nvGrpSpPr>
      <p:grpSpPr>
        <a:xfrm>
          <a:off x="0" y="0"/>
          <a:ext cx="0" cy="0"/>
          <a:chOff x="0" y="0"/>
          <a:chExt cx="0" cy="0"/>
        </a:xfrm>
      </p:grpSpPr>
      <p:pic>
        <p:nvPicPr>
          <p:cNvPr id="3" name="Picture 2" descr="A black and white logo&#10;&#10;Description automatically generated">
            <a:extLst>
              <a:ext uri="{FF2B5EF4-FFF2-40B4-BE49-F238E27FC236}">
                <a16:creationId xmlns:a16="http://schemas.microsoft.com/office/drawing/2014/main" id="{81C6A2E8-78A1-7716-C4D9-0E6826B16535}"/>
              </a:ext>
            </a:extLst>
          </p:cNvPr>
          <p:cNvPicPr>
            <a:picLocks noChangeAspect="1"/>
          </p:cNvPicPr>
          <p:nvPr/>
        </p:nvPicPr>
        <p:blipFill>
          <a:blip r:embed="rId2"/>
          <a:stretch>
            <a:fillRect/>
          </a:stretch>
        </p:blipFill>
        <p:spPr>
          <a:xfrm>
            <a:off x="1683945" y="2247058"/>
            <a:ext cx="8628168" cy="1759141"/>
          </a:xfrm>
          <a:prstGeom prst="rect">
            <a:avLst/>
          </a:prstGeom>
        </p:spPr>
      </p:pic>
      <p:pic>
        <p:nvPicPr>
          <p:cNvPr id="12" name="Picture 11" descr="A yellow octagon on a black background&#10;&#10;Description automatically generated">
            <a:extLst>
              <a:ext uri="{FF2B5EF4-FFF2-40B4-BE49-F238E27FC236}">
                <a16:creationId xmlns:a16="http://schemas.microsoft.com/office/drawing/2014/main" id="{24CB7240-4DC4-099C-0920-1433840ACC4A}"/>
              </a:ext>
            </a:extLst>
          </p:cNvPr>
          <p:cNvPicPr>
            <a:picLocks noChangeAspect="1"/>
          </p:cNvPicPr>
          <p:nvPr/>
        </p:nvPicPr>
        <p:blipFill>
          <a:blip r:embed="rId3"/>
          <a:stretch>
            <a:fillRect/>
          </a:stretch>
        </p:blipFill>
        <p:spPr>
          <a:xfrm>
            <a:off x="-2639379" y="-4440496"/>
            <a:ext cx="6311900" cy="6311900"/>
          </a:xfrm>
          <a:prstGeom prst="rect">
            <a:avLst/>
          </a:prstGeom>
        </p:spPr>
      </p:pic>
      <p:pic>
        <p:nvPicPr>
          <p:cNvPr id="13" name="Picture 12" descr="A blue hexagon with black background&#10;&#10;Description automatically generated">
            <a:extLst>
              <a:ext uri="{FF2B5EF4-FFF2-40B4-BE49-F238E27FC236}">
                <a16:creationId xmlns:a16="http://schemas.microsoft.com/office/drawing/2014/main" id="{6AD1CB1E-9005-CB70-48BC-D871FA847521}"/>
              </a:ext>
            </a:extLst>
          </p:cNvPr>
          <p:cNvPicPr>
            <a:picLocks noChangeAspect="1"/>
          </p:cNvPicPr>
          <p:nvPr/>
        </p:nvPicPr>
        <p:blipFill>
          <a:blip r:embed="rId4"/>
          <a:stretch>
            <a:fillRect/>
          </a:stretch>
        </p:blipFill>
        <p:spPr>
          <a:xfrm rot="595269">
            <a:off x="8914503" y="5957757"/>
            <a:ext cx="3834414" cy="3667700"/>
          </a:xfrm>
          <a:prstGeom prst="rect">
            <a:avLst/>
          </a:prstGeom>
        </p:spPr>
      </p:pic>
      <p:pic>
        <p:nvPicPr>
          <p:cNvPr id="14" name="Picture 13" descr="A yellow square with a blue hand and a black background&#10;&#10;Description automatically generated">
            <a:extLst>
              <a:ext uri="{FF2B5EF4-FFF2-40B4-BE49-F238E27FC236}">
                <a16:creationId xmlns:a16="http://schemas.microsoft.com/office/drawing/2014/main" id="{92139AE0-90E5-9780-EA6B-116DB99080DC}"/>
              </a:ext>
            </a:extLst>
          </p:cNvPr>
          <p:cNvPicPr>
            <a:picLocks noChangeAspect="1"/>
          </p:cNvPicPr>
          <p:nvPr/>
        </p:nvPicPr>
        <p:blipFill>
          <a:blip r:embed="rId5"/>
          <a:stretch>
            <a:fillRect/>
          </a:stretch>
        </p:blipFill>
        <p:spPr>
          <a:xfrm>
            <a:off x="10931543" y="5564632"/>
            <a:ext cx="965200" cy="952500"/>
          </a:xfrm>
          <a:prstGeom prst="rect">
            <a:avLst/>
          </a:prstGeom>
        </p:spPr>
      </p:pic>
      <p:pic>
        <p:nvPicPr>
          <p:cNvPr id="17" name="Picture 16" descr="A blue and white rectangular shapes&#10;&#10;Description automatically generated">
            <a:extLst>
              <a:ext uri="{FF2B5EF4-FFF2-40B4-BE49-F238E27FC236}">
                <a16:creationId xmlns:a16="http://schemas.microsoft.com/office/drawing/2014/main" id="{2E474F94-0192-B2CC-FC19-EE3D9FADF0C9}"/>
              </a:ext>
            </a:extLst>
          </p:cNvPr>
          <p:cNvPicPr>
            <a:picLocks noChangeAspect="1"/>
          </p:cNvPicPr>
          <p:nvPr/>
        </p:nvPicPr>
        <p:blipFill>
          <a:blip r:embed="rId6"/>
          <a:stretch>
            <a:fillRect/>
          </a:stretch>
        </p:blipFill>
        <p:spPr>
          <a:xfrm>
            <a:off x="312569" y="197469"/>
            <a:ext cx="1548888" cy="1514847"/>
          </a:xfrm>
          <a:prstGeom prst="rect">
            <a:avLst/>
          </a:prstGeom>
        </p:spPr>
      </p:pic>
      <p:sp>
        <p:nvSpPr>
          <p:cNvPr id="2" name="Title 1">
            <a:extLst>
              <a:ext uri="{FF2B5EF4-FFF2-40B4-BE49-F238E27FC236}">
                <a16:creationId xmlns:a16="http://schemas.microsoft.com/office/drawing/2014/main" id="{8DBFDF59-62E7-AB1D-742D-1723208CC0BC}"/>
              </a:ext>
            </a:extLst>
          </p:cNvPr>
          <p:cNvSpPr txBox="1">
            <a:spLocks/>
          </p:cNvSpPr>
          <p:nvPr/>
        </p:nvSpPr>
        <p:spPr>
          <a:xfrm>
            <a:off x="1545772" y="4474675"/>
            <a:ext cx="8766341" cy="47183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i="1" dirty="0">
                <a:solidFill>
                  <a:srgbClr val="FCE60A"/>
                </a:solidFill>
                <a:latin typeface="Arial" panose="020B0604020202020204" pitchFamily="34" charset="0"/>
                <a:cs typeface="Arial" panose="020B0604020202020204" pitchFamily="34" charset="0"/>
              </a:rPr>
              <a:t>Together, we are more</a:t>
            </a:r>
          </a:p>
        </p:txBody>
      </p:sp>
      <p:sp>
        <p:nvSpPr>
          <p:cNvPr id="4" name="TextBox 3">
            <a:extLst>
              <a:ext uri="{FF2B5EF4-FFF2-40B4-BE49-F238E27FC236}">
                <a16:creationId xmlns:a16="http://schemas.microsoft.com/office/drawing/2014/main" id="{5D3CE2D1-1E5C-D07E-379E-C0BF20D4BB67}"/>
              </a:ext>
            </a:extLst>
          </p:cNvPr>
          <p:cNvSpPr txBox="1"/>
          <p:nvPr/>
        </p:nvSpPr>
        <p:spPr>
          <a:xfrm>
            <a:off x="2057400" y="5376672"/>
            <a:ext cx="6940296" cy="707886"/>
          </a:xfrm>
          <a:prstGeom prst="rect">
            <a:avLst/>
          </a:prstGeom>
          <a:noFill/>
        </p:spPr>
        <p:txBody>
          <a:bodyPr wrap="square" rtlCol="0">
            <a:spAutoFit/>
          </a:bodyPr>
          <a:lstStyle/>
          <a:p>
            <a:r>
              <a:rPr lang="en-AU" sz="2000" b="1" dirty="0">
                <a:solidFill>
                  <a:schemeClr val="bg1"/>
                </a:solidFill>
              </a:rPr>
              <a:t>The Scope of Services in NSW- Housing, Health, Addiction and Disability Services</a:t>
            </a:r>
          </a:p>
        </p:txBody>
      </p:sp>
    </p:spTree>
    <p:extLst>
      <p:ext uri="{BB962C8B-B14F-4D97-AF65-F5344CB8AC3E}">
        <p14:creationId xmlns:p14="http://schemas.microsoft.com/office/powerpoint/2010/main" val="35570288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93EA53-88CA-CD89-F5DA-9AE5998AF44C}"/>
              </a:ext>
            </a:extLst>
          </p:cNvPr>
          <p:cNvSpPr>
            <a:spLocks noGrp="1"/>
          </p:cNvSpPr>
          <p:nvPr>
            <p:ph type="title"/>
          </p:nvPr>
        </p:nvSpPr>
        <p:spPr>
          <a:xfrm>
            <a:off x="1290873" y="1586073"/>
            <a:ext cx="10515600" cy="704272"/>
          </a:xfrm>
        </p:spPr>
        <p:txBody>
          <a:bodyPr>
            <a:noAutofit/>
          </a:bodyPr>
          <a:lstStyle/>
          <a:p>
            <a:r>
              <a:rPr lang="en-AU" sz="3200" dirty="0">
                <a:latin typeface="Aptos" panose="020B0004020202020204" pitchFamily="34" charset="0"/>
              </a:rPr>
              <a:t>Homelessness and Housing Division</a:t>
            </a:r>
            <a:br>
              <a:rPr lang="en-AU" sz="3200" dirty="0">
                <a:latin typeface="Aptos" panose="020B0004020202020204" pitchFamily="34" charset="0"/>
              </a:rPr>
            </a:br>
            <a:endParaRPr lang="en-AU" sz="3200" dirty="0">
              <a:latin typeface="Aptos" panose="020B0004020202020204" pitchFamily="34" charset="0"/>
            </a:endParaRPr>
          </a:p>
        </p:txBody>
      </p:sp>
      <p:sp>
        <p:nvSpPr>
          <p:cNvPr id="3" name="TextBox 2">
            <a:extLst>
              <a:ext uri="{FF2B5EF4-FFF2-40B4-BE49-F238E27FC236}">
                <a16:creationId xmlns:a16="http://schemas.microsoft.com/office/drawing/2014/main" id="{566F3DAD-1A6D-EEED-F654-D1EA5AC0EFFA}"/>
              </a:ext>
            </a:extLst>
          </p:cNvPr>
          <p:cNvSpPr txBox="1"/>
          <p:nvPr/>
        </p:nvSpPr>
        <p:spPr>
          <a:xfrm>
            <a:off x="1417622" y="2416911"/>
            <a:ext cx="6667123" cy="3046988"/>
          </a:xfrm>
          <a:prstGeom prst="rect">
            <a:avLst/>
          </a:prstGeom>
          <a:solidFill>
            <a:srgbClr val="FCE609"/>
          </a:solid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2400" i="0" u="none" strike="noStrike" kern="1200" cap="none" spc="0" normalizeH="0" baseline="0" noProof="0" dirty="0">
                <a:ln>
                  <a:noFill/>
                </a:ln>
                <a:solidFill>
                  <a:srgbClr val="002C65"/>
                </a:solidFill>
                <a:effectLst/>
                <a:uLnTx/>
                <a:uFillTx/>
                <a:ea typeface="+mn-ea"/>
                <a:cs typeface="+mn-cs"/>
              </a:rPr>
              <a:t>Crisis and Transitional Accommodation</a:t>
            </a:r>
          </a:p>
          <a:p>
            <a:pPr marL="285750" indent="-285750">
              <a:buFont typeface="Arial" panose="020B0604020202020204" pitchFamily="34" charset="0"/>
              <a:buChar char="•"/>
            </a:pPr>
            <a:endParaRPr lang="en-AU" sz="2400" dirty="0"/>
          </a:p>
          <a:p>
            <a:pPr marL="285750" indent="-285750">
              <a:buFont typeface="Arial" panose="020B0604020202020204" pitchFamily="34" charset="0"/>
              <a:buChar char="•"/>
            </a:pPr>
            <a:r>
              <a:rPr lang="en-AU" sz="2400" dirty="0"/>
              <a:t>Domestic and Family Violence Services</a:t>
            </a:r>
          </a:p>
          <a:p>
            <a:pPr marL="285750" indent="-285750">
              <a:buFont typeface="Arial" panose="020B0604020202020204" pitchFamily="34" charset="0"/>
              <a:buChar char="•"/>
            </a:pPr>
            <a:endParaRPr lang="en-AU" sz="2400" dirty="0"/>
          </a:p>
          <a:p>
            <a:pPr marL="285750" indent="-285750">
              <a:buFont typeface="Arial" panose="020B0604020202020204" pitchFamily="34" charset="0"/>
              <a:buChar char="•"/>
            </a:pPr>
            <a:r>
              <a:rPr lang="en-AU" sz="2400" dirty="0"/>
              <a:t>Social and Affordable Housing Funds Tailored Support</a:t>
            </a:r>
          </a:p>
          <a:p>
            <a:pPr marL="285750" indent="-285750">
              <a:buFont typeface="Arial" panose="020B0604020202020204" pitchFamily="34" charset="0"/>
              <a:buChar char="•"/>
            </a:pPr>
            <a:endParaRPr lang="en-AU" sz="2400" dirty="0"/>
          </a:p>
          <a:p>
            <a:pPr marL="285750" indent="-285750">
              <a:buFont typeface="Arial" panose="020B0604020202020204" pitchFamily="34" charset="0"/>
              <a:buChar char="•"/>
            </a:pPr>
            <a:r>
              <a:rPr lang="en-AU" sz="2400" dirty="0"/>
              <a:t>Engagement Hubs</a:t>
            </a:r>
          </a:p>
        </p:txBody>
      </p:sp>
      <p:grpSp>
        <p:nvGrpSpPr>
          <p:cNvPr id="4" name="Google Shape;1732;p56">
            <a:extLst>
              <a:ext uri="{FF2B5EF4-FFF2-40B4-BE49-F238E27FC236}">
                <a16:creationId xmlns:a16="http://schemas.microsoft.com/office/drawing/2014/main" id="{4FB23CFC-D05B-2F84-5907-E0AE4C2868C8}"/>
              </a:ext>
            </a:extLst>
          </p:cNvPr>
          <p:cNvGrpSpPr/>
          <p:nvPr/>
        </p:nvGrpSpPr>
        <p:grpSpPr>
          <a:xfrm>
            <a:off x="8553197" y="1321324"/>
            <a:ext cx="1106851" cy="704272"/>
            <a:chOff x="971884" y="9312867"/>
            <a:chExt cx="426447" cy="426447"/>
          </a:xfrm>
          <a:solidFill>
            <a:schemeClr val="bg2"/>
          </a:solidFill>
        </p:grpSpPr>
        <p:sp>
          <p:nvSpPr>
            <p:cNvPr id="5" name="Google Shape;1733;p56">
              <a:extLst>
                <a:ext uri="{FF2B5EF4-FFF2-40B4-BE49-F238E27FC236}">
                  <a16:creationId xmlns:a16="http://schemas.microsoft.com/office/drawing/2014/main" id="{B179BE89-4E36-3DD1-111A-BAF80E5F5104}"/>
                </a:ext>
              </a:extLst>
            </p:cNvPr>
            <p:cNvSpPr/>
            <p:nvPr/>
          </p:nvSpPr>
          <p:spPr>
            <a:xfrm>
              <a:off x="971884" y="9312867"/>
              <a:ext cx="426447" cy="426447"/>
            </a:xfrm>
            <a:custGeom>
              <a:avLst/>
              <a:gdLst/>
              <a:ahLst/>
              <a:cxnLst/>
              <a:rect l="l" t="t" r="r" b="b"/>
              <a:pathLst>
                <a:path w="61" h="61" extrusionOk="0">
                  <a:moveTo>
                    <a:pt x="0" y="0"/>
                  </a:moveTo>
                  <a:lnTo>
                    <a:pt x="0" y="61"/>
                  </a:lnTo>
                  <a:lnTo>
                    <a:pt x="61" y="61"/>
                  </a:lnTo>
                  <a:lnTo>
                    <a:pt x="61" y="0"/>
                  </a:lnTo>
                  <a:lnTo>
                    <a:pt x="0" y="0"/>
                  </a:lnTo>
                  <a:close/>
                  <a:moveTo>
                    <a:pt x="58" y="58"/>
                  </a:moveTo>
                  <a:lnTo>
                    <a:pt x="3" y="58"/>
                  </a:lnTo>
                  <a:lnTo>
                    <a:pt x="3" y="3"/>
                  </a:lnTo>
                  <a:lnTo>
                    <a:pt x="58" y="3"/>
                  </a:lnTo>
                  <a:lnTo>
                    <a:pt x="58" y="58"/>
                  </a:lnTo>
                  <a:close/>
                </a:path>
              </a:pathLst>
            </a:custGeom>
            <a:grpFill/>
            <a:ln>
              <a:noFill/>
            </a:ln>
          </p:spPr>
          <p:txBody>
            <a:bodyPr spcFirstLastPara="1" wrap="square" lIns="68575" tIns="34275" rIns="68575" bIns="34275" anchor="t" anchorCtr="0">
              <a:noAutofit/>
            </a:bodyPr>
            <a:lstStyle/>
            <a:p>
              <a:endParaRPr sz="3000">
                <a:solidFill>
                  <a:srgbClr val="000000"/>
                </a:solidFill>
                <a:latin typeface="Arial"/>
                <a:ea typeface="Arial"/>
                <a:cs typeface="Arial"/>
                <a:sym typeface="Arial"/>
              </a:endParaRPr>
            </a:p>
          </p:txBody>
        </p:sp>
        <p:sp>
          <p:nvSpPr>
            <p:cNvPr id="6" name="Google Shape;1734;p56">
              <a:extLst>
                <a:ext uri="{FF2B5EF4-FFF2-40B4-BE49-F238E27FC236}">
                  <a16:creationId xmlns:a16="http://schemas.microsoft.com/office/drawing/2014/main" id="{17803092-79DF-2B9A-DF6F-9333CF82350B}"/>
                </a:ext>
              </a:extLst>
            </p:cNvPr>
            <p:cNvSpPr/>
            <p:nvPr/>
          </p:nvSpPr>
          <p:spPr>
            <a:xfrm>
              <a:off x="1006841" y="9361805"/>
              <a:ext cx="356538" cy="321581"/>
            </a:xfrm>
            <a:custGeom>
              <a:avLst/>
              <a:gdLst/>
              <a:ahLst/>
              <a:cxnLst/>
              <a:rect l="l" t="t" r="r" b="b"/>
              <a:pathLst>
                <a:path w="51" h="46" extrusionOk="0">
                  <a:moveTo>
                    <a:pt x="7" y="46"/>
                  </a:moveTo>
                  <a:lnTo>
                    <a:pt x="19" y="46"/>
                  </a:lnTo>
                  <a:lnTo>
                    <a:pt x="32" y="46"/>
                  </a:lnTo>
                  <a:lnTo>
                    <a:pt x="44" y="46"/>
                  </a:lnTo>
                  <a:lnTo>
                    <a:pt x="44" y="25"/>
                  </a:lnTo>
                  <a:lnTo>
                    <a:pt x="51" y="25"/>
                  </a:lnTo>
                  <a:lnTo>
                    <a:pt x="26" y="0"/>
                  </a:lnTo>
                  <a:lnTo>
                    <a:pt x="0" y="25"/>
                  </a:lnTo>
                  <a:lnTo>
                    <a:pt x="7" y="25"/>
                  </a:lnTo>
                  <a:lnTo>
                    <a:pt x="7" y="46"/>
                  </a:lnTo>
                  <a:close/>
                  <a:moveTo>
                    <a:pt x="22" y="44"/>
                  </a:moveTo>
                  <a:lnTo>
                    <a:pt x="22" y="33"/>
                  </a:lnTo>
                  <a:lnTo>
                    <a:pt x="29" y="33"/>
                  </a:lnTo>
                  <a:lnTo>
                    <a:pt x="29" y="44"/>
                  </a:lnTo>
                  <a:lnTo>
                    <a:pt x="22" y="44"/>
                  </a:lnTo>
                  <a:close/>
                  <a:moveTo>
                    <a:pt x="7" y="23"/>
                  </a:moveTo>
                  <a:lnTo>
                    <a:pt x="26" y="4"/>
                  </a:lnTo>
                  <a:lnTo>
                    <a:pt x="45" y="23"/>
                  </a:lnTo>
                  <a:lnTo>
                    <a:pt x="42" y="23"/>
                  </a:lnTo>
                  <a:lnTo>
                    <a:pt x="42" y="44"/>
                  </a:lnTo>
                  <a:lnTo>
                    <a:pt x="32" y="44"/>
                  </a:lnTo>
                  <a:lnTo>
                    <a:pt x="32" y="31"/>
                  </a:lnTo>
                  <a:lnTo>
                    <a:pt x="19" y="31"/>
                  </a:lnTo>
                  <a:lnTo>
                    <a:pt x="19" y="44"/>
                  </a:lnTo>
                  <a:lnTo>
                    <a:pt x="9" y="44"/>
                  </a:lnTo>
                  <a:lnTo>
                    <a:pt x="9" y="23"/>
                  </a:lnTo>
                  <a:lnTo>
                    <a:pt x="7" y="23"/>
                  </a:lnTo>
                  <a:close/>
                </a:path>
              </a:pathLst>
            </a:custGeom>
            <a:grpFill/>
            <a:ln>
              <a:noFill/>
            </a:ln>
          </p:spPr>
          <p:txBody>
            <a:bodyPr spcFirstLastPara="1" wrap="square" lIns="68575" tIns="34275" rIns="68575" bIns="34275" anchor="t" anchorCtr="0">
              <a:noAutofit/>
            </a:bodyPr>
            <a:lstStyle/>
            <a:p>
              <a:endParaRPr sz="3000" dirty="0">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33388952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79D523-0308-12D8-AD9C-451FE382B406}"/>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90B05A90-07FE-50DB-1354-830F9B0419B0}"/>
              </a:ext>
            </a:extLst>
          </p:cNvPr>
          <p:cNvSpPr>
            <a:spLocks noGrp="1"/>
          </p:cNvSpPr>
          <p:nvPr>
            <p:ph type="title"/>
          </p:nvPr>
        </p:nvSpPr>
        <p:spPr>
          <a:xfrm>
            <a:off x="389575" y="1234448"/>
            <a:ext cx="10984202" cy="1080573"/>
          </a:xfrm>
        </p:spPr>
        <p:txBody>
          <a:bodyPr>
            <a:noAutofit/>
          </a:bodyPr>
          <a:lstStyle/>
          <a:p>
            <a:r>
              <a:rPr lang="en-AU" sz="2400" dirty="0">
                <a:solidFill>
                  <a:schemeClr val="bg2"/>
                </a:solidFill>
                <a:latin typeface="+mn-lt"/>
              </a:rPr>
              <a:t>Seeking to </a:t>
            </a:r>
            <a:r>
              <a:rPr lang="en-AU" sz="2400" dirty="0">
                <a:solidFill>
                  <a:schemeClr val="bg2"/>
                </a:solidFill>
                <a:latin typeface="+mn-lt"/>
                <a:ea typeface="Calibri" panose="020F0502020204030204" pitchFamily="34" charset="0"/>
                <a:cs typeface="Times New Roman" panose="02020603050405020304" pitchFamily="18" charset="0"/>
              </a:rPr>
              <a:t>give people access to long-term, safe, and stable accommodation that meets their individual needs</a:t>
            </a:r>
            <a:br>
              <a:rPr lang="en-AU" sz="2400" dirty="0">
                <a:solidFill>
                  <a:schemeClr val="bg2"/>
                </a:solidFill>
                <a:latin typeface="+mn-lt"/>
              </a:rPr>
            </a:br>
            <a:endParaRPr lang="en-US" sz="2400" dirty="0">
              <a:solidFill>
                <a:schemeClr val="bg2"/>
              </a:solidFill>
              <a:latin typeface="+mn-lt"/>
            </a:endParaRPr>
          </a:p>
        </p:txBody>
      </p:sp>
      <p:sp>
        <p:nvSpPr>
          <p:cNvPr id="6" name="Rectangle 6">
            <a:extLst>
              <a:ext uri="{FF2B5EF4-FFF2-40B4-BE49-F238E27FC236}">
                <a16:creationId xmlns:a16="http://schemas.microsoft.com/office/drawing/2014/main" id="{4B51CFCA-1887-002F-BAC7-465A4752F7AE}"/>
              </a:ext>
            </a:extLst>
          </p:cNvPr>
          <p:cNvSpPr>
            <a:spLocks noChangeArrowheads="1"/>
          </p:cNvSpPr>
          <p:nvPr/>
        </p:nvSpPr>
        <p:spPr bwMode="auto">
          <a:xfrm>
            <a:off x="389575" y="2315021"/>
            <a:ext cx="7595581" cy="4194421"/>
          </a:xfrm>
          <a:prstGeom prst="rect">
            <a:avLst/>
          </a:prstGeom>
          <a:solidFill>
            <a:srgbClr val="FCE609"/>
          </a:solidFill>
          <a:ln>
            <a:solidFill>
              <a:schemeClr val="accent2"/>
            </a:solidFill>
            <a:headEnd/>
            <a:tailEnd/>
          </a:ln>
        </p:spPr>
        <p:style>
          <a:lnRef idx="2">
            <a:schemeClr val="accent1"/>
          </a:lnRef>
          <a:fillRef idx="1">
            <a:schemeClr val="lt1"/>
          </a:fillRef>
          <a:effectRef idx="0">
            <a:schemeClr val="accent1"/>
          </a:effectRef>
          <a:fontRef idx="minor">
            <a:schemeClr val="dk1"/>
          </a:fontRef>
        </p:style>
        <p:txBody>
          <a:bodyPr lIns="72000" tIns="72000" rIns="72000" bIns="72000" anchor="t"/>
          <a:lstStyle/>
          <a:p>
            <a:pPr marL="285750" indent="-285750" fontAlgn="base">
              <a:buFont typeface="Arial" panose="020B0604020202020204" pitchFamily="34" charset="0"/>
              <a:buChar char="•"/>
            </a:pPr>
            <a:r>
              <a:rPr lang="en-US" dirty="0">
                <a:solidFill>
                  <a:srgbClr val="0A2B65"/>
                </a:solidFill>
                <a:cs typeface="Calibri"/>
              </a:rPr>
              <a:t>Our approach is </a:t>
            </a:r>
            <a:r>
              <a:rPr lang="en-US" b="1" dirty="0">
                <a:solidFill>
                  <a:srgbClr val="0A2B65"/>
                </a:solidFill>
                <a:cs typeface="Calibri"/>
              </a:rPr>
              <a:t>Housing First </a:t>
            </a:r>
            <a:r>
              <a:rPr lang="en-US" dirty="0">
                <a:solidFill>
                  <a:srgbClr val="0A2B65"/>
                </a:solidFill>
                <a:cs typeface="Calibri"/>
              </a:rPr>
              <a:t>– prioritising permanent and stable accommodation for people experiencing homelessness</a:t>
            </a:r>
            <a:r>
              <a:rPr lang="en-US" baseline="30000" dirty="0">
                <a:solidFill>
                  <a:srgbClr val="0A2B65"/>
                </a:solidFill>
                <a:cs typeface="Calibri"/>
              </a:rPr>
              <a:t>  </a:t>
            </a:r>
          </a:p>
          <a:p>
            <a:pPr fontAlgn="base"/>
            <a:endParaRPr lang="en-US" baseline="30000" dirty="0">
              <a:solidFill>
                <a:srgbClr val="0A2B65"/>
              </a:solidFill>
              <a:cs typeface="Calibri"/>
            </a:endParaRPr>
          </a:p>
          <a:p>
            <a:pPr marL="285750" indent="-285750" fontAlgn="base">
              <a:buFont typeface="Arial" panose="020B0604020202020204" pitchFamily="34" charset="0"/>
              <a:buChar char="•"/>
            </a:pPr>
            <a:r>
              <a:rPr lang="en-US" dirty="0">
                <a:solidFill>
                  <a:srgbClr val="0A2B65"/>
                </a:solidFill>
                <a:cs typeface="Calibri"/>
              </a:rPr>
              <a:t>We additionally focus on early intervention and sustaining tenancies, providing support to interrupt the trajectory towards homelessness</a:t>
            </a:r>
          </a:p>
          <a:p>
            <a:pPr marL="285750" indent="-285750">
              <a:buFont typeface="Arial" panose="020B0604020202020204" pitchFamily="34" charset="0"/>
              <a:buChar char="•"/>
            </a:pPr>
            <a:endParaRPr lang="en-US" dirty="0">
              <a:solidFill>
                <a:srgbClr val="0A2B65"/>
              </a:solidFill>
              <a:cs typeface="Calibri"/>
            </a:endParaRPr>
          </a:p>
          <a:p>
            <a:r>
              <a:rPr lang="en-US" b="1" dirty="0">
                <a:solidFill>
                  <a:srgbClr val="0A2B65"/>
                </a:solidFill>
                <a:cs typeface="Calibri"/>
              </a:rPr>
              <a:t>Crisis and transitional accommodation:</a:t>
            </a:r>
            <a:endParaRPr lang="en-US" dirty="0">
              <a:solidFill>
                <a:srgbClr val="0A2B65"/>
              </a:solidFill>
              <a:cs typeface="Calibri"/>
            </a:endParaRPr>
          </a:p>
          <a:p>
            <a:pPr marL="285750" indent="-285750" fontAlgn="base">
              <a:spcBef>
                <a:spcPts val="600"/>
              </a:spcBef>
              <a:buFont typeface="Arial" panose="020B0604020202020204" pitchFamily="34" charset="0"/>
              <a:buChar char="•"/>
            </a:pPr>
            <a:r>
              <a:rPr lang="en-US" dirty="0">
                <a:solidFill>
                  <a:srgbClr val="0A2B65"/>
                </a:solidFill>
                <a:cs typeface="Calibri"/>
              </a:rPr>
              <a:t>We operate more than over 26 crisis and transitional accommodation services across NSW to meet the needs of single men and women, families, older women, and young people. </a:t>
            </a:r>
            <a:endParaRPr lang="en-US" dirty="0">
              <a:solidFill>
                <a:srgbClr val="0A2B65"/>
              </a:solidFill>
              <a:ea typeface="Calibri"/>
              <a:cs typeface="Calibri"/>
            </a:endParaRPr>
          </a:p>
          <a:p>
            <a:pPr marL="285750" indent="-285750">
              <a:spcBef>
                <a:spcPts val="600"/>
              </a:spcBef>
              <a:buFont typeface="Arial" panose="020B0604020202020204" pitchFamily="34" charset="0"/>
              <a:buChar char="•"/>
            </a:pPr>
            <a:r>
              <a:rPr lang="en-US" dirty="0">
                <a:solidFill>
                  <a:srgbClr val="0A2B65"/>
                </a:solidFill>
                <a:cs typeface="Calibri"/>
              </a:rPr>
              <a:t>We provide accommodation responses in Sydney, Newcastle, Wagga, Nowra, Deniliquin and Wingecarribee.</a:t>
            </a:r>
          </a:p>
          <a:p>
            <a:pPr marL="285750" indent="-285750">
              <a:spcBef>
                <a:spcPts val="600"/>
              </a:spcBef>
              <a:buFont typeface="Arial" panose="020B0604020202020204" pitchFamily="34" charset="0"/>
              <a:buChar char="•"/>
            </a:pPr>
            <a:r>
              <a:rPr lang="en-US" dirty="0">
                <a:solidFill>
                  <a:srgbClr val="0A2B65"/>
                </a:solidFill>
                <a:cs typeface="Calibri"/>
              </a:rPr>
              <a:t>We are continuously seeking opportunities to provide additional accommodation in areas of highest need. </a:t>
            </a:r>
            <a:endParaRPr lang="en-US" b="0" i="0" dirty="0">
              <a:solidFill>
                <a:srgbClr val="0A2B65"/>
              </a:solidFill>
              <a:effectLst/>
              <a:cs typeface="Calibri"/>
            </a:endParaRPr>
          </a:p>
          <a:p>
            <a:pPr fontAlgn="base"/>
            <a:endParaRPr lang="en-US" sz="1500" dirty="0">
              <a:solidFill>
                <a:srgbClr val="0A2B65"/>
              </a:solidFill>
              <a:cs typeface="Calibri" panose="020F0502020204030204" pitchFamily="34" charset="0"/>
            </a:endParaRPr>
          </a:p>
          <a:p>
            <a:pPr fontAlgn="base"/>
            <a:endParaRPr lang="en-US" sz="1500" dirty="0">
              <a:solidFill>
                <a:srgbClr val="0A2B65"/>
              </a:solidFill>
              <a:latin typeface="Calibri" panose="020F0502020204030204" pitchFamily="34" charset="0"/>
              <a:cs typeface="Calibri" panose="020F0502020204030204" pitchFamily="34" charset="0"/>
            </a:endParaRPr>
          </a:p>
          <a:p>
            <a:endParaRPr lang="en-US" sz="1500" dirty="0">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4ABFDC7F-F4F6-AFA2-9FFB-8B31460C2356}"/>
              </a:ext>
            </a:extLst>
          </p:cNvPr>
          <p:cNvPicPr>
            <a:picLocks noChangeAspect="1"/>
          </p:cNvPicPr>
          <p:nvPr/>
        </p:nvPicPr>
        <p:blipFill>
          <a:blip r:embed="rId2"/>
          <a:stretch>
            <a:fillRect/>
          </a:stretch>
        </p:blipFill>
        <p:spPr>
          <a:xfrm>
            <a:off x="8355452" y="2315021"/>
            <a:ext cx="3141757" cy="2875905"/>
          </a:xfrm>
          <a:prstGeom prst="rect">
            <a:avLst/>
          </a:prstGeom>
        </p:spPr>
      </p:pic>
    </p:spTree>
    <p:extLst>
      <p:ext uri="{BB962C8B-B14F-4D97-AF65-F5344CB8AC3E}">
        <p14:creationId xmlns:p14="http://schemas.microsoft.com/office/powerpoint/2010/main" val="3953128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D8391D-F82C-9067-24E1-2B077AEB9B72}"/>
              </a:ext>
            </a:extLst>
          </p:cNvPr>
          <p:cNvSpPr>
            <a:spLocks noGrp="1"/>
          </p:cNvSpPr>
          <p:nvPr>
            <p:ph type="title"/>
          </p:nvPr>
        </p:nvSpPr>
        <p:spPr>
          <a:xfrm>
            <a:off x="681038" y="894735"/>
            <a:ext cx="10515600" cy="1042220"/>
          </a:xfrm>
        </p:spPr>
        <p:txBody>
          <a:bodyPr>
            <a:normAutofit/>
          </a:bodyPr>
          <a:lstStyle/>
          <a:p>
            <a:r>
              <a:rPr lang="en-AU" sz="2400" dirty="0">
                <a:latin typeface="Aptos" panose="020B0004020202020204" pitchFamily="34" charset="0"/>
              </a:rPr>
              <a:t>Domestic and Family Violence</a:t>
            </a:r>
          </a:p>
        </p:txBody>
      </p:sp>
      <p:sp>
        <p:nvSpPr>
          <p:cNvPr id="4" name="TextBox 3">
            <a:extLst>
              <a:ext uri="{FF2B5EF4-FFF2-40B4-BE49-F238E27FC236}">
                <a16:creationId xmlns:a16="http://schemas.microsoft.com/office/drawing/2014/main" id="{75E2304F-84C2-F78A-1892-54DF6A2F5FE6}"/>
              </a:ext>
            </a:extLst>
          </p:cNvPr>
          <p:cNvSpPr txBox="1"/>
          <p:nvPr/>
        </p:nvSpPr>
        <p:spPr>
          <a:xfrm>
            <a:off x="681038" y="2045597"/>
            <a:ext cx="8607817" cy="4282775"/>
          </a:xfrm>
          <a:prstGeom prst="rect">
            <a:avLst/>
          </a:prstGeom>
          <a:solidFill>
            <a:srgbClr val="FCE609"/>
          </a:solidFill>
        </p:spPr>
        <p:txBody>
          <a:bodyPr wrap="square">
            <a:spAutoFit/>
          </a:bodyPr>
          <a:lstStyle/>
          <a:p>
            <a:pPr marL="171450" marR="0" lvl="0" indent="-1714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AU" b="0" i="0" u="none" strike="noStrike" kern="1200" cap="none" spc="0" normalizeH="0" baseline="0" noProof="0" dirty="0">
                <a:ln>
                  <a:noFill/>
                </a:ln>
                <a:solidFill>
                  <a:srgbClr val="0A2B65"/>
                </a:solidFill>
                <a:effectLst/>
                <a:uLnTx/>
                <a:uFillTx/>
                <a:latin typeface="Aptos" panose="020B0004020202020204" pitchFamily="34" charset="0"/>
                <a:ea typeface="Calibri" panose="020F0502020204030204" pitchFamily="34" charset="0"/>
                <a:cs typeface="Calibri" panose="020F0502020204030204" pitchFamily="34" charset="0"/>
              </a:rPr>
              <a:t>We provide specialist responses for women and children experiencing domestic and family violence. This includes services for families wishing to escape while retaining their housing, and accommodation and support.</a:t>
            </a:r>
          </a:p>
          <a:p>
            <a:pPr marL="171450" marR="0" lvl="0" indent="-1714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0A2B65"/>
                </a:solidFill>
                <a:effectLst/>
                <a:uLnTx/>
                <a:uFillTx/>
                <a:latin typeface="Aptos" panose="020B0004020202020204" pitchFamily="34" charset="0"/>
                <a:ea typeface="Calibri" panose="020F0502020204030204" pitchFamily="34" charset="0"/>
                <a:cs typeface="Times New Roman" panose="02020603050405020304" pitchFamily="18" charset="0"/>
              </a:rPr>
              <a:t>We also have physical refuges located across Sydney e.g. Dolores Refuge</a:t>
            </a:r>
            <a:r>
              <a:rPr lang="en-US" dirty="0">
                <a:solidFill>
                  <a:srgbClr val="0A2B65"/>
                </a:solidFill>
                <a:latin typeface="Aptos" panose="020B0004020202020204" pitchFamily="34" charset="0"/>
                <a:ea typeface="Calibri" panose="020F0502020204030204" pitchFamily="34" charset="0"/>
                <a:cs typeface="Times New Roman" panose="02020603050405020304" pitchFamily="18" charset="0"/>
              </a:rPr>
              <a:t> and Killara in the Eastern Suburbs;</a:t>
            </a:r>
            <a:r>
              <a:rPr kumimoji="0" lang="en-US" b="0" i="0" u="none" strike="noStrike" kern="1200" cap="none" spc="0" normalizeH="0" baseline="0" noProof="0" dirty="0">
                <a:ln>
                  <a:noFill/>
                </a:ln>
                <a:solidFill>
                  <a:srgbClr val="0A2B65"/>
                </a:solidFill>
                <a:effectLst/>
                <a:uLnTx/>
                <a:uFillTx/>
                <a:latin typeface="Aptos" panose="020B0004020202020204" pitchFamily="34" charset="0"/>
                <a:ea typeface="Calibri" panose="020F0502020204030204" pitchFamily="34" charset="0"/>
                <a:cs typeface="Times New Roman" panose="02020603050405020304" pitchFamily="18" charset="0"/>
              </a:rPr>
              <a:t> Louise House, Marian Villa  and Amelie House in the Sydney South region; Marian Centre and Elsie’s in the Inner City; Vinchez House and Eden House in Macarthur. </a:t>
            </a:r>
          </a:p>
          <a:p>
            <a:pPr marL="171450" marR="0" lvl="0" indent="-1714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0A2B65"/>
                </a:solidFill>
                <a:effectLst/>
                <a:uLnTx/>
                <a:uFillTx/>
                <a:latin typeface="Aptos" panose="020B0004020202020204" pitchFamily="34" charset="0"/>
                <a:ea typeface="Calibri" panose="020F0502020204030204" pitchFamily="34" charset="0"/>
                <a:cs typeface="Times New Roman" panose="02020603050405020304" pitchFamily="18" charset="0"/>
              </a:rPr>
              <a:t>Our Lady of the Way in Western Sydney and Rosalie House in the Inner West both specialise in supporting older women who have experienced domestic/family violence. </a:t>
            </a:r>
          </a:p>
          <a:p>
            <a:pPr marL="171450" marR="0" lvl="0" indent="-1714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0A2B65"/>
                </a:solidFill>
                <a:effectLst/>
                <a:uLnTx/>
                <a:uFillTx/>
                <a:latin typeface="Aptos" panose="020B0004020202020204" pitchFamily="34" charset="0"/>
                <a:ea typeface="Calibri" panose="020F0502020204030204" pitchFamily="34" charset="0"/>
                <a:cs typeface="Times New Roman" panose="02020603050405020304" pitchFamily="18" charset="0"/>
              </a:rPr>
              <a:t>In South-East and South-West Sydney, we also provide the Domestic Violence Response Enhancement service, an afterhours crisis service for families who need to escape domestic violence immediately and are supported straight away with a crisis response.</a:t>
            </a:r>
          </a:p>
        </p:txBody>
      </p:sp>
    </p:spTree>
    <p:extLst>
      <p:ext uri="{BB962C8B-B14F-4D97-AF65-F5344CB8AC3E}">
        <p14:creationId xmlns:p14="http://schemas.microsoft.com/office/powerpoint/2010/main" val="42414971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22785-E2F3-A397-B752-D0E73601F768}"/>
              </a:ext>
            </a:extLst>
          </p:cNvPr>
          <p:cNvSpPr>
            <a:spLocks noGrp="1"/>
          </p:cNvSpPr>
          <p:nvPr>
            <p:ph type="title"/>
          </p:nvPr>
        </p:nvSpPr>
        <p:spPr>
          <a:xfrm>
            <a:off x="628073" y="674255"/>
            <a:ext cx="10568565" cy="1099127"/>
          </a:xfrm>
        </p:spPr>
        <p:txBody>
          <a:bodyPr>
            <a:normAutofit/>
          </a:bodyPr>
          <a:lstStyle/>
          <a:p>
            <a:r>
              <a:rPr lang="en-AU" sz="2400" dirty="0">
                <a:latin typeface="Aptos" panose="020B0004020202020204" pitchFamily="34" charset="0"/>
              </a:rPr>
              <a:t>Social and Affordable Housing Fund- Tailored Support</a:t>
            </a:r>
          </a:p>
        </p:txBody>
      </p:sp>
      <p:sp>
        <p:nvSpPr>
          <p:cNvPr id="4" name="Content Placeholder 2">
            <a:extLst>
              <a:ext uri="{FF2B5EF4-FFF2-40B4-BE49-F238E27FC236}">
                <a16:creationId xmlns:a16="http://schemas.microsoft.com/office/drawing/2014/main" id="{1A33CF2D-CDEB-C92B-581C-684C0CE5E48D}"/>
              </a:ext>
            </a:extLst>
          </p:cNvPr>
          <p:cNvSpPr txBox="1">
            <a:spLocks/>
          </p:cNvSpPr>
          <p:nvPr/>
        </p:nvSpPr>
        <p:spPr>
          <a:xfrm>
            <a:off x="628073" y="1653127"/>
            <a:ext cx="7296727" cy="4719782"/>
          </a:xfrm>
          <a:prstGeom prst="rect">
            <a:avLst/>
          </a:prstGeom>
          <a:solidFill>
            <a:srgbClr val="FCE609"/>
          </a:solidFill>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anchor="t" anchorCtr="0" compatLnSpc="1">
            <a:prstTxWarp prst="textNoShape">
              <a:avLst/>
            </a:prstTxWarp>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285750" indent="-285750"/>
            <a:r>
              <a:rPr lang="en-US" sz="1800" dirty="0">
                <a:solidFill>
                  <a:srgbClr val="0A2B65"/>
                </a:solidFill>
                <a:latin typeface="Aptos" panose="020B0004020202020204" pitchFamily="34" charset="0"/>
                <a:cs typeface="Calibri"/>
              </a:rPr>
              <a:t>Through our community housing provider, St Vincent de Paul Society Housing, we provide social and affordable housing. This program embodies the housing-first model of community development, providing safe and permanent housing as a priority. Once housed, tenants are connected to a tailored support coordinator who helps them achieve their identified goals. </a:t>
            </a:r>
          </a:p>
          <a:p>
            <a:pPr marL="285750" indent="-285750">
              <a:spcBef>
                <a:spcPts val="200"/>
              </a:spcBef>
              <a:defRPr/>
            </a:pPr>
            <a:endParaRPr lang="en-AU" sz="1800" dirty="0">
              <a:solidFill>
                <a:srgbClr val="0A2B65"/>
              </a:solidFill>
              <a:latin typeface="Aptos" panose="020B0004020202020204" pitchFamily="34" charset="0"/>
              <a:cs typeface="Calibri"/>
            </a:endParaRPr>
          </a:p>
          <a:p>
            <a:pPr marL="285750" indent="-285750">
              <a:spcBef>
                <a:spcPts val="200"/>
              </a:spcBef>
              <a:defRPr/>
            </a:pPr>
            <a:r>
              <a:rPr lang="en-AU" sz="1800" dirty="0">
                <a:solidFill>
                  <a:srgbClr val="0A2B65"/>
                </a:solidFill>
                <a:latin typeface="Aptos" panose="020B0004020202020204" pitchFamily="34" charset="0"/>
                <a:cs typeface="Calibri"/>
              </a:rPr>
              <a:t>SAHF fully operational across NSW. St Vincent De Paul Society NSW have partnered with Sy Vincent de Paul Housing NSW  who provide all the tenancy management. </a:t>
            </a:r>
          </a:p>
          <a:p>
            <a:pPr>
              <a:spcBef>
                <a:spcPts val="200"/>
              </a:spcBef>
              <a:buFontTx/>
              <a:buChar char="•"/>
              <a:defRPr/>
            </a:pPr>
            <a:endParaRPr lang="en-AU" sz="1800" dirty="0">
              <a:solidFill>
                <a:srgbClr val="0A2B65"/>
              </a:solidFill>
              <a:latin typeface="Aptos" panose="020B0004020202020204" pitchFamily="34" charset="0"/>
              <a:cs typeface="Calibri"/>
            </a:endParaRPr>
          </a:p>
          <a:p>
            <a:pPr marL="285750" indent="-285750">
              <a:spcBef>
                <a:spcPts val="200"/>
              </a:spcBef>
              <a:defRPr/>
            </a:pPr>
            <a:r>
              <a:rPr lang="en-AU" sz="1800" dirty="0">
                <a:solidFill>
                  <a:srgbClr val="0A2B65"/>
                </a:solidFill>
                <a:latin typeface="Aptos" panose="020B0004020202020204" pitchFamily="34" charset="0"/>
                <a:cs typeface="Calibri"/>
              </a:rPr>
              <a:t>Support given to 502 tenancies (70% social tenancies and 30% affordable) which house over 780 tenants across NSW (both regional and metropolitan). </a:t>
            </a:r>
          </a:p>
          <a:p>
            <a:pPr>
              <a:spcBef>
                <a:spcPts val="200"/>
              </a:spcBef>
              <a:defRPr/>
            </a:pPr>
            <a:endParaRPr lang="en-AU" sz="1800" dirty="0">
              <a:solidFill>
                <a:srgbClr val="0A2B65"/>
              </a:solidFill>
              <a:latin typeface="Aptos" panose="020B0004020202020204" pitchFamily="34" charset="0"/>
              <a:cs typeface="Calibri"/>
            </a:endParaRPr>
          </a:p>
          <a:p>
            <a:pPr marL="285750" indent="-285750">
              <a:spcBef>
                <a:spcPts val="200"/>
              </a:spcBef>
              <a:defRPr/>
            </a:pPr>
            <a:r>
              <a:rPr lang="en-AU" sz="1800" dirty="0">
                <a:solidFill>
                  <a:srgbClr val="0A2B65"/>
                </a:solidFill>
                <a:latin typeface="Aptos" panose="020B0004020202020204" pitchFamily="34" charset="0"/>
                <a:cs typeface="Calibri"/>
              </a:rPr>
              <a:t>12 sites include – Cardiff, Maitland, Campbelltown, Penrith, Jordan Springs, Katoomba, Burraneer, Lilyfield, Dubbo, Merrylands, Albury.</a:t>
            </a:r>
          </a:p>
          <a:p>
            <a:endParaRPr lang="en-AU" sz="2000" dirty="0"/>
          </a:p>
        </p:txBody>
      </p:sp>
      <p:pic>
        <p:nvPicPr>
          <p:cNvPr id="5" name="Picture 4">
            <a:extLst>
              <a:ext uri="{FF2B5EF4-FFF2-40B4-BE49-F238E27FC236}">
                <a16:creationId xmlns:a16="http://schemas.microsoft.com/office/drawing/2014/main" id="{B216A50A-0928-16F1-01D3-BB30BC4C8970}"/>
              </a:ext>
            </a:extLst>
          </p:cNvPr>
          <p:cNvPicPr>
            <a:picLocks noChangeAspect="1"/>
          </p:cNvPicPr>
          <p:nvPr/>
        </p:nvPicPr>
        <p:blipFill rotWithShape="1">
          <a:blip r:embed="rId2"/>
          <a:srcRect l="19999" r="3" b="3"/>
          <a:stretch/>
        </p:blipFill>
        <p:spPr>
          <a:xfrm>
            <a:off x="8145558" y="1653127"/>
            <a:ext cx="3592945" cy="3741671"/>
          </a:xfrm>
          <a:prstGeom prst="rect">
            <a:avLst/>
          </a:prstGeom>
          <a:noFill/>
        </p:spPr>
      </p:pic>
    </p:spTree>
    <p:extLst>
      <p:ext uri="{BB962C8B-B14F-4D97-AF65-F5344CB8AC3E}">
        <p14:creationId xmlns:p14="http://schemas.microsoft.com/office/powerpoint/2010/main" val="36451431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B949FF-0AFC-3152-0471-54003E264045}"/>
              </a:ext>
            </a:extLst>
          </p:cNvPr>
          <p:cNvSpPr>
            <a:spLocks noGrp="1"/>
          </p:cNvSpPr>
          <p:nvPr>
            <p:ph type="title"/>
          </p:nvPr>
        </p:nvSpPr>
        <p:spPr>
          <a:xfrm>
            <a:off x="574301" y="852522"/>
            <a:ext cx="10540856" cy="1117600"/>
          </a:xfrm>
        </p:spPr>
        <p:txBody>
          <a:bodyPr>
            <a:normAutofit/>
          </a:bodyPr>
          <a:lstStyle/>
          <a:p>
            <a:r>
              <a:rPr lang="en-AU" sz="2400" dirty="0">
                <a:latin typeface="Aptos" panose="020B0004020202020204" pitchFamily="34" charset="0"/>
              </a:rPr>
              <a:t>Community Engagement Hubs</a:t>
            </a:r>
          </a:p>
        </p:txBody>
      </p:sp>
      <p:sp>
        <p:nvSpPr>
          <p:cNvPr id="4" name="TextBox 3">
            <a:extLst>
              <a:ext uri="{FF2B5EF4-FFF2-40B4-BE49-F238E27FC236}">
                <a16:creationId xmlns:a16="http://schemas.microsoft.com/office/drawing/2014/main" id="{C7403350-68C5-F604-9A3D-10CAB23EC147}"/>
              </a:ext>
            </a:extLst>
          </p:cNvPr>
          <p:cNvSpPr txBox="1"/>
          <p:nvPr/>
        </p:nvSpPr>
        <p:spPr>
          <a:xfrm>
            <a:off x="574301" y="1970122"/>
            <a:ext cx="6303500" cy="3800849"/>
          </a:xfrm>
          <a:prstGeom prst="rect">
            <a:avLst/>
          </a:prstGeom>
          <a:solidFill>
            <a:srgbClr val="FCE609"/>
          </a:solidFill>
        </p:spPr>
        <p:txBody>
          <a:bodyPr wrap="square">
            <a:spAutoFit/>
          </a:bodyPr>
          <a:lstStyle/>
          <a:p>
            <a:pPr marL="285750" marR="0" lvl="0" indent="-285750" algn="l" defTabSz="914400" rtl="0" eaLnBrk="1" fontAlgn="auto" latinLnBrk="0" hangingPunct="1">
              <a:lnSpc>
                <a:spcPct val="107000"/>
              </a:lnSpc>
              <a:spcBef>
                <a:spcPts val="0"/>
              </a:spcBef>
              <a:spcAft>
                <a:spcPts val="600"/>
              </a:spcAft>
              <a:buClrTx/>
              <a:buSzTx/>
              <a:buFont typeface="Arial" panose="020B0604020202020204" pitchFamily="34" charset="0"/>
              <a:buChar char="•"/>
              <a:tabLst/>
              <a:defRPr/>
            </a:pPr>
            <a:r>
              <a:rPr kumimoji="0" lang="en-AU" b="0" i="0" u="none" strike="noStrike" kern="1200" cap="none" spc="0" normalizeH="0" baseline="0" noProof="0" dirty="0">
                <a:ln>
                  <a:noFill/>
                </a:ln>
                <a:solidFill>
                  <a:srgbClr val="0A2B65"/>
                </a:solidFill>
                <a:effectLst/>
                <a:uLnTx/>
                <a:uFillTx/>
                <a:latin typeface="Aptos" panose="020B0004020202020204" pitchFamily="34" charset="0"/>
                <a:ea typeface="Calibri" panose="020F0502020204030204" pitchFamily="34" charset="0"/>
                <a:cs typeface="Calibri"/>
              </a:rPr>
              <a:t>Our community drop-in centres are a safe place for people experiencing homelessness or at risk of homelessness.</a:t>
            </a:r>
            <a:endParaRPr kumimoji="0" lang="en-AU" b="0" i="0" u="none" strike="noStrike" kern="1200" cap="none" spc="0" normalizeH="0" baseline="0" noProof="0" dirty="0">
              <a:ln>
                <a:noFill/>
              </a:ln>
              <a:solidFill>
                <a:srgbClr val="0A2B65"/>
              </a:solidFill>
              <a:effectLst/>
              <a:uLnTx/>
              <a:uFillTx/>
              <a:latin typeface="Aptos" panose="020B0004020202020204" pitchFamily="34" charset="0"/>
              <a:ea typeface="Calibri" panose="020F0502020204030204" pitchFamily="34" charset="0"/>
              <a:cs typeface="Calibri" panose="020F0502020204030204" pitchFamily="34" charset="0"/>
            </a:endParaRPr>
          </a:p>
          <a:p>
            <a:pPr marL="285750" marR="0" lvl="0" indent="-285750" algn="l" defTabSz="914400" rtl="0" eaLnBrk="1" fontAlgn="auto" latinLnBrk="0" hangingPunct="1">
              <a:lnSpc>
                <a:spcPct val="107000"/>
              </a:lnSpc>
              <a:spcBef>
                <a:spcPts val="0"/>
              </a:spcBef>
              <a:spcAft>
                <a:spcPts val="600"/>
              </a:spcAft>
              <a:buClrTx/>
              <a:buSzTx/>
              <a:buFont typeface="Arial" panose="020B0604020202020204" pitchFamily="34" charset="0"/>
              <a:buChar char="•"/>
              <a:tabLst/>
              <a:defRPr/>
            </a:pPr>
            <a:r>
              <a:rPr kumimoji="0" lang="en-AU" b="0" i="0" u="none" strike="noStrike" kern="1200" cap="none" spc="0" normalizeH="0" baseline="0" noProof="0" dirty="0">
                <a:ln>
                  <a:noFill/>
                </a:ln>
                <a:solidFill>
                  <a:srgbClr val="0A2B65"/>
                </a:solidFill>
                <a:effectLst/>
                <a:uLnTx/>
                <a:uFillTx/>
                <a:latin typeface="Aptos" panose="020B0004020202020204" pitchFamily="34" charset="0"/>
                <a:ea typeface="Calibri" panose="020F0502020204030204" pitchFamily="34" charset="0"/>
                <a:cs typeface="Calibri"/>
              </a:rPr>
              <a:t>Access to food, hygiene and clothing needs.</a:t>
            </a:r>
          </a:p>
          <a:p>
            <a:pPr marL="285750" marR="0" lvl="0" indent="-285750" algn="l" defTabSz="914400" rtl="0" eaLnBrk="1" fontAlgn="auto" latinLnBrk="0" hangingPunct="1">
              <a:lnSpc>
                <a:spcPct val="107000"/>
              </a:lnSpc>
              <a:spcBef>
                <a:spcPts val="0"/>
              </a:spcBef>
              <a:spcAft>
                <a:spcPts val="600"/>
              </a:spcAft>
              <a:buClrTx/>
              <a:buSzTx/>
              <a:buFont typeface="Arial" panose="020B0604020202020204" pitchFamily="34" charset="0"/>
              <a:buChar char="•"/>
              <a:tabLst/>
              <a:defRPr/>
            </a:pPr>
            <a:r>
              <a:rPr kumimoji="0" lang="en-AU" b="0" i="0" u="none" strike="noStrike" kern="1200" cap="none" spc="0" normalizeH="0" baseline="0" noProof="0" dirty="0">
                <a:ln>
                  <a:noFill/>
                </a:ln>
                <a:solidFill>
                  <a:srgbClr val="0A2B65"/>
                </a:solidFill>
                <a:effectLst/>
                <a:uLnTx/>
                <a:uFillTx/>
                <a:latin typeface="Aptos" panose="020B0004020202020204" pitchFamily="34" charset="0"/>
                <a:ea typeface="Calibri" panose="020F0502020204030204" pitchFamily="34" charset="0"/>
                <a:cs typeface="Calibri"/>
              </a:rPr>
              <a:t>Spaces provide case management through Vinnies staff, and bring in mental health </a:t>
            </a:r>
            <a:r>
              <a:rPr kumimoji="0" lang="en-AU" b="0" i="0" u="none" strike="noStrike" kern="1200" cap="none" spc="0" normalizeH="0" baseline="0" noProof="0" dirty="0" err="1">
                <a:ln>
                  <a:noFill/>
                </a:ln>
                <a:solidFill>
                  <a:srgbClr val="0A2B65"/>
                </a:solidFill>
                <a:effectLst/>
                <a:uLnTx/>
                <a:uFillTx/>
                <a:latin typeface="Aptos" panose="020B0004020202020204" pitchFamily="34" charset="0"/>
                <a:ea typeface="Calibri" panose="020F0502020204030204" pitchFamily="34" charset="0"/>
                <a:cs typeface="Calibri"/>
              </a:rPr>
              <a:t>specia</a:t>
            </a:r>
            <a:r>
              <a:rPr lang="en-AU" dirty="0">
                <a:solidFill>
                  <a:srgbClr val="0A2B65"/>
                </a:solidFill>
                <a:latin typeface="Aptos" panose="020B0004020202020204" pitchFamily="34" charset="0"/>
                <a:ea typeface="Calibri" panose="020F0502020204030204" pitchFamily="34" charset="0"/>
                <a:cs typeface="Calibri"/>
              </a:rPr>
              <a:t>lists</a:t>
            </a:r>
            <a:r>
              <a:rPr kumimoji="0" lang="en-AU" b="0" i="0" u="none" strike="noStrike" kern="1200" cap="none" spc="0" normalizeH="0" baseline="0" noProof="0" dirty="0">
                <a:ln>
                  <a:noFill/>
                </a:ln>
                <a:solidFill>
                  <a:srgbClr val="0A2B65"/>
                </a:solidFill>
                <a:effectLst/>
                <a:uLnTx/>
                <a:uFillTx/>
                <a:latin typeface="Aptos" panose="020B0004020202020204" pitchFamily="34" charset="0"/>
                <a:ea typeface="Calibri" panose="020F0502020204030204" pitchFamily="34" charset="0"/>
                <a:cs typeface="Calibri"/>
              </a:rPr>
              <a:t>, GPs, AOD supports, Aboriginal medical services and legal services to co-locate, providing a multi-disciplinary response.</a:t>
            </a:r>
          </a:p>
          <a:p>
            <a:pPr marL="285750" marR="0" lvl="0" indent="-285750" algn="l" defTabSz="914400" rtl="0" eaLnBrk="1" fontAlgn="auto" latinLnBrk="0" hangingPunct="1">
              <a:lnSpc>
                <a:spcPct val="107000"/>
              </a:lnSpc>
              <a:spcBef>
                <a:spcPts val="0"/>
              </a:spcBef>
              <a:spcAft>
                <a:spcPts val="600"/>
              </a:spcAft>
              <a:buClrTx/>
              <a:buSzTx/>
              <a:buFont typeface="Arial" panose="020B0604020202020204" pitchFamily="34" charset="0"/>
              <a:buChar char="•"/>
              <a:tabLst/>
              <a:defRPr/>
            </a:pPr>
            <a:r>
              <a:rPr kumimoji="0" lang="en-AU" b="0" i="0" u="none" strike="noStrike" kern="1200" cap="none" spc="0" normalizeH="0" baseline="0" noProof="0" dirty="0">
                <a:ln>
                  <a:noFill/>
                </a:ln>
                <a:solidFill>
                  <a:srgbClr val="0A2B65"/>
                </a:solidFill>
                <a:effectLst/>
                <a:uLnTx/>
                <a:uFillTx/>
                <a:latin typeface="Aptos" panose="020B0004020202020204" pitchFamily="34" charset="0"/>
                <a:ea typeface="Calibri" panose="020F0502020204030204" pitchFamily="34" charset="0"/>
                <a:cs typeface="Calibri"/>
              </a:rPr>
              <a:t>We have 3 engagement centres: </a:t>
            </a:r>
            <a:endParaRPr kumimoji="0" lang="en-AU" b="0" i="0" u="none" strike="noStrike" kern="1200" cap="none" spc="0" normalizeH="0" baseline="0" noProof="0" dirty="0">
              <a:ln>
                <a:noFill/>
              </a:ln>
              <a:solidFill>
                <a:srgbClr val="0A2B65"/>
              </a:solidFill>
              <a:effectLst/>
              <a:uLnTx/>
              <a:uFillTx/>
              <a:latin typeface="Aptos" panose="020B0004020202020204" pitchFamily="34" charset="0"/>
              <a:ea typeface="Calibri" panose="020F0502020204030204" pitchFamily="34" charset="0"/>
              <a:cs typeface="Calibri" panose="020F0502020204030204" pitchFamily="34" charset="0"/>
            </a:endParaRPr>
          </a:p>
          <a:p>
            <a:pPr marL="742950" marR="0" lvl="1" indent="-285750" algn="l" defTabSz="914400" rtl="0" eaLnBrk="1" fontAlgn="auto" latinLnBrk="0" hangingPunct="1">
              <a:lnSpc>
                <a:spcPct val="107000"/>
              </a:lnSpc>
              <a:spcBef>
                <a:spcPts val="0"/>
              </a:spcBef>
              <a:spcAft>
                <a:spcPts val="600"/>
              </a:spcAft>
              <a:buClrTx/>
              <a:buSzTx/>
              <a:buFont typeface="Arial" panose="020B0604020202020204" pitchFamily="34" charset="0"/>
              <a:buChar char="•"/>
              <a:tabLst/>
              <a:defRPr/>
            </a:pPr>
            <a:r>
              <a:rPr kumimoji="0" lang="en-AU" b="0" i="0" u="none" strike="noStrike" kern="1200" cap="none" spc="0" normalizeH="0" baseline="0" noProof="0" dirty="0">
                <a:ln>
                  <a:noFill/>
                </a:ln>
                <a:solidFill>
                  <a:srgbClr val="0A2B65"/>
                </a:solidFill>
                <a:effectLst/>
                <a:uLnTx/>
                <a:uFillTx/>
                <a:latin typeface="Aptos" panose="020B0004020202020204" pitchFamily="34" charset="0"/>
                <a:ea typeface="Calibri" panose="020F0502020204030204" pitchFamily="34" charset="0"/>
                <a:cs typeface="Calibri"/>
              </a:rPr>
              <a:t>Pete’s Place in Coffs Harbour</a:t>
            </a:r>
          </a:p>
          <a:p>
            <a:pPr marL="742950" marR="0" lvl="1" indent="-285750" algn="l" defTabSz="914400" rtl="0" eaLnBrk="1" fontAlgn="auto" latinLnBrk="0" hangingPunct="1">
              <a:lnSpc>
                <a:spcPct val="107000"/>
              </a:lnSpc>
              <a:spcBef>
                <a:spcPts val="0"/>
              </a:spcBef>
              <a:spcAft>
                <a:spcPts val="600"/>
              </a:spcAft>
              <a:buClrTx/>
              <a:buSzTx/>
              <a:buFont typeface="Arial" panose="020B0604020202020204" pitchFamily="34" charset="0"/>
              <a:buChar char="•"/>
              <a:tabLst/>
              <a:defRPr/>
            </a:pPr>
            <a:r>
              <a:rPr kumimoji="0" lang="en-AU" b="0" i="0" u="none" strike="noStrike" kern="1200" cap="none" spc="0" normalizeH="0" baseline="0" noProof="0" dirty="0">
                <a:ln>
                  <a:noFill/>
                </a:ln>
                <a:solidFill>
                  <a:srgbClr val="0A2B65"/>
                </a:solidFill>
                <a:effectLst/>
                <a:uLnTx/>
                <a:uFillTx/>
                <a:latin typeface="Aptos" panose="020B0004020202020204" pitchFamily="34" charset="0"/>
                <a:ea typeface="Calibri" panose="020F0502020204030204" pitchFamily="34" charset="0"/>
                <a:cs typeface="Calibri"/>
              </a:rPr>
              <a:t>Fred’s Place in Tweed Head </a:t>
            </a:r>
            <a:endParaRPr kumimoji="0" lang="en-AU" b="0" i="0" u="none" strike="noStrike" kern="1200" cap="none" spc="0" normalizeH="0" baseline="0" noProof="0" dirty="0">
              <a:ln>
                <a:noFill/>
              </a:ln>
              <a:solidFill>
                <a:srgbClr val="0A2B65"/>
              </a:solidFill>
              <a:effectLst/>
              <a:uLnTx/>
              <a:uFillTx/>
              <a:latin typeface="Aptos" panose="020B0004020202020204" pitchFamily="34" charset="0"/>
              <a:ea typeface="Calibri" panose="020F0502020204030204" pitchFamily="34" charset="0"/>
              <a:cs typeface="Calibri" panose="020F0502020204030204" pitchFamily="34" charset="0"/>
            </a:endParaRPr>
          </a:p>
          <a:p>
            <a:pPr marL="742950" marR="0" lvl="1" indent="-285750" algn="l" defTabSz="914400" rtl="0" eaLnBrk="1" fontAlgn="auto" latinLnBrk="0" hangingPunct="1">
              <a:lnSpc>
                <a:spcPct val="107000"/>
              </a:lnSpc>
              <a:spcBef>
                <a:spcPts val="0"/>
              </a:spcBef>
              <a:spcAft>
                <a:spcPts val="600"/>
              </a:spcAft>
              <a:buClrTx/>
              <a:buSzTx/>
              <a:buFont typeface="Arial" panose="020B0604020202020204" pitchFamily="34" charset="0"/>
              <a:buChar char="•"/>
              <a:tabLst/>
              <a:defRPr/>
            </a:pPr>
            <a:r>
              <a:rPr kumimoji="0" lang="en-AU" b="0" i="0" u="none" strike="noStrike" kern="1200" cap="none" spc="0" normalizeH="0" baseline="0" noProof="0" dirty="0">
                <a:ln>
                  <a:noFill/>
                </a:ln>
                <a:solidFill>
                  <a:srgbClr val="0A2B65"/>
                </a:solidFill>
                <a:effectLst/>
                <a:uLnTx/>
                <a:uFillTx/>
                <a:latin typeface="Aptos" panose="020B0004020202020204" pitchFamily="34" charset="0"/>
                <a:ea typeface="Calibri" panose="020F0502020204030204" pitchFamily="34" charset="0"/>
                <a:cs typeface="Calibri"/>
              </a:rPr>
              <a:t>Mary’s Place in Ballina</a:t>
            </a:r>
          </a:p>
        </p:txBody>
      </p:sp>
      <p:pic>
        <p:nvPicPr>
          <p:cNvPr id="5" name="Picture 4">
            <a:extLst>
              <a:ext uri="{FF2B5EF4-FFF2-40B4-BE49-F238E27FC236}">
                <a16:creationId xmlns:a16="http://schemas.microsoft.com/office/drawing/2014/main" id="{A666A9D7-BF1D-38A1-5F67-B645A094B02D}"/>
              </a:ext>
            </a:extLst>
          </p:cNvPr>
          <p:cNvPicPr>
            <a:picLocks noChangeAspect="1"/>
          </p:cNvPicPr>
          <p:nvPr/>
        </p:nvPicPr>
        <p:blipFill>
          <a:blip r:embed="rId2"/>
          <a:stretch>
            <a:fillRect/>
          </a:stretch>
        </p:blipFill>
        <p:spPr>
          <a:xfrm>
            <a:off x="7420800" y="1576788"/>
            <a:ext cx="2822327" cy="1667805"/>
          </a:xfrm>
          <a:prstGeom prst="rect">
            <a:avLst/>
          </a:prstGeom>
        </p:spPr>
      </p:pic>
      <p:pic>
        <p:nvPicPr>
          <p:cNvPr id="6" name="Picture 5">
            <a:extLst>
              <a:ext uri="{FF2B5EF4-FFF2-40B4-BE49-F238E27FC236}">
                <a16:creationId xmlns:a16="http://schemas.microsoft.com/office/drawing/2014/main" id="{4EA47284-413B-5533-7C36-6DF789536898}"/>
              </a:ext>
            </a:extLst>
          </p:cNvPr>
          <p:cNvPicPr>
            <a:picLocks noChangeAspect="1"/>
          </p:cNvPicPr>
          <p:nvPr/>
        </p:nvPicPr>
        <p:blipFill>
          <a:blip r:embed="rId3"/>
          <a:stretch>
            <a:fillRect/>
          </a:stretch>
        </p:blipFill>
        <p:spPr>
          <a:xfrm>
            <a:off x="8831963" y="2766143"/>
            <a:ext cx="2822327" cy="2036619"/>
          </a:xfrm>
          <a:prstGeom prst="rect">
            <a:avLst/>
          </a:prstGeom>
        </p:spPr>
      </p:pic>
      <p:pic>
        <p:nvPicPr>
          <p:cNvPr id="7" name="Picture 6">
            <a:extLst>
              <a:ext uri="{FF2B5EF4-FFF2-40B4-BE49-F238E27FC236}">
                <a16:creationId xmlns:a16="http://schemas.microsoft.com/office/drawing/2014/main" id="{8F6DBB8B-6572-EEED-E00C-757091514187}"/>
              </a:ext>
            </a:extLst>
          </p:cNvPr>
          <p:cNvPicPr>
            <a:picLocks noChangeAspect="1"/>
          </p:cNvPicPr>
          <p:nvPr/>
        </p:nvPicPr>
        <p:blipFill rotWithShape="1">
          <a:blip r:embed="rId4"/>
          <a:srcRect b="8727"/>
          <a:stretch/>
        </p:blipFill>
        <p:spPr>
          <a:xfrm>
            <a:off x="7712364" y="4248728"/>
            <a:ext cx="2287082" cy="1988068"/>
          </a:xfrm>
          <a:prstGeom prst="rect">
            <a:avLst/>
          </a:prstGeom>
        </p:spPr>
      </p:pic>
    </p:spTree>
    <p:extLst>
      <p:ext uri="{BB962C8B-B14F-4D97-AF65-F5344CB8AC3E}">
        <p14:creationId xmlns:p14="http://schemas.microsoft.com/office/powerpoint/2010/main" val="1283164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0E1823-6E44-9E74-B128-7063CE486980}"/>
              </a:ext>
            </a:extLst>
          </p:cNvPr>
          <p:cNvSpPr>
            <a:spLocks noGrp="1"/>
          </p:cNvSpPr>
          <p:nvPr>
            <p:ph type="title"/>
          </p:nvPr>
        </p:nvSpPr>
        <p:spPr>
          <a:xfrm>
            <a:off x="1676400" y="1457350"/>
            <a:ext cx="10515600" cy="806450"/>
          </a:xfrm>
        </p:spPr>
        <p:txBody>
          <a:bodyPr>
            <a:noAutofit/>
          </a:bodyPr>
          <a:lstStyle/>
          <a:p>
            <a:r>
              <a:rPr lang="en-AU" sz="3200" dirty="0">
                <a:latin typeface="Aptos" panose="020B0004020202020204" pitchFamily="34" charset="0"/>
              </a:rPr>
              <a:t>Health Services</a:t>
            </a:r>
          </a:p>
        </p:txBody>
      </p:sp>
      <p:sp>
        <p:nvSpPr>
          <p:cNvPr id="3" name="TextBox 2">
            <a:extLst>
              <a:ext uri="{FF2B5EF4-FFF2-40B4-BE49-F238E27FC236}">
                <a16:creationId xmlns:a16="http://schemas.microsoft.com/office/drawing/2014/main" id="{2B7D9E5E-7951-8D16-8414-7A9B78B88D4D}"/>
              </a:ext>
            </a:extLst>
          </p:cNvPr>
          <p:cNvSpPr txBox="1"/>
          <p:nvPr/>
        </p:nvSpPr>
        <p:spPr>
          <a:xfrm>
            <a:off x="1757880" y="2682369"/>
            <a:ext cx="4507117" cy="1938992"/>
          </a:xfrm>
          <a:prstGeom prst="rect">
            <a:avLst/>
          </a:prstGeom>
          <a:solidFill>
            <a:srgbClr val="FCE609"/>
          </a:solidFill>
        </p:spPr>
        <p:txBody>
          <a:bodyPr wrap="square" rtlCol="0">
            <a:spAutoFit/>
          </a:bodyPr>
          <a:lstStyle/>
          <a:p>
            <a:r>
              <a:rPr lang="en-AU" sz="2400" dirty="0"/>
              <a:t>Alcohol and Other Drug Services</a:t>
            </a:r>
          </a:p>
          <a:p>
            <a:endParaRPr lang="en-AU" sz="2400" dirty="0"/>
          </a:p>
          <a:p>
            <a:r>
              <a:rPr lang="en-AU" sz="2400" dirty="0"/>
              <a:t>Frederic House Aged Care</a:t>
            </a:r>
          </a:p>
          <a:p>
            <a:endParaRPr lang="en-AU" sz="2400" dirty="0"/>
          </a:p>
          <a:p>
            <a:r>
              <a:rPr lang="en-AU" sz="2400" dirty="0"/>
              <a:t>Matthew Talbot Clinic</a:t>
            </a:r>
            <a:endParaRPr lang="en-AU" dirty="0"/>
          </a:p>
        </p:txBody>
      </p:sp>
      <p:grpSp>
        <p:nvGrpSpPr>
          <p:cNvPr id="4" name="Google Shape;2458;p59">
            <a:extLst>
              <a:ext uri="{FF2B5EF4-FFF2-40B4-BE49-F238E27FC236}">
                <a16:creationId xmlns:a16="http://schemas.microsoft.com/office/drawing/2014/main" id="{A4B08F2C-94D3-339A-77EA-5A02C47FE720}"/>
              </a:ext>
            </a:extLst>
          </p:cNvPr>
          <p:cNvGrpSpPr/>
          <p:nvPr/>
        </p:nvGrpSpPr>
        <p:grpSpPr>
          <a:xfrm>
            <a:off x="5066665" y="1263410"/>
            <a:ext cx="1029335" cy="806450"/>
            <a:chOff x="7354888" y="617538"/>
            <a:chExt cx="298450" cy="301625"/>
          </a:xfrm>
          <a:solidFill>
            <a:schemeClr val="bg2"/>
          </a:solidFill>
        </p:grpSpPr>
        <p:sp>
          <p:nvSpPr>
            <p:cNvPr id="5" name="Google Shape;2459;p59">
              <a:extLst>
                <a:ext uri="{FF2B5EF4-FFF2-40B4-BE49-F238E27FC236}">
                  <a16:creationId xmlns:a16="http://schemas.microsoft.com/office/drawing/2014/main" id="{1BAF4095-B2BC-0728-6AD1-18876E68F15E}"/>
                </a:ext>
              </a:extLst>
            </p:cNvPr>
            <p:cNvSpPr/>
            <p:nvPr/>
          </p:nvSpPr>
          <p:spPr>
            <a:xfrm>
              <a:off x="7354888" y="617538"/>
              <a:ext cx="298450" cy="301625"/>
            </a:xfrm>
            <a:custGeom>
              <a:avLst/>
              <a:gdLst/>
              <a:ahLst/>
              <a:cxnLst/>
              <a:rect l="l" t="t" r="r" b="b"/>
              <a:pathLst>
                <a:path w="192" h="194" extrusionOk="0">
                  <a:moveTo>
                    <a:pt x="184" y="185"/>
                  </a:moveTo>
                  <a:cubicBezTo>
                    <a:pt x="146" y="185"/>
                    <a:pt x="146" y="185"/>
                    <a:pt x="146" y="185"/>
                  </a:cubicBezTo>
                  <a:cubicBezTo>
                    <a:pt x="146" y="157"/>
                    <a:pt x="146" y="157"/>
                    <a:pt x="146" y="157"/>
                  </a:cubicBezTo>
                  <a:cubicBezTo>
                    <a:pt x="173" y="131"/>
                    <a:pt x="173" y="131"/>
                    <a:pt x="173" y="131"/>
                  </a:cubicBezTo>
                  <a:cubicBezTo>
                    <a:pt x="175" y="128"/>
                    <a:pt x="176" y="125"/>
                    <a:pt x="176" y="122"/>
                  </a:cubicBezTo>
                  <a:cubicBezTo>
                    <a:pt x="176" y="58"/>
                    <a:pt x="176" y="58"/>
                    <a:pt x="176" y="58"/>
                  </a:cubicBezTo>
                  <a:cubicBezTo>
                    <a:pt x="176" y="54"/>
                    <a:pt x="175" y="51"/>
                    <a:pt x="172" y="49"/>
                  </a:cubicBezTo>
                  <a:cubicBezTo>
                    <a:pt x="170" y="46"/>
                    <a:pt x="166" y="45"/>
                    <a:pt x="163" y="45"/>
                  </a:cubicBezTo>
                  <a:cubicBezTo>
                    <a:pt x="156" y="45"/>
                    <a:pt x="151" y="51"/>
                    <a:pt x="151" y="58"/>
                  </a:cubicBezTo>
                  <a:cubicBezTo>
                    <a:pt x="151" y="101"/>
                    <a:pt x="151" y="101"/>
                    <a:pt x="151" y="101"/>
                  </a:cubicBezTo>
                  <a:cubicBezTo>
                    <a:pt x="146" y="98"/>
                    <a:pt x="139" y="98"/>
                    <a:pt x="135" y="103"/>
                  </a:cubicBezTo>
                  <a:cubicBezTo>
                    <a:pt x="105" y="132"/>
                    <a:pt x="105" y="132"/>
                    <a:pt x="105" y="132"/>
                  </a:cubicBezTo>
                  <a:cubicBezTo>
                    <a:pt x="103" y="135"/>
                    <a:pt x="102" y="138"/>
                    <a:pt x="102" y="141"/>
                  </a:cubicBezTo>
                  <a:cubicBezTo>
                    <a:pt x="102" y="185"/>
                    <a:pt x="102" y="185"/>
                    <a:pt x="102" y="185"/>
                  </a:cubicBezTo>
                  <a:cubicBezTo>
                    <a:pt x="91" y="185"/>
                    <a:pt x="91" y="185"/>
                    <a:pt x="91" y="185"/>
                  </a:cubicBezTo>
                  <a:cubicBezTo>
                    <a:pt x="91" y="141"/>
                    <a:pt x="91" y="141"/>
                    <a:pt x="91" y="141"/>
                  </a:cubicBezTo>
                  <a:cubicBezTo>
                    <a:pt x="91" y="138"/>
                    <a:pt x="90" y="135"/>
                    <a:pt x="87" y="132"/>
                  </a:cubicBezTo>
                  <a:cubicBezTo>
                    <a:pt x="58" y="103"/>
                    <a:pt x="58" y="103"/>
                    <a:pt x="58" y="103"/>
                  </a:cubicBezTo>
                  <a:cubicBezTo>
                    <a:pt x="53" y="98"/>
                    <a:pt x="47" y="98"/>
                    <a:pt x="42" y="101"/>
                  </a:cubicBezTo>
                  <a:cubicBezTo>
                    <a:pt x="42" y="58"/>
                    <a:pt x="42" y="58"/>
                    <a:pt x="42" y="58"/>
                  </a:cubicBezTo>
                  <a:cubicBezTo>
                    <a:pt x="42" y="51"/>
                    <a:pt x="36" y="45"/>
                    <a:pt x="30" y="45"/>
                  </a:cubicBezTo>
                  <a:cubicBezTo>
                    <a:pt x="26" y="45"/>
                    <a:pt x="23" y="46"/>
                    <a:pt x="20" y="49"/>
                  </a:cubicBezTo>
                  <a:cubicBezTo>
                    <a:pt x="18" y="51"/>
                    <a:pt x="16" y="54"/>
                    <a:pt x="16" y="58"/>
                  </a:cubicBezTo>
                  <a:cubicBezTo>
                    <a:pt x="16" y="122"/>
                    <a:pt x="16" y="122"/>
                    <a:pt x="16" y="122"/>
                  </a:cubicBezTo>
                  <a:cubicBezTo>
                    <a:pt x="16" y="125"/>
                    <a:pt x="18" y="128"/>
                    <a:pt x="20" y="131"/>
                  </a:cubicBezTo>
                  <a:cubicBezTo>
                    <a:pt x="46" y="157"/>
                    <a:pt x="46" y="157"/>
                    <a:pt x="46" y="157"/>
                  </a:cubicBezTo>
                  <a:cubicBezTo>
                    <a:pt x="46" y="185"/>
                    <a:pt x="46" y="185"/>
                    <a:pt x="46" y="185"/>
                  </a:cubicBezTo>
                  <a:cubicBezTo>
                    <a:pt x="9" y="185"/>
                    <a:pt x="9" y="185"/>
                    <a:pt x="9" y="185"/>
                  </a:cubicBezTo>
                  <a:cubicBezTo>
                    <a:pt x="9" y="8"/>
                    <a:pt x="9" y="9"/>
                    <a:pt x="9" y="9"/>
                  </a:cubicBezTo>
                  <a:cubicBezTo>
                    <a:pt x="184" y="9"/>
                    <a:pt x="184" y="9"/>
                    <a:pt x="184" y="9"/>
                  </a:cubicBezTo>
                  <a:lnTo>
                    <a:pt x="184" y="185"/>
                  </a:lnTo>
                  <a:close/>
                  <a:moveTo>
                    <a:pt x="110" y="167"/>
                  </a:moveTo>
                  <a:cubicBezTo>
                    <a:pt x="110" y="141"/>
                    <a:pt x="110" y="141"/>
                    <a:pt x="110" y="141"/>
                  </a:cubicBezTo>
                  <a:cubicBezTo>
                    <a:pt x="110" y="140"/>
                    <a:pt x="110" y="139"/>
                    <a:pt x="111" y="138"/>
                  </a:cubicBezTo>
                  <a:cubicBezTo>
                    <a:pt x="141" y="108"/>
                    <a:pt x="141" y="108"/>
                    <a:pt x="141" y="108"/>
                  </a:cubicBezTo>
                  <a:cubicBezTo>
                    <a:pt x="142" y="107"/>
                    <a:pt x="143" y="107"/>
                    <a:pt x="144" y="107"/>
                  </a:cubicBezTo>
                  <a:cubicBezTo>
                    <a:pt x="144" y="107"/>
                    <a:pt x="144" y="107"/>
                    <a:pt x="144" y="107"/>
                  </a:cubicBezTo>
                  <a:cubicBezTo>
                    <a:pt x="145" y="107"/>
                    <a:pt x="146" y="107"/>
                    <a:pt x="147" y="108"/>
                  </a:cubicBezTo>
                  <a:cubicBezTo>
                    <a:pt x="149" y="110"/>
                    <a:pt x="149" y="113"/>
                    <a:pt x="147" y="115"/>
                  </a:cubicBezTo>
                  <a:cubicBezTo>
                    <a:pt x="120" y="142"/>
                    <a:pt x="120" y="142"/>
                    <a:pt x="120" y="142"/>
                  </a:cubicBezTo>
                  <a:cubicBezTo>
                    <a:pt x="120" y="142"/>
                    <a:pt x="120" y="142"/>
                    <a:pt x="120" y="142"/>
                  </a:cubicBezTo>
                  <a:cubicBezTo>
                    <a:pt x="126" y="148"/>
                    <a:pt x="126" y="148"/>
                    <a:pt x="126" y="148"/>
                  </a:cubicBezTo>
                  <a:cubicBezTo>
                    <a:pt x="153" y="120"/>
                    <a:pt x="153" y="120"/>
                    <a:pt x="153" y="120"/>
                  </a:cubicBezTo>
                  <a:cubicBezTo>
                    <a:pt x="155" y="118"/>
                    <a:pt x="159" y="112"/>
                    <a:pt x="159" y="108"/>
                  </a:cubicBezTo>
                  <a:cubicBezTo>
                    <a:pt x="159" y="58"/>
                    <a:pt x="159" y="58"/>
                    <a:pt x="159" y="58"/>
                  </a:cubicBezTo>
                  <a:cubicBezTo>
                    <a:pt x="159" y="56"/>
                    <a:pt x="161" y="53"/>
                    <a:pt x="163" y="53"/>
                  </a:cubicBezTo>
                  <a:cubicBezTo>
                    <a:pt x="165" y="53"/>
                    <a:pt x="166" y="54"/>
                    <a:pt x="167" y="54"/>
                  </a:cubicBezTo>
                  <a:cubicBezTo>
                    <a:pt x="168" y="55"/>
                    <a:pt x="168" y="56"/>
                    <a:pt x="168" y="58"/>
                  </a:cubicBezTo>
                  <a:cubicBezTo>
                    <a:pt x="168" y="122"/>
                    <a:pt x="168" y="122"/>
                    <a:pt x="168" y="122"/>
                  </a:cubicBezTo>
                  <a:cubicBezTo>
                    <a:pt x="168" y="123"/>
                    <a:pt x="168" y="124"/>
                    <a:pt x="167" y="125"/>
                  </a:cubicBezTo>
                  <a:cubicBezTo>
                    <a:pt x="138" y="154"/>
                    <a:pt x="138" y="154"/>
                    <a:pt x="138" y="154"/>
                  </a:cubicBezTo>
                  <a:cubicBezTo>
                    <a:pt x="138" y="154"/>
                    <a:pt x="138" y="154"/>
                    <a:pt x="138" y="154"/>
                  </a:cubicBezTo>
                  <a:cubicBezTo>
                    <a:pt x="138" y="185"/>
                    <a:pt x="138" y="185"/>
                    <a:pt x="138" y="185"/>
                  </a:cubicBezTo>
                  <a:cubicBezTo>
                    <a:pt x="110" y="185"/>
                    <a:pt x="110" y="185"/>
                    <a:pt x="110" y="185"/>
                  </a:cubicBezTo>
                  <a:lnTo>
                    <a:pt x="110" y="167"/>
                  </a:lnTo>
                  <a:close/>
                  <a:moveTo>
                    <a:pt x="26" y="125"/>
                  </a:moveTo>
                  <a:cubicBezTo>
                    <a:pt x="25" y="124"/>
                    <a:pt x="24" y="123"/>
                    <a:pt x="24" y="122"/>
                  </a:cubicBezTo>
                  <a:cubicBezTo>
                    <a:pt x="25" y="58"/>
                    <a:pt x="25" y="58"/>
                    <a:pt x="25" y="58"/>
                  </a:cubicBezTo>
                  <a:cubicBezTo>
                    <a:pt x="25" y="56"/>
                    <a:pt x="25" y="55"/>
                    <a:pt x="26" y="54"/>
                  </a:cubicBezTo>
                  <a:cubicBezTo>
                    <a:pt x="27" y="54"/>
                    <a:pt x="28" y="53"/>
                    <a:pt x="29" y="53"/>
                  </a:cubicBezTo>
                  <a:cubicBezTo>
                    <a:pt x="32" y="53"/>
                    <a:pt x="34" y="56"/>
                    <a:pt x="34" y="58"/>
                  </a:cubicBezTo>
                  <a:cubicBezTo>
                    <a:pt x="34" y="108"/>
                    <a:pt x="34" y="108"/>
                    <a:pt x="34" y="108"/>
                  </a:cubicBezTo>
                  <a:cubicBezTo>
                    <a:pt x="34" y="112"/>
                    <a:pt x="37" y="118"/>
                    <a:pt x="40" y="120"/>
                  </a:cubicBezTo>
                  <a:cubicBezTo>
                    <a:pt x="67" y="148"/>
                    <a:pt x="67" y="148"/>
                    <a:pt x="67" y="148"/>
                  </a:cubicBezTo>
                  <a:cubicBezTo>
                    <a:pt x="67" y="148"/>
                    <a:pt x="67" y="148"/>
                    <a:pt x="67" y="148"/>
                  </a:cubicBezTo>
                  <a:cubicBezTo>
                    <a:pt x="73" y="142"/>
                    <a:pt x="73" y="142"/>
                    <a:pt x="73" y="142"/>
                  </a:cubicBezTo>
                  <a:cubicBezTo>
                    <a:pt x="46" y="115"/>
                    <a:pt x="46" y="115"/>
                    <a:pt x="46" y="115"/>
                  </a:cubicBezTo>
                  <a:cubicBezTo>
                    <a:pt x="44" y="113"/>
                    <a:pt x="44" y="110"/>
                    <a:pt x="46" y="108"/>
                  </a:cubicBezTo>
                  <a:cubicBezTo>
                    <a:pt x="46" y="107"/>
                    <a:pt x="48" y="107"/>
                    <a:pt x="49" y="107"/>
                  </a:cubicBezTo>
                  <a:cubicBezTo>
                    <a:pt x="49" y="107"/>
                    <a:pt x="49" y="107"/>
                    <a:pt x="49" y="107"/>
                  </a:cubicBezTo>
                  <a:cubicBezTo>
                    <a:pt x="50" y="107"/>
                    <a:pt x="51" y="107"/>
                    <a:pt x="52" y="108"/>
                  </a:cubicBezTo>
                  <a:cubicBezTo>
                    <a:pt x="81" y="138"/>
                    <a:pt x="81" y="138"/>
                    <a:pt x="81" y="138"/>
                  </a:cubicBezTo>
                  <a:cubicBezTo>
                    <a:pt x="82" y="139"/>
                    <a:pt x="83" y="140"/>
                    <a:pt x="83" y="141"/>
                  </a:cubicBezTo>
                  <a:cubicBezTo>
                    <a:pt x="83" y="167"/>
                    <a:pt x="83" y="167"/>
                    <a:pt x="83" y="167"/>
                  </a:cubicBezTo>
                  <a:cubicBezTo>
                    <a:pt x="83" y="185"/>
                    <a:pt x="83" y="185"/>
                    <a:pt x="83" y="185"/>
                  </a:cubicBezTo>
                  <a:cubicBezTo>
                    <a:pt x="54" y="185"/>
                    <a:pt x="54" y="185"/>
                    <a:pt x="54" y="185"/>
                  </a:cubicBezTo>
                  <a:cubicBezTo>
                    <a:pt x="54" y="154"/>
                    <a:pt x="54" y="154"/>
                    <a:pt x="54" y="154"/>
                  </a:cubicBezTo>
                  <a:cubicBezTo>
                    <a:pt x="54" y="154"/>
                    <a:pt x="54" y="154"/>
                    <a:pt x="54" y="154"/>
                  </a:cubicBezTo>
                  <a:lnTo>
                    <a:pt x="26" y="125"/>
                  </a:lnTo>
                  <a:close/>
                  <a:moveTo>
                    <a:pt x="0" y="1"/>
                  </a:moveTo>
                  <a:cubicBezTo>
                    <a:pt x="0" y="194"/>
                    <a:pt x="0" y="193"/>
                    <a:pt x="0" y="193"/>
                  </a:cubicBezTo>
                  <a:cubicBezTo>
                    <a:pt x="192" y="193"/>
                    <a:pt x="192" y="193"/>
                    <a:pt x="192" y="193"/>
                  </a:cubicBezTo>
                  <a:cubicBezTo>
                    <a:pt x="192" y="0"/>
                    <a:pt x="192" y="1"/>
                    <a:pt x="192" y="1"/>
                  </a:cubicBezTo>
                  <a:lnTo>
                    <a:pt x="0" y="1"/>
                  </a:lnTo>
                  <a:close/>
                </a:path>
              </a:pathLst>
            </a:custGeom>
            <a:grp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rgbClr val="000000"/>
                </a:solidFill>
                <a:latin typeface="Arial"/>
                <a:ea typeface="Arial"/>
                <a:cs typeface="Arial"/>
                <a:sym typeface="Arial"/>
              </a:endParaRPr>
            </a:p>
          </p:txBody>
        </p:sp>
        <p:sp>
          <p:nvSpPr>
            <p:cNvPr id="6" name="Google Shape;2460;p59">
              <a:extLst>
                <a:ext uri="{FF2B5EF4-FFF2-40B4-BE49-F238E27FC236}">
                  <a16:creationId xmlns:a16="http://schemas.microsoft.com/office/drawing/2014/main" id="{A616D3EC-1F72-3EDB-C0C0-7EA028619E5B}"/>
                </a:ext>
              </a:extLst>
            </p:cNvPr>
            <p:cNvSpPr/>
            <p:nvPr/>
          </p:nvSpPr>
          <p:spPr>
            <a:xfrm>
              <a:off x="7451725" y="671513"/>
              <a:ext cx="106363" cy="100013"/>
            </a:xfrm>
            <a:custGeom>
              <a:avLst/>
              <a:gdLst/>
              <a:ahLst/>
              <a:cxnLst/>
              <a:rect l="l" t="t" r="r" b="b"/>
              <a:pathLst>
                <a:path w="69" h="64" extrusionOk="0">
                  <a:moveTo>
                    <a:pt x="49" y="0"/>
                  </a:moveTo>
                  <a:cubicBezTo>
                    <a:pt x="43" y="0"/>
                    <a:pt x="38" y="2"/>
                    <a:pt x="34" y="6"/>
                  </a:cubicBezTo>
                  <a:cubicBezTo>
                    <a:pt x="31" y="2"/>
                    <a:pt x="26" y="0"/>
                    <a:pt x="20" y="0"/>
                  </a:cubicBezTo>
                  <a:cubicBezTo>
                    <a:pt x="9" y="0"/>
                    <a:pt x="0" y="8"/>
                    <a:pt x="0" y="19"/>
                  </a:cubicBezTo>
                  <a:cubicBezTo>
                    <a:pt x="0" y="24"/>
                    <a:pt x="2" y="29"/>
                    <a:pt x="5" y="33"/>
                  </a:cubicBezTo>
                  <a:cubicBezTo>
                    <a:pt x="5" y="33"/>
                    <a:pt x="5" y="33"/>
                    <a:pt x="5" y="33"/>
                  </a:cubicBezTo>
                  <a:cubicBezTo>
                    <a:pt x="5" y="33"/>
                    <a:pt x="5" y="33"/>
                    <a:pt x="5" y="33"/>
                  </a:cubicBezTo>
                  <a:cubicBezTo>
                    <a:pt x="32" y="61"/>
                    <a:pt x="32" y="61"/>
                    <a:pt x="32" y="61"/>
                  </a:cubicBezTo>
                  <a:cubicBezTo>
                    <a:pt x="34" y="64"/>
                    <a:pt x="34" y="64"/>
                    <a:pt x="34" y="64"/>
                  </a:cubicBezTo>
                  <a:cubicBezTo>
                    <a:pt x="37" y="61"/>
                    <a:pt x="37" y="61"/>
                    <a:pt x="37" y="61"/>
                  </a:cubicBezTo>
                  <a:cubicBezTo>
                    <a:pt x="64" y="33"/>
                    <a:pt x="64" y="33"/>
                    <a:pt x="64" y="33"/>
                  </a:cubicBezTo>
                  <a:cubicBezTo>
                    <a:pt x="64" y="33"/>
                    <a:pt x="64" y="33"/>
                    <a:pt x="64" y="33"/>
                  </a:cubicBezTo>
                  <a:cubicBezTo>
                    <a:pt x="67" y="29"/>
                    <a:pt x="69" y="24"/>
                    <a:pt x="69" y="20"/>
                  </a:cubicBezTo>
                  <a:cubicBezTo>
                    <a:pt x="69" y="9"/>
                    <a:pt x="60" y="0"/>
                    <a:pt x="49" y="0"/>
                  </a:cubicBezTo>
                  <a:close/>
                  <a:moveTo>
                    <a:pt x="56" y="30"/>
                  </a:moveTo>
                  <a:cubicBezTo>
                    <a:pt x="34" y="52"/>
                    <a:pt x="34" y="52"/>
                    <a:pt x="34" y="52"/>
                  </a:cubicBezTo>
                  <a:cubicBezTo>
                    <a:pt x="13" y="30"/>
                    <a:pt x="13" y="30"/>
                    <a:pt x="13" y="30"/>
                  </a:cubicBezTo>
                  <a:cubicBezTo>
                    <a:pt x="11" y="27"/>
                    <a:pt x="8" y="24"/>
                    <a:pt x="8" y="21"/>
                  </a:cubicBezTo>
                  <a:cubicBezTo>
                    <a:pt x="8" y="12"/>
                    <a:pt x="15" y="8"/>
                    <a:pt x="23" y="8"/>
                  </a:cubicBezTo>
                  <a:cubicBezTo>
                    <a:pt x="27" y="8"/>
                    <a:pt x="30" y="10"/>
                    <a:pt x="33" y="13"/>
                  </a:cubicBezTo>
                  <a:cubicBezTo>
                    <a:pt x="33" y="13"/>
                    <a:pt x="33" y="13"/>
                    <a:pt x="33" y="13"/>
                  </a:cubicBezTo>
                  <a:cubicBezTo>
                    <a:pt x="33" y="14"/>
                    <a:pt x="34" y="14"/>
                    <a:pt x="34" y="14"/>
                  </a:cubicBezTo>
                  <a:cubicBezTo>
                    <a:pt x="35" y="14"/>
                    <a:pt x="36" y="14"/>
                    <a:pt x="36" y="13"/>
                  </a:cubicBezTo>
                  <a:cubicBezTo>
                    <a:pt x="36" y="13"/>
                    <a:pt x="36" y="13"/>
                    <a:pt x="36" y="13"/>
                  </a:cubicBezTo>
                  <a:cubicBezTo>
                    <a:pt x="38" y="10"/>
                    <a:pt x="42" y="8"/>
                    <a:pt x="46" y="8"/>
                  </a:cubicBezTo>
                  <a:cubicBezTo>
                    <a:pt x="55" y="8"/>
                    <a:pt x="61" y="14"/>
                    <a:pt x="61" y="21"/>
                  </a:cubicBezTo>
                  <a:cubicBezTo>
                    <a:pt x="61" y="24"/>
                    <a:pt x="58" y="27"/>
                    <a:pt x="56" y="30"/>
                  </a:cubicBezTo>
                  <a:close/>
                </a:path>
              </a:pathLst>
            </a:custGeom>
            <a:grp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dirty="0">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23502325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D0EF33-65D0-B00E-060E-6F3B644462E1}"/>
              </a:ext>
            </a:extLst>
          </p:cNvPr>
          <p:cNvSpPr>
            <a:spLocks noGrp="1"/>
          </p:cNvSpPr>
          <p:nvPr>
            <p:ph type="title"/>
          </p:nvPr>
        </p:nvSpPr>
        <p:spPr>
          <a:xfrm>
            <a:off x="762520" y="2372410"/>
            <a:ext cx="7675311" cy="3533942"/>
          </a:xfrm>
          <a:solidFill>
            <a:srgbClr val="FCE609"/>
          </a:solidFill>
        </p:spPr>
        <p:txBody>
          <a:bodyPr>
            <a:normAutofit fontScale="90000"/>
          </a:bodyPr>
          <a:lstStyle/>
          <a:p>
            <a:br>
              <a:rPr lang="en-AU" dirty="0">
                <a:latin typeface="+mn-lt"/>
                <a:ea typeface="Calibri" panose="020F0502020204030204" pitchFamily="34" charset="0"/>
                <a:cs typeface="Times New Roman" panose="02020603050405020304" pitchFamily="18" charset="0"/>
              </a:rPr>
            </a:br>
            <a:br>
              <a:rPr lang="en-AU" dirty="0">
                <a:latin typeface="+mn-lt"/>
                <a:ea typeface="Calibri" panose="020F0502020204030204" pitchFamily="34" charset="0"/>
                <a:cs typeface="Times New Roman" panose="02020603050405020304" pitchFamily="18" charset="0"/>
              </a:rPr>
            </a:br>
            <a:r>
              <a:rPr lang="en-AU" sz="2000" b="0" dirty="0">
                <a:solidFill>
                  <a:srgbClr val="0A2B65"/>
                </a:solidFill>
                <a:latin typeface="+mn-lt"/>
              </a:rPr>
              <a:t>We provide a diverse range of treatment options and supports to people wishing to reduce the harms related to alcohol and substance: </a:t>
            </a:r>
            <a:br>
              <a:rPr lang="en-AU" sz="2000" b="0" dirty="0">
                <a:solidFill>
                  <a:srgbClr val="0A2B65"/>
                </a:solidFill>
                <a:latin typeface="+mn-lt"/>
              </a:rPr>
            </a:br>
            <a:br>
              <a:rPr lang="en-AU" sz="2000" b="0" dirty="0">
                <a:solidFill>
                  <a:srgbClr val="0A2B65"/>
                </a:solidFill>
                <a:latin typeface="+mn-lt"/>
              </a:rPr>
            </a:br>
            <a:r>
              <a:rPr lang="en-AU" sz="2000" b="0" dirty="0">
                <a:solidFill>
                  <a:srgbClr val="0A2B65"/>
                </a:solidFill>
                <a:latin typeface="+mn-lt"/>
              </a:rPr>
              <a:t>Residential rehabilitation at Freeman House in Armidale and Adele House in Coffs Harbour.</a:t>
            </a:r>
            <a:br>
              <a:rPr lang="en-AU" sz="2000" b="0" dirty="0">
                <a:solidFill>
                  <a:srgbClr val="0A2B65"/>
                </a:solidFill>
                <a:latin typeface="+mn-lt"/>
              </a:rPr>
            </a:br>
            <a:br>
              <a:rPr lang="en-AU" sz="2000" b="0" dirty="0">
                <a:solidFill>
                  <a:srgbClr val="0A2B65"/>
                </a:solidFill>
                <a:latin typeface="+mn-lt"/>
              </a:rPr>
            </a:br>
            <a:r>
              <a:rPr lang="en-AU" sz="2000" b="0" dirty="0">
                <a:solidFill>
                  <a:srgbClr val="0A2B65"/>
                </a:solidFill>
                <a:latin typeface="+mn-lt"/>
              </a:rPr>
              <a:t>Outreach and day programs available through Rosalie House in Tamworth and </a:t>
            </a:r>
            <a:r>
              <a:rPr lang="en-AU" sz="2000" b="0" dirty="0" err="1">
                <a:solidFill>
                  <a:srgbClr val="0A2B65"/>
                </a:solidFill>
                <a:latin typeface="+mn-lt"/>
              </a:rPr>
              <a:t>Rendu</a:t>
            </a:r>
            <a:r>
              <a:rPr lang="en-AU" sz="2000" b="0" dirty="0">
                <a:solidFill>
                  <a:srgbClr val="0A2B65"/>
                </a:solidFill>
                <a:latin typeface="+mn-lt"/>
              </a:rPr>
              <a:t> House in Campbelltown, Freeman House Armidale. </a:t>
            </a:r>
            <a:br>
              <a:rPr lang="en-AU" sz="2000" b="0" dirty="0">
                <a:solidFill>
                  <a:srgbClr val="0A2B65"/>
                </a:solidFill>
                <a:latin typeface="+mn-lt"/>
              </a:rPr>
            </a:br>
            <a:br>
              <a:rPr lang="en-AU" sz="2000" b="0" dirty="0">
                <a:solidFill>
                  <a:srgbClr val="0A2B65"/>
                </a:solidFill>
                <a:latin typeface="+mn-lt"/>
              </a:rPr>
            </a:br>
            <a:r>
              <a:rPr lang="en-AU" sz="2000" b="0" dirty="0">
                <a:solidFill>
                  <a:srgbClr val="0A2B65"/>
                </a:solidFill>
                <a:latin typeface="+mn-lt"/>
              </a:rPr>
              <a:t>AOD Continuing Coordinated Care Program (CCCP), provides care coordination and intensive outreach in 11 locations within NSW.</a:t>
            </a:r>
            <a:br>
              <a:rPr lang="en-AU" dirty="0">
                <a:latin typeface="+mn-lt"/>
                <a:ea typeface="Calibri" panose="020F0502020204030204" pitchFamily="34" charset="0"/>
                <a:cs typeface="Times New Roman" panose="02020603050405020304" pitchFamily="18" charset="0"/>
              </a:rPr>
            </a:br>
            <a:br>
              <a:rPr lang="en-AU" dirty="0">
                <a:latin typeface="+mn-lt"/>
                <a:ea typeface="Calibri" panose="020F0502020204030204" pitchFamily="34" charset="0"/>
                <a:cs typeface="Times New Roman" panose="02020603050405020304" pitchFamily="18" charset="0"/>
              </a:rPr>
            </a:br>
            <a:br>
              <a:rPr lang="en-AU" dirty="0">
                <a:latin typeface="+mn-lt"/>
                <a:ea typeface="Calibri" panose="020F0502020204030204" pitchFamily="34" charset="0"/>
                <a:cs typeface="Times New Roman" panose="02020603050405020304" pitchFamily="18" charset="0"/>
              </a:rPr>
            </a:br>
            <a:endParaRPr lang="en-AU" dirty="0">
              <a:latin typeface="+mn-lt"/>
            </a:endParaRPr>
          </a:p>
        </p:txBody>
      </p:sp>
      <p:pic>
        <p:nvPicPr>
          <p:cNvPr id="5" name="Picture 4">
            <a:extLst>
              <a:ext uri="{FF2B5EF4-FFF2-40B4-BE49-F238E27FC236}">
                <a16:creationId xmlns:a16="http://schemas.microsoft.com/office/drawing/2014/main" id="{8D7F8236-28D5-3E4A-05C0-B3A6B8D7F420}"/>
              </a:ext>
            </a:extLst>
          </p:cNvPr>
          <p:cNvPicPr>
            <a:picLocks noChangeAspect="1"/>
          </p:cNvPicPr>
          <p:nvPr/>
        </p:nvPicPr>
        <p:blipFill rotWithShape="1">
          <a:blip r:embed="rId2"/>
          <a:srcRect l="11010" t="-2824" r="2299"/>
          <a:stretch/>
        </p:blipFill>
        <p:spPr>
          <a:xfrm>
            <a:off x="8642652" y="2329090"/>
            <a:ext cx="3226441" cy="2754119"/>
          </a:xfrm>
          <a:prstGeom prst="rect">
            <a:avLst/>
          </a:prstGeom>
        </p:spPr>
      </p:pic>
      <p:sp>
        <p:nvSpPr>
          <p:cNvPr id="3" name="TextBox 2">
            <a:extLst>
              <a:ext uri="{FF2B5EF4-FFF2-40B4-BE49-F238E27FC236}">
                <a16:creationId xmlns:a16="http://schemas.microsoft.com/office/drawing/2014/main" id="{7DB80B1D-5AA9-30C8-1B54-C7FEAC8FE0D9}"/>
              </a:ext>
            </a:extLst>
          </p:cNvPr>
          <p:cNvSpPr txBox="1"/>
          <p:nvPr/>
        </p:nvSpPr>
        <p:spPr>
          <a:xfrm>
            <a:off x="762520" y="1475714"/>
            <a:ext cx="6554709" cy="461665"/>
          </a:xfrm>
          <a:prstGeom prst="rect">
            <a:avLst/>
          </a:prstGeom>
          <a:noFill/>
        </p:spPr>
        <p:txBody>
          <a:bodyPr wrap="square" rtlCol="0">
            <a:spAutoFit/>
          </a:bodyPr>
          <a:lstStyle/>
          <a:p>
            <a:r>
              <a:rPr lang="en-AU" sz="2400" b="1" dirty="0">
                <a:solidFill>
                  <a:srgbClr val="FCE60A"/>
                </a:solidFill>
              </a:rPr>
              <a:t>Alcohol and Other Drugs</a:t>
            </a:r>
          </a:p>
        </p:txBody>
      </p:sp>
    </p:spTree>
    <p:extLst>
      <p:ext uri="{BB962C8B-B14F-4D97-AF65-F5344CB8AC3E}">
        <p14:creationId xmlns:p14="http://schemas.microsoft.com/office/powerpoint/2010/main" val="13543079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C8B7D0-0F5A-C13A-2AF2-27F5A45DC621}"/>
              </a:ext>
            </a:extLst>
          </p:cNvPr>
          <p:cNvSpPr>
            <a:spLocks noGrp="1"/>
          </p:cNvSpPr>
          <p:nvPr>
            <p:ph type="title"/>
          </p:nvPr>
        </p:nvSpPr>
        <p:spPr/>
        <p:txBody>
          <a:bodyPr>
            <a:normAutofit/>
          </a:bodyPr>
          <a:lstStyle/>
          <a:p>
            <a:r>
              <a:rPr lang="en-AU" sz="2400" dirty="0">
                <a:latin typeface="Aptos" panose="020B0004020202020204" pitchFamily="34" charset="0"/>
              </a:rPr>
              <a:t>Matthew Talbot Clinic and Frederic House</a:t>
            </a:r>
          </a:p>
        </p:txBody>
      </p:sp>
      <p:sp>
        <p:nvSpPr>
          <p:cNvPr id="4" name="TextBox 3">
            <a:extLst>
              <a:ext uri="{FF2B5EF4-FFF2-40B4-BE49-F238E27FC236}">
                <a16:creationId xmlns:a16="http://schemas.microsoft.com/office/drawing/2014/main" id="{105963DE-3DF2-550D-F824-016ED7033D6F}"/>
              </a:ext>
            </a:extLst>
          </p:cNvPr>
          <p:cNvSpPr txBox="1"/>
          <p:nvPr/>
        </p:nvSpPr>
        <p:spPr>
          <a:xfrm>
            <a:off x="791156" y="2802193"/>
            <a:ext cx="4799101" cy="2308324"/>
          </a:xfrm>
          <a:prstGeom prst="rect">
            <a:avLst/>
          </a:prstGeom>
          <a:solidFill>
            <a:schemeClr val="bg2"/>
          </a:solidFill>
        </p:spPr>
        <p:txBody>
          <a:bodyPr wrap="square">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b="1" i="0" u="none" strike="noStrike" kern="1200" cap="none" spc="0" normalizeH="0" baseline="0" noProof="0" dirty="0">
                <a:ln>
                  <a:noFill/>
                </a:ln>
                <a:effectLst/>
                <a:uLnTx/>
                <a:uFillTx/>
                <a:latin typeface="Aptos" panose="020B0004020202020204" pitchFamily="34" charset="0"/>
                <a:ea typeface="Calibri" panose="020F0502020204030204" pitchFamily="34" charset="0"/>
                <a:cs typeface="Times New Roman" panose="02020603050405020304" pitchFamily="18" charset="0"/>
              </a:rPr>
              <a:t>Matthew Talbot </a:t>
            </a:r>
            <a:r>
              <a:rPr lang="en-AU" b="1" dirty="0">
                <a:latin typeface="Aptos" panose="020B0004020202020204" pitchFamily="34" charset="0"/>
                <a:ea typeface="Calibri" panose="020F0502020204030204" pitchFamily="34" charset="0"/>
                <a:cs typeface="Times New Roman" panose="02020603050405020304" pitchFamily="18" charset="0"/>
              </a:rPr>
              <a:t>Clinic</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b="0" i="0" u="none" strike="noStrike" kern="1200" cap="none" spc="0" normalizeH="0" baseline="0" noProof="0" dirty="0">
                <a:ln>
                  <a:noFill/>
                </a:ln>
                <a:effectLst/>
                <a:uLnTx/>
                <a:uFillTx/>
                <a:latin typeface="Aptos" panose="020B0004020202020204" pitchFamily="34" charset="0"/>
                <a:ea typeface="Calibri" panose="020F0502020204030204" pitchFamily="34" charset="0"/>
                <a:cs typeface="Times New Roman" panose="02020603050405020304" pitchFamily="18" charset="0"/>
              </a:rPr>
              <a:t>Co-located with the</a:t>
            </a:r>
            <a:r>
              <a:rPr kumimoji="0" lang="en-AU" b="1" i="0" u="none" strike="noStrike" kern="1200" cap="none" spc="0" normalizeH="0" baseline="0" noProof="0" dirty="0">
                <a:ln>
                  <a:noFill/>
                </a:ln>
                <a:effectLst/>
                <a:uLnTx/>
                <a:uFillTx/>
                <a:latin typeface="Aptos" panose="020B0004020202020204" pitchFamily="34" charset="0"/>
                <a:ea typeface="Calibri" panose="020F0502020204030204" pitchFamily="34" charset="0"/>
                <a:cs typeface="Times New Roman" panose="02020603050405020304" pitchFamily="18" charset="0"/>
              </a:rPr>
              <a:t> Matthew Talbot Hostel</a:t>
            </a:r>
            <a:r>
              <a:rPr kumimoji="0" lang="en-AU" b="0" i="0" u="none" strike="noStrike" kern="1200" cap="none" spc="0" normalizeH="0" baseline="0" noProof="0" dirty="0">
                <a:ln>
                  <a:noFill/>
                </a:ln>
                <a:effectLst/>
                <a:uLnTx/>
                <a:uFillTx/>
                <a:latin typeface="Aptos" panose="020B0004020202020204" pitchFamily="34" charset="0"/>
                <a:ea typeface="Calibri" panose="020F0502020204030204" pitchFamily="34" charset="0"/>
                <a:cs typeface="Times New Roman" panose="02020603050405020304" pitchFamily="18" charset="0"/>
              </a:rPr>
              <a:t> for men who are homeless, </a:t>
            </a:r>
            <a:r>
              <a:rPr kumimoji="0" lang="en-AU" b="1" i="0" u="none" strike="noStrike" kern="1200" cap="none" spc="0" normalizeH="0" baseline="0" noProof="0" dirty="0">
                <a:ln>
                  <a:noFill/>
                </a:ln>
                <a:effectLst/>
                <a:uLnTx/>
                <a:uFillTx/>
                <a:latin typeface="Aptos" panose="020B0004020202020204" pitchFamily="34" charset="0"/>
                <a:ea typeface="Calibri" panose="020F0502020204030204" pitchFamily="34" charset="0"/>
                <a:cs typeface="Times New Roman" panose="02020603050405020304" pitchFamily="18" charset="0"/>
              </a:rPr>
              <a:t>The Matthew Talbot Primary Health</a:t>
            </a:r>
            <a:r>
              <a:rPr kumimoji="0" lang="en-AU" b="0" i="0" u="none" strike="noStrike" kern="1200" cap="none" spc="0" normalizeH="0" baseline="0" noProof="0" dirty="0">
                <a:ln>
                  <a:noFill/>
                </a:ln>
                <a:effectLst/>
                <a:uLnTx/>
                <a:uFillTx/>
                <a:latin typeface="Aptos" panose="020B0004020202020204" pitchFamily="34" charset="0"/>
                <a:ea typeface="Calibri" panose="020F0502020204030204" pitchFamily="34" charset="0"/>
                <a:cs typeface="Times New Roman" panose="02020603050405020304" pitchFamily="18" charset="0"/>
              </a:rPr>
              <a:t> </a:t>
            </a:r>
            <a:r>
              <a:rPr kumimoji="0" lang="en-AU" b="1" i="0" u="none" strike="noStrike" kern="1200" cap="none" spc="0" normalizeH="0" baseline="0" noProof="0" dirty="0">
                <a:ln>
                  <a:noFill/>
                </a:ln>
                <a:effectLst/>
                <a:uLnTx/>
                <a:uFillTx/>
                <a:latin typeface="Aptos" panose="020B0004020202020204" pitchFamily="34" charset="0"/>
                <a:ea typeface="Calibri" panose="020F0502020204030204" pitchFamily="34" charset="0"/>
                <a:cs typeface="Times New Roman" panose="02020603050405020304" pitchFamily="18" charset="0"/>
              </a:rPr>
              <a:t>Clinic </a:t>
            </a:r>
            <a:r>
              <a:rPr kumimoji="0" lang="en-AU" b="0" i="0" u="none" strike="noStrike" kern="1200" cap="none" spc="0" normalizeH="0" baseline="0" noProof="0" dirty="0">
                <a:ln>
                  <a:noFill/>
                </a:ln>
                <a:effectLst/>
                <a:uLnTx/>
                <a:uFillTx/>
                <a:latin typeface="Aptos" panose="020B0004020202020204" pitchFamily="34" charset="0"/>
                <a:ea typeface="Calibri" panose="020F0502020204030204" pitchFamily="34" charset="0"/>
                <a:cs typeface="Times New Roman" panose="02020603050405020304" pitchFamily="18" charset="0"/>
              </a:rPr>
              <a:t>in Woolloomooloo</a:t>
            </a:r>
            <a:r>
              <a:rPr kumimoji="0" lang="en-AU" b="1" i="0" u="none" strike="noStrike" kern="1200" cap="none" spc="0" normalizeH="0" baseline="0" noProof="0" dirty="0">
                <a:ln>
                  <a:noFill/>
                </a:ln>
                <a:effectLst/>
                <a:uLnTx/>
                <a:uFillTx/>
                <a:latin typeface="Aptos" panose="020B0004020202020204" pitchFamily="34" charset="0"/>
                <a:ea typeface="Calibri" panose="020F0502020204030204" pitchFamily="34" charset="0"/>
                <a:cs typeface="Times New Roman" panose="02020603050405020304" pitchFamily="18" charset="0"/>
              </a:rPr>
              <a:t> </a:t>
            </a:r>
            <a:r>
              <a:rPr kumimoji="0" lang="en-AU" b="0" i="0" u="none" strike="noStrike" kern="1200" cap="none" spc="0" normalizeH="0" baseline="0" noProof="0" dirty="0">
                <a:ln>
                  <a:noFill/>
                </a:ln>
                <a:effectLst/>
                <a:uLnTx/>
                <a:uFillTx/>
                <a:latin typeface="Aptos" panose="020B0004020202020204" pitchFamily="34" charset="0"/>
                <a:ea typeface="Calibri" panose="020F0502020204030204" pitchFamily="34" charset="0"/>
                <a:cs typeface="Times New Roman" panose="02020603050405020304" pitchFamily="18" charset="0"/>
              </a:rPr>
              <a:t>is a nurse-led health service and accredited General Practice that provides free health care for men who are at risk of or experiencing homelessness. </a:t>
            </a:r>
          </a:p>
        </p:txBody>
      </p:sp>
      <p:sp>
        <p:nvSpPr>
          <p:cNvPr id="6" name="TextBox 5">
            <a:extLst>
              <a:ext uri="{FF2B5EF4-FFF2-40B4-BE49-F238E27FC236}">
                <a16:creationId xmlns:a16="http://schemas.microsoft.com/office/drawing/2014/main" id="{A3D96140-8D95-5527-DD8D-6A74580541B4}"/>
              </a:ext>
            </a:extLst>
          </p:cNvPr>
          <p:cNvSpPr txBox="1"/>
          <p:nvPr/>
        </p:nvSpPr>
        <p:spPr>
          <a:xfrm>
            <a:off x="6358551" y="2802193"/>
            <a:ext cx="4925960" cy="1860381"/>
          </a:xfrm>
          <a:prstGeom prst="rect">
            <a:avLst/>
          </a:prstGeom>
          <a:solidFill>
            <a:schemeClr val="bg2"/>
          </a:solidFill>
        </p:spPr>
        <p:txBody>
          <a:bodyPr wrap="square">
            <a:spAutoFit/>
          </a:bodyPr>
          <a:lstStyle/>
          <a:p>
            <a:pPr marL="285750" indent="-285750">
              <a:lnSpc>
                <a:spcPct val="107000"/>
              </a:lnSpc>
              <a:spcAft>
                <a:spcPts val="600"/>
              </a:spcAft>
              <a:buFont typeface="Arial" panose="020B0604020202020204" pitchFamily="34" charset="0"/>
              <a:buChar char="•"/>
            </a:pPr>
            <a:r>
              <a:rPr lang="en-AU" b="1" dirty="0">
                <a:effectLst/>
                <a:ea typeface="Calibri" panose="020F0502020204030204" pitchFamily="34" charset="0"/>
                <a:cs typeface="Times New Roman" panose="02020603050405020304" pitchFamily="18" charset="0"/>
              </a:rPr>
              <a:t>Frederic House</a:t>
            </a:r>
            <a:r>
              <a:rPr lang="en-AU" dirty="0">
                <a:effectLst/>
                <a:ea typeface="Calibri" panose="020F0502020204030204" pitchFamily="34" charset="0"/>
                <a:cs typeface="Times New Roman" panose="02020603050405020304" pitchFamily="18" charset="0"/>
              </a:rPr>
              <a:t> is an aged care service in Waterloo for 61 men who have had a history of homelessness and have complex issues such as mental health and substance use.  Frederic House has a focus on dignity of risk as well as harm minimisation.</a:t>
            </a:r>
          </a:p>
        </p:txBody>
      </p:sp>
    </p:spTree>
    <p:extLst>
      <p:ext uri="{BB962C8B-B14F-4D97-AF65-F5344CB8AC3E}">
        <p14:creationId xmlns:p14="http://schemas.microsoft.com/office/powerpoint/2010/main" val="23641204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B8994-E317-3AA3-B66F-A034A2E101B7}"/>
              </a:ext>
            </a:extLst>
          </p:cNvPr>
          <p:cNvSpPr>
            <a:spLocks noGrp="1"/>
          </p:cNvSpPr>
          <p:nvPr>
            <p:ph type="title"/>
          </p:nvPr>
        </p:nvSpPr>
        <p:spPr>
          <a:xfrm>
            <a:off x="609601" y="585019"/>
            <a:ext cx="10675528" cy="1101213"/>
          </a:xfrm>
        </p:spPr>
        <p:txBody>
          <a:bodyPr>
            <a:normAutofit/>
          </a:bodyPr>
          <a:lstStyle/>
          <a:p>
            <a:r>
              <a:rPr lang="en-AU" sz="2400" dirty="0">
                <a:latin typeface="Aptos" panose="020B0004020202020204" pitchFamily="34" charset="0"/>
              </a:rPr>
              <a:t>Disability and Inclusion Services: </a:t>
            </a:r>
          </a:p>
        </p:txBody>
      </p:sp>
      <p:sp>
        <p:nvSpPr>
          <p:cNvPr id="4" name="TextBox 3">
            <a:extLst>
              <a:ext uri="{FF2B5EF4-FFF2-40B4-BE49-F238E27FC236}">
                <a16:creationId xmlns:a16="http://schemas.microsoft.com/office/drawing/2014/main" id="{56B9510A-071B-28F3-68DB-6819366800B8}"/>
              </a:ext>
            </a:extLst>
          </p:cNvPr>
          <p:cNvSpPr txBox="1"/>
          <p:nvPr/>
        </p:nvSpPr>
        <p:spPr>
          <a:xfrm>
            <a:off x="609601" y="1363066"/>
            <a:ext cx="5663380" cy="646331"/>
          </a:xfrm>
          <a:prstGeom prst="rect">
            <a:avLst/>
          </a:prstGeom>
          <a:noFill/>
        </p:spPr>
        <p:txBody>
          <a:bodyPr wrap="square">
            <a:spAutoFit/>
          </a:bodyPr>
          <a:lstStyle/>
          <a:p>
            <a:r>
              <a:rPr lang="en-US" sz="1800" dirty="0">
                <a:solidFill>
                  <a:schemeClr val="bg2"/>
                </a:solidFill>
              </a:rPr>
              <a:t>We partner with people living with disability to help them achieve their goals and live safe, meaningful lives</a:t>
            </a:r>
            <a:endParaRPr lang="en-AU" dirty="0">
              <a:solidFill>
                <a:schemeClr val="bg2"/>
              </a:solidFill>
            </a:endParaRPr>
          </a:p>
        </p:txBody>
      </p:sp>
      <p:sp>
        <p:nvSpPr>
          <p:cNvPr id="6" name="TextBox 5">
            <a:extLst>
              <a:ext uri="{FF2B5EF4-FFF2-40B4-BE49-F238E27FC236}">
                <a16:creationId xmlns:a16="http://schemas.microsoft.com/office/drawing/2014/main" id="{1FAA8522-46CF-A80E-3E3E-5B8FF396779D}"/>
              </a:ext>
            </a:extLst>
          </p:cNvPr>
          <p:cNvSpPr txBox="1"/>
          <p:nvPr/>
        </p:nvSpPr>
        <p:spPr>
          <a:xfrm>
            <a:off x="609601" y="2131474"/>
            <a:ext cx="8624934" cy="4560287"/>
          </a:xfrm>
          <a:prstGeom prst="rect">
            <a:avLst/>
          </a:prstGeom>
          <a:solidFill>
            <a:schemeClr val="bg2"/>
          </a:solidFill>
        </p:spPr>
        <p:txBody>
          <a:bodyPr wrap="square">
            <a:spAutoFit/>
          </a:bodyPr>
          <a:lstStyle/>
          <a:p>
            <a:pPr marL="285750" indent="-285750">
              <a:lnSpc>
                <a:spcPct val="107000"/>
              </a:lnSpc>
              <a:spcAft>
                <a:spcPts val="600"/>
              </a:spcAft>
              <a:buFont typeface="Arial" panose="020B0604020202020204" pitchFamily="34" charset="0"/>
              <a:buChar char="•"/>
            </a:pPr>
            <a:r>
              <a:rPr lang="en-AU" b="1" dirty="0">
                <a:effectLst/>
                <a:ea typeface="Calibri" panose="020F0502020204030204" pitchFamily="34" charset="0"/>
                <a:cs typeface="Times New Roman" panose="02020603050405020304" pitchFamily="18" charset="0"/>
              </a:rPr>
              <a:t>Accommodation Services: Greene Villa</a:t>
            </a:r>
            <a:r>
              <a:rPr lang="en-AU" dirty="0">
                <a:effectLst/>
                <a:ea typeface="Calibri" panose="020F0502020204030204" pitchFamily="34" charset="0"/>
                <a:cs typeface="Times New Roman" panose="02020603050405020304" pitchFamily="18" charset="0"/>
              </a:rPr>
              <a:t> in Coonamble, </a:t>
            </a:r>
            <a:r>
              <a:rPr lang="en-AU" b="1" dirty="0">
                <a:effectLst/>
                <a:ea typeface="Calibri" panose="020F0502020204030204" pitchFamily="34" charset="0"/>
                <a:cs typeface="Times New Roman" panose="02020603050405020304" pitchFamily="18" charset="0"/>
              </a:rPr>
              <a:t>Jim Da Silva Farm </a:t>
            </a:r>
            <a:r>
              <a:rPr lang="en-AU" dirty="0">
                <a:effectLst/>
                <a:ea typeface="Calibri" panose="020F0502020204030204" pitchFamily="34" charset="0"/>
                <a:cs typeface="Times New Roman" panose="02020603050405020304" pitchFamily="18" charset="0"/>
              </a:rPr>
              <a:t>in Shoalhaven</a:t>
            </a:r>
            <a:endParaRPr lang="en-AU" dirty="0">
              <a:ea typeface="Calibri" panose="020F0502020204030204" pitchFamily="34" charset="0"/>
              <a:cs typeface="Times New Roman" panose="02020603050405020304" pitchFamily="18" charset="0"/>
            </a:endParaRPr>
          </a:p>
          <a:p>
            <a:pPr marL="285750" indent="-285750">
              <a:lnSpc>
                <a:spcPct val="107000"/>
              </a:lnSpc>
              <a:spcAft>
                <a:spcPts val="600"/>
              </a:spcAft>
              <a:buFont typeface="Arial" panose="020B0604020202020204" pitchFamily="34" charset="0"/>
              <a:buChar char="•"/>
            </a:pPr>
            <a:r>
              <a:rPr lang="en-AU" b="1" dirty="0">
                <a:ea typeface="Calibri" panose="020F0502020204030204" pitchFamily="34" charset="0"/>
                <a:cs typeface="Times New Roman"/>
              </a:rPr>
              <a:t>Supports in Employment program</a:t>
            </a:r>
            <a:endParaRPr lang="en-AU" dirty="0">
              <a:ea typeface="Calibri" panose="020F0502020204030204" pitchFamily="34" charset="0"/>
              <a:cs typeface="Times New Roman"/>
            </a:endParaRPr>
          </a:p>
          <a:p>
            <a:pPr marL="285750" indent="-285750">
              <a:lnSpc>
                <a:spcPct val="107000"/>
              </a:lnSpc>
              <a:spcAft>
                <a:spcPts val="600"/>
              </a:spcAft>
              <a:buFont typeface="Arial" panose="020B0604020202020204" pitchFamily="34" charset="0"/>
              <a:buChar char="•"/>
            </a:pPr>
            <a:r>
              <a:rPr lang="en-AU" dirty="0">
                <a:ea typeface="Calibri" panose="020F0502020204030204" pitchFamily="34" charset="0"/>
                <a:cs typeface="Times New Roman"/>
              </a:rPr>
              <a:t>Australian Disability Enterprise model at</a:t>
            </a:r>
            <a:r>
              <a:rPr lang="en-AU" b="1" dirty="0">
                <a:effectLst/>
                <a:ea typeface="Calibri" panose="020F0502020204030204" pitchFamily="34" charset="0"/>
                <a:cs typeface="Times New Roman"/>
              </a:rPr>
              <a:t> Castlereagh Industries, </a:t>
            </a:r>
            <a:r>
              <a:rPr lang="en-AU" dirty="0">
                <a:ea typeface="Calibri" panose="020F0502020204030204" pitchFamily="34" charset="0"/>
                <a:cs typeface="Times New Roman"/>
              </a:rPr>
              <a:t>located in </a:t>
            </a:r>
            <a:r>
              <a:rPr lang="en-AU" dirty="0">
                <a:effectLst/>
                <a:ea typeface="Calibri" panose="020F0502020204030204" pitchFamily="34" charset="0"/>
                <a:cs typeface="Times New Roman"/>
              </a:rPr>
              <a:t>Coonamble</a:t>
            </a:r>
            <a:endParaRPr lang="en-AU" b="1" dirty="0">
              <a:ea typeface="Calibri" panose="020F0502020204030204" pitchFamily="34" charset="0"/>
              <a:cs typeface="Times New Roman"/>
            </a:endParaRPr>
          </a:p>
          <a:p>
            <a:pPr marL="285750" lvl="0" indent="-285750">
              <a:lnSpc>
                <a:spcPct val="106000"/>
              </a:lnSpc>
              <a:spcAft>
                <a:spcPts val="800"/>
              </a:spcAft>
              <a:buFont typeface="Arial" panose="020B0604020202020204" pitchFamily="34" charset="0"/>
              <a:buChar char="•"/>
              <a:tabLst>
                <a:tab pos="457200" algn="l"/>
              </a:tabLst>
            </a:pPr>
            <a:r>
              <a:rPr lang="en-US" b="1" kern="1200" dirty="0">
                <a:effectLst/>
                <a:ea typeface="Calibri" panose="020F0502020204030204" pitchFamily="34" charset="0"/>
                <a:cs typeface="Times New Roman" panose="02020603050405020304" pitchFamily="18" charset="0"/>
              </a:rPr>
              <a:t>Mobile Community Development project</a:t>
            </a:r>
            <a:r>
              <a:rPr lang="en-US" kern="1200" dirty="0">
                <a:effectLst/>
                <a:ea typeface="Calibri" panose="020F0502020204030204" pitchFamily="34" charset="0"/>
                <a:cs typeface="Times New Roman" panose="02020603050405020304" pitchFamily="18" charset="0"/>
              </a:rPr>
              <a:t> team that supports identified projects that a community development or inclusion support such as Albury SAHF sights</a:t>
            </a:r>
            <a:endParaRPr lang="en-AU" dirty="0">
              <a:effectLst/>
              <a:ea typeface="Aptos" panose="020B0004020202020204" pitchFamily="34" charset="0"/>
              <a:cs typeface="Times New Roman" panose="02020603050405020304" pitchFamily="18" charset="0"/>
            </a:endParaRPr>
          </a:p>
          <a:p>
            <a:pPr marL="285750" lvl="0" indent="-285750">
              <a:lnSpc>
                <a:spcPct val="106000"/>
              </a:lnSpc>
              <a:spcAft>
                <a:spcPts val="800"/>
              </a:spcAft>
              <a:buFont typeface="Arial" panose="020B0604020202020204" pitchFamily="34" charset="0"/>
              <a:buChar char="•"/>
              <a:tabLst>
                <a:tab pos="457200" algn="l"/>
              </a:tabLst>
            </a:pPr>
            <a:r>
              <a:rPr lang="en-US" b="1" kern="1200" dirty="0">
                <a:effectLst/>
                <a:ea typeface="Calibri" panose="020F0502020204030204" pitchFamily="34" charset="0"/>
                <a:cs typeface="Times New Roman" panose="02020603050405020304" pitchFamily="18" charset="0"/>
              </a:rPr>
              <a:t>Vinnies Connect, </a:t>
            </a:r>
            <a:r>
              <a:rPr lang="en-US" kern="1200" dirty="0">
                <a:effectLst/>
                <a:ea typeface="Calibri" panose="020F0502020204030204" pitchFamily="34" charset="0"/>
                <a:cs typeface="Times New Roman" panose="02020603050405020304" pitchFamily="18" charset="0"/>
              </a:rPr>
              <a:t>a mentoring program across Sydney Metro</a:t>
            </a:r>
            <a:endParaRPr lang="en-AU" dirty="0">
              <a:effectLst/>
              <a:ea typeface="Aptos" panose="020B0004020202020204" pitchFamily="34" charset="0"/>
              <a:cs typeface="Times New Roman" panose="02020603050405020304" pitchFamily="18" charset="0"/>
            </a:endParaRPr>
          </a:p>
          <a:p>
            <a:pPr marL="285750" lvl="0" indent="-285750">
              <a:lnSpc>
                <a:spcPct val="106000"/>
              </a:lnSpc>
              <a:spcAft>
                <a:spcPts val="800"/>
              </a:spcAft>
              <a:buFont typeface="Arial" panose="020B0604020202020204" pitchFamily="34" charset="0"/>
              <a:buChar char="•"/>
              <a:tabLst>
                <a:tab pos="457200" algn="l"/>
              </a:tabLst>
            </a:pPr>
            <a:r>
              <a:rPr lang="en-US" b="1" kern="1200" dirty="0">
                <a:effectLst/>
                <a:ea typeface="Calibri" panose="020F0502020204030204" pitchFamily="34" charset="0"/>
                <a:cs typeface="Times New Roman" panose="02020603050405020304" pitchFamily="18" charset="0"/>
              </a:rPr>
              <a:t>Men’s Shed</a:t>
            </a:r>
            <a:r>
              <a:rPr lang="en-US" kern="1200" dirty="0">
                <a:effectLst/>
                <a:ea typeface="Calibri" panose="020F0502020204030204" pitchFamily="34" charset="0"/>
                <a:cs typeface="Times New Roman" panose="02020603050405020304" pitchFamily="18" charset="0"/>
              </a:rPr>
              <a:t> located in Haberfield</a:t>
            </a:r>
            <a:endParaRPr lang="en-AU" dirty="0">
              <a:effectLst/>
              <a:ea typeface="Aptos" panose="020B0004020202020204" pitchFamily="34" charset="0"/>
              <a:cs typeface="Times New Roman" panose="02020603050405020304" pitchFamily="18" charset="0"/>
            </a:endParaRPr>
          </a:p>
          <a:p>
            <a:pPr marL="285750" lvl="0" indent="-285750">
              <a:lnSpc>
                <a:spcPct val="107000"/>
              </a:lnSpc>
              <a:spcAft>
                <a:spcPts val="800"/>
              </a:spcAft>
              <a:buFont typeface="Arial" panose="020B0604020202020204" pitchFamily="34" charset="0"/>
              <a:buChar char="•"/>
            </a:pPr>
            <a:r>
              <a:rPr lang="en-US" b="1" kern="1200" dirty="0">
                <a:effectLst/>
                <a:ea typeface="Calibri" panose="020F0502020204030204" pitchFamily="34" charset="0"/>
                <a:cs typeface="Times New Roman" panose="02020603050405020304" pitchFamily="18" charset="0"/>
              </a:rPr>
              <a:t>North Coast Settlement Services </a:t>
            </a:r>
            <a:r>
              <a:rPr lang="en-US" kern="1200" dirty="0">
                <a:effectLst/>
                <a:ea typeface="Calibri" panose="020F0502020204030204" pitchFamily="34" charset="0"/>
                <a:cs typeface="Times New Roman" panose="02020603050405020304" pitchFamily="18" charset="0"/>
              </a:rPr>
              <a:t>located in Coffs </a:t>
            </a:r>
            <a:r>
              <a:rPr lang="en-US" kern="1200" dirty="0" err="1">
                <a:effectLst/>
                <a:ea typeface="Calibri" panose="020F0502020204030204" pitchFamily="34" charset="0"/>
                <a:cs typeface="Times New Roman" panose="02020603050405020304" pitchFamily="18" charset="0"/>
              </a:rPr>
              <a:t>Harbour</a:t>
            </a:r>
            <a:r>
              <a:rPr lang="en-US" kern="1200" dirty="0">
                <a:effectLst/>
                <a:ea typeface="Calibri" panose="020F0502020204030204" pitchFamily="34" charset="0"/>
                <a:cs typeface="Times New Roman" panose="02020603050405020304" pitchFamily="18" charset="0"/>
              </a:rPr>
              <a:t>, providing culturally appropriate settlement support to new Migrant entrants</a:t>
            </a:r>
            <a:endParaRPr lang="en-AU" dirty="0">
              <a:effectLst/>
              <a:ea typeface="Aptos" panose="020B0004020202020204" pitchFamily="34" charset="0"/>
              <a:cs typeface="Times New Roman" panose="02020603050405020304" pitchFamily="18" charset="0"/>
            </a:endParaRPr>
          </a:p>
          <a:p>
            <a:pPr marL="285750" lvl="0" indent="-285750">
              <a:lnSpc>
                <a:spcPct val="106000"/>
              </a:lnSpc>
              <a:spcAft>
                <a:spcPts val="800"/>
              </a:spcAft>
              <a:buFont typeface="Arial" panose="020B0604020202020204" pitchFamily="34" charset="0"/>
              <a:buChar char="•"/>
              <a:tabLst>
                <a:tab pos="457200" algn="l"/>
              </a:tabLst>
            </a:pPr>
            <a:r>
              <a:rPr lang="en-US" b="1" kern="1200" dirty="0">
                <a:effectLst/>
                <a:ea typeface="Calibri" panose="020F0502020204030204" pitchFamily="34" charset="0"/>
                <a:cs typeface="Times New Roman" panose="02020603050405020304" pitchFamily="18" charset="0"/>
              </a:rPr>
              <a:t>Ozanam Learning Centre </a:t>
            </a:r>
            <a:r>
              <a:rPr lang="en-US" kern="1200" dirty="0">
                <a:effectLst/>
                <a:ea typeface="Calibri" panose="020F0502020204030204" pitchFamily="34" charset="0"/>
                <a:cs typeface="Times New Roman" panose="02020603050405020304" pitchFamily="18" charset="0"/>
              </a:rPr>
              <a:t>in Woolloomooloo, </a:t>
            </a:r>
            <a:r>
              <a:rPr lang="en-US" b="1" kern="1200" dirty="0">
                <a:effectLst/>
                <a:ea typeface="Calibri" panose="020F0502020204030204" pitchFamily="34" charset="0"/>
                <a:cs typeface="Times New Roman" panose="02020603050405020304" pitchFamily="18" charset="0"/>
              </a:rPr>
              <a:t>Creative Space </a:t>
            </a:r>
            <a:r>
              <a:rPr lang="en-US" kern="1200" dirty="0">
                <a:effectLst/>
                <a:ea typeface="Calibri" panose="020F0502020204030204" pitchFamily="34" charset="0"/>
                <a:cs typeface="Times New Roman" panose="02020603050405020304" pitchFamily="18" charset="0"/>
              </a:rPr>
              <a:t>in Southern Highlands</a:t>
            </a:r>
          </a:p>
        </p:txBody>
      </p:sp>
      <p:pic>
        <p:nvPicPr>
          <p:cNvPr id="7" name="Picture 6" descr="A group of people sitting at a table&#10;&#10;Description automatically generated">
            <a:extLst>
              <a:ext uri="{FF2B5EF4-FFF2-40B4-BE49-F238E27FC236}">
                <a16:creationId xmlns:a16="http://schemas.microsoft.com/office/drawing/2014/main" id="{06E7BE34-111E-7B7E-4254-470753BA55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40772" y="2306601"/>
            <a:ext cx="2623334" cy="2507225"/>
          </a:xfrm>
          <a:prstGeom prst="rect">
            <a:avLst/>
          </a:prstGeom>
        </p:spPr>
      </p:pic>
      <p:grpSp>
        <p:nvGrpSpPr>
          <p:cNvPr id="3" name="Google Shape;2351;p59">
            <a:extLst>
              <a:ext uri="{FF2B5EF4-FFF2-40B4-BE49-F238E27FC236}">
                <a16:creationId xmlns:a16="http://schemas.microsoft.com/office/drawing/2014/main" id="{13AE1459-0E98-AAC7-5088-4F49A7D29356}"/>
              </a:ext>
            </a:extLst>
          </p:cNvPr>
          <p:cNvGrpSpPr/>
          <p:nvPr/>
        </p:nvGrpSpPr>
        <p:grpSpPr>
          <a:xfrm>
            <a:off x="6552163" y="847024"/>
            <a:ext cx="956725" cy="707886"/>
            <a:chOff x="3421063" y="1854201"/>
            <a:chExt cx="147638" cy="149225"/>
          </a:xfrm>
          <a:solidFill>
            <a:schemeClr val="bg2"/>
          </a:solidFill>
        </p:grpSpPr>
        <p:sp>
          <p:nvSpPr>
            <p:cNvPr id="5" name="Google Shape;2352;p59">
              <a:extLst>
                <a:ext uri="{FF2B5EF4-FFF2-40B4-BE49-F238E27FC236}">
                  <a16:creationId xmlns:a16="http://schemas.microsoft.com/office/drawing/2014/main" id="{8B9248C2-1971-658C-A5E4-A72ABB4582EF}"/>
                </a:ext>
              </a:extLst>
            </p:cNvPr>
            <p:cNvSpPr/>
            <p:nvPr/>
          </p:nvSpPr>
          <p:spPr>
            <a:xfrm>
              <a:off x="3421063" y="1854201"/>
              <a:ext cx="147638" cy="149225"/>
            </a:xfrm>
            <a:custGeom>
              <a:avLst/>
              <a:gdLst/>
              <a:ahLst/>
              <a:cxnLst/>
              <a:rect l="l" t="t" r="r" b="b"/>
              <a:pathLst>
                <a:path w="93" h="94" extrusionOk="0">
                  <a:moveTo>
                    <a:pt x="0" y="0"/>
                  </a:moveTo>
                  <a:lnTo>
                    <a:pt x="0" y="94"/>
                  </a:lnTo>
                  <a:lnTo>
                    <a:pt x="93" y="94"/>
                  </a:lnTo>
                  <a:lnTo>
                    <a:pt x="93" y="0"/>
                  </a:lnTo>
                  <a:lnTo>
                    <a:pt x="0" y="0"/>
                  </a:lnTo>
                  <a:close/>
                  <a:moveTo>
                    <a:pt x="89" y="90"/>
                  </a:moveTo>
                  <a:lnTo>
                    <a:pt x="4" y="90"/>
                  </a:lnTo>
                  <a:lnTo>
                    <a:pt x="4" y="4"/>
                  </a:lnTo>
                  <a:lnTo>
                    <a:pt x="89" y="4"/>
                  </a:lnTo>
                  <a:lnTo>
                    <a:pt x="89" y="90"/>
                  </a:lnTo>
                  <a:close/>
                </a:path>
              </a:pathLst>
            </a:custGeom>
            <a:grp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2400">
                <a:solidFill>
                  <a:srgbClr val="000000"/>
                </a:solidFill>
                <a:latin typeface="Arial"/>
                <a:ea typeface="Arial"/>
                <a:cs typeface="Arial"/>
                <a:sym typeface="Arial"/>
              </a:endParaRPr>
            </a:p>
          </p:txBody>
        </p:sp>
        <p:sp>
          <p:nvSpPr>
            <p:cNvPr id="8" name="Google Shape;2353;p59">
              <a:extLst>
                <a:ext uri="{FF2B5EF4-FFF2-40B4-BE49-F238E27FC236}">
                  <a16:creationId xmlns:a16="http://schemas.microsoft.com/office/drawing/2014/main" id="{B9700C07-D423-2EE6-1592-207644601279}"/>
                </a:ext>
              </a:extLst>
            </p:cNvPr>
            <p:cNvSpPr/>
            <p:nvPr/>
          </p:nvSpPr>
          <p:spPr>
            <a:xfrm>
              <a:off x="3457575" y="1935163"/>
              <a:ext cx="33338" cy="33338"/>
            </a:xfrm>
            <a:custGeom>
              <a:avLst/>
              <a:gdLst/>
              <a:ahLst/>
              <a:cxnLst/>
              <a:rect l="l" t="t" r="r" b="b"/>
              <a:pathLst>
                <a:path w="43" h="43" extrusionOk="0">
                  <a:moveTo>
                    <a:pt x="21" y="0"/>
                  </a:moveTo>
                  <a:cubicBezTo>
                    <a:pt x="10" y="0"/>
                    <a:pt x="0" y="10"/>
                    <a:pt x="0" y="22"/>
                  </a:cubicBezTo>
                  <a:cubicBezTo>
                    <a:pt x="0" y="33"/>
                    <a:pt x="10" y="43"/>
                    <a:pt x="21" y="43"/>
                  </a:cubicBezTo>
                  <a:cubicBezTo>
                    <a:pt x="33" y="43"/>
                    <a:pt x="43" y="33"/>
                    <a:pt x="43" y="22"/>
                  </a:cubicBezTo>
                  <a:cubicBezTo>
                    <a:pt x="43" y="10"/>
                    <a:pt x="33" y="0"/>
                    <a:pt x="21" y="0"/>
                  </a:cubicBezTo>
                  <a:close/>
                  <a:moveTo>
                    <a:pt x="21" y="35"/>
                  </a:moveTo>
                  <a:cubicBezTo>
                    <a:pt x="14" y="35"/>
                    <a:pt x="8" y="29"/>
                    <a:pt x="8" y="22"/>
                  </a:cubicBezTo>
                  <a:cubicBezTo>
                    <a:pt x="8" y="14"/>
                    <a:pt x="14" y="9"/>
                    <a:pt x="21" y="9"/>
                  </a:cubicBezTo>
                  <a:cubicBezTo>
                    <a:pt x="29" y="9"/>
                    <a:pt x="34" y="14"/>
                    <a:pt x="34" y="22"/>
                  </a:cubicBezTo>
                  <a:cubicBezTo>
                    <a:pt x="34" y="29"/>
                    <a:pt x="29" y="35"/>
                    <a:pt x="21" y="35"/>
                  </a:cubicBezTo>
                  <a:close/>
                </a:path>
              </a:pathLst>
            </a:custGeom>
            <a:grp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2400">
                <a:solidFill>
                  <a:srgbClr val="000000"/>
                </a:solidFill>
                <a:latin typeface="Arial"/>
                <a:ea typeface="Arial"/>
                <a:cs typeface="Arial"/>
                <a:sym typeface="Arial"/>
              </a:endParaRPr>
            </a:p>
          </p:txBody>
        </p:sp>
        <p:sp>
          <p:nvSpPr>
            <p:cNvPr id="9" name="Google Shape;2354;p59">
              <a:extLst>
                <a:ext uri="{FF2B5EF4-FFF2-40B4-BE49-F238E27FC236}">
                  <a16:creationId xmlns:a16="http://schemas.microsoft.com/office/drawing/2014/main" id="{4B8140DF-7FB7-D1BB-6AB8-D4EB60A94D18}"/>
                </a:ext>
              </a:extLst>
            </p:cNvPr>
            <p:cNvSpPr/>
            <p:nvPr/>
          </p:nvSpPr>
          <p:spPr>
            <a:xfrm>
              <a:off x="3440113" y="1885951"/>
              <a:ext cx="98425" cy="103188"/>
            </a:xfrm>
            <a:custGeom>
              <a:avLst/>
              <a:gdLst/>
              <a:ahLst/>
              <a:cxnLst/>
              <a:rect l="l" t="t" r="r" b="b"/>
              <a:pathLst>
                <a:path w="127" h="135" extrusionOk="0">
                  <a:moveTo>
                    <a:pt x="111" y="58"/>
                  </a:moveTo>
                  <a:cubicBezTo>
                    <a:pt x="106" y="59"/>
                    <a:pt x="102" y="59"/>
                    <a:pt x="98" y="59"/>
                  </a:cubicBezTo>
                  <a:cubicBezTo>
                    <a:pt x="94" y="60"/>
                    <a:pt x="91" y="60"/>
                    <a:pt x="86" y="60"/>
                  </a:cubicBezTo>
                  <a:cubicBezTo>
                    <a:pt x="92" y="54"/>
                    <a:pt x="99" y="48"/>
                    <a:pt x="105" y="41"/>
                  </a:cubicBezTo>
                  <a:cubicBezTo>
                    <a:pt x="109" y="37"/>
                    <a:pt x="110" y="32"/>
                    <a:pt x="109" y="28"/>
                  </a:cubicBezTo>
                  <a:cubicBezTo>
                    <a:pt x="108" y="24"/>
                    <a:pt x="104" y="20"/>
                    <a:pt x="99" y="19"/>
                  </a:cubicBezTo>
                  <a:cubicBezTo>
                    <a:pt x="80" y="13"/>
                    <a:pt x="61" y="7"/>
                    <a:pt x="45" y="2"/>
                  </a:cubicBezTo>
                  <a:cubicBezTo>
                    <a:pt x="39" y="0"/>
                    <a:pt x="34" y="2"/>
                    <a:pt x="30" y="6"/>
                  </a:cubicBezTo>
                  <a:cubicBezTo>
                    <a:pt x="27" y="9"/>
                    <a:pt x="24" y="12"/>
                    <a:pt x="21" y="14"/>
                  </a:cubicBezTo>
                  <a:cubicBezTo>
                    <a:pt x="19" y="17"/>
                    <a:pt x="16" y="19"/>
                    <a:pt x="14" y="22"/>
                  </a:cubicBezTo>
                  <a:cubicBezTo>
                    <a:pt x="11" y="25"/>
                    <a:pt x="10" y="28"/>
                    <a:pt x="9" y="31"/>
                  </a:cubicBezTo>
                  <a:cubicBezTo>
                    <a:pt x="9" y="35"/>
                    <a:pt x="11" y="38"/>
                    <a:pt x="13" y="41"/>
                  </a:cubicBezTo>
                  <a:cubicBezTo>
                    <a:pt x="19" y="46"/>
                    <a:pt x="26" y="46"/>
                    <a:pt x="32" y="40"/>
                  </a:cubicBezTo>
                  <a:cubicBezTo>
                    <a:pt x="34" y="38"/>
                    <a:pt x="35" y="37"/>
                    <a:pt x="37" y="35"/>
                  </a:cubicBezTo>
                  <a:cubicBezTo>
                    <a:pt x="39" y="33"/>
                    <a:pt x="41" y="31"/>
                    <a:pt x="43" y="29"/>
                  </a:cubicBezTo>
                  <a:cubicBezTo>
                    <a:pt x="43" y="29"/>
                    <a:pt x="43" y="29"/>
                    <a:pt x="43" y="29"/>
                  </a:cubicBezTo>
                  <a:cubicBezTo>
                    <a:pt x="47" y="30"/>
                    <a:pt x="52" y="31"/>
                    <a:pt x="56" y="33"/>
                  </a:cubicBezTo>
                  <a:cubicBezTo>
                    <a:pt x="46" y="43"/>
                    <a:pt x="46" y="43"/>
                    <a:pt x="46" y="43"/>
                  </a:cubicBezTo>
                  <a:cubicBezTo>
                    <a:pt x="45" y="43"/>
                    <a:pt x="44" y="43"/>
                    <a:pt x="42" y="43"/>
                  </a:cubicBezTo>
                  <a:cubicBezTo>
                    <a:pt x="37" y="43"/>
                    <a:pt x="32" y="44"/>
                    <a:pt x="27" y="46"/>
                  </a:cubicBezTo>
                  <a:cubicBezTo>
                    <a:pt x="11" y="52"/>
                    <a:pt x="0" y="68"/>
                    <a:pt x="0" y="86"/>
                  </a:cubicBezTo>
                  <a:cubicBezTo>
                    <a:pt x="0" y="109"/>
                    <a:pt x="19" y="128"/>
                    <a:pt x="42" y="128"/>
                  </a:cubicBezTo>
                  <a:cubicBezTo>
                    <a:pt x="54" y="128"/>
                    <a:pt x="64" y="124"/>
                    <a:pt x="72" y="116"/>
                  </a:cubicBezTo>
                  <a:cubicBezTo>
                    <a:pt x="77" y="111"/>
                    <a:pt x="80" y="106"/>
                    <a:pt x="83" y="99"/>
                  </a:cubicBezTo>
                  <a:cubicBezTo>
                    <a:pt x="84" y="95"/>
                    <a:pt x="85" y="90"/>
                    <a:pt x="85" y="86"/>
                  </a:cubicBezTo>
                  <a:cubicBezTo>
                    <a:pt x="85" y="86"/>
                    <a:pt x="85" y="86"/>
                    <a:pt x="85" y="86"/>
                  </a:cubicBezTo>
                  <a:cubicBezTo>
                    <a:pt x="90" y="86"/>
                    <a:pt x="97" y="86"/>
                    <a:pt x="97" y="86"/>
                  </a:cubicBezTo>
                  <a:cubicBezTo>
                    <a:pt x="96" y="90"/>
                    <a:pt x="95" y="94"/>
                    <a:pt x="94" y="99"/>
                  </a:cubicBezTo>
                  <a:cubicBezTo>
                    <a:pt x="93" y="105"/>
                    <a:pt x="91" y="112"/>
                    <a:pt x="90" y="119"/>
                  </a:cubicBezTo>
                  <a:cubicBezTo>
                    <a:pt x="88" y="127"/>
                    <a:pt x="92" y="133"/>
                    <a:pt x="100" y="135"/>
                  </a:cubicBezTo>
                  <a:cubicBezTo>
                    <a:pt x="101" y="135"/>
                    <a:pt x="102" y="135"/>
                    <a:pt x="103" y="135"/>
                  </a:cubicBezTo>
                  <a:cubicBezTo>
                    <a:pt x="108" y="135"/>
                    <a:pt x="113" y="131"/>
                    <a:pt x="115" y="124"/>
                  </a:cubicBezTo>
                  <a:cubicBezTo>
                    <a:pt x="118" y="111"/>
                    <a:pt x="122" y="93"/>
                    <a:pt x="126" y="74"/>
                  </a:cubicBezTo>
                  <a:cubicBezTo>
                    <a:pt x="127" y="70"/>
                    <a:pt x="126" y="66"/>
                    <a:pt x="123" y="62"/>
                  </a:cubicBezTo>
                  <a:cubicBezTo>
                    <a:pt x="120" y="59"/>
                    <a:pt x="116" y="58"/>
                    <a:pt x="111" y="58"/>
                  </a:cubicBezTo>
                  <a:close/>
                  <a:moveTo>
                    <a:pt x="70" y="29"/>
                  </a:moveTo>
                  <a:cubicBezTo>
                    <a:pt x="64" y="27"/>
                    <a:pt x="64" y="27"/>
                    <a:pt x="64" y="27"/>
                  </a:cubicBezTo>
                  <a:cubicBezTo>
                    <a:pt x="63" y="26"/>
                    <a:pt x="61" y="26"/>
                    <a:pt x="59" y="25"/>
                  </a:cubicBezTo>
                  <a:cubicBezTo>
                    <a:pt x="54" y="24"/>
                    <a:pt x="49" y="22"/>
                    <a:pt x="45" y="21"/>
                  </a:cubicBezTo>
                  <a:cubicBezTo>
                    <a:pt x="42" y="20"/>
                    <a:pt x="39" y="22"/>
                    <a:pt x="38" y="23"/>
                  </a:cubicBezTo>
                  <a:cubicBezTo>
                    <a:pt x="35" y="25"/>
                    <a:pt x="33" y="27"/>
                    <a:pt x="31" y="29"/>
                  </a:cubicBezTo>
                  <a:cubicBezTo>
                    <a:pt x="30" y="31"/>
                    <a:pt x="28" y="33"/>
                    <a:pt x="26" y="34"/>
                  </a:cubicBezTo>
                  <a:cubicBezTo>
                    <a:pt x="24" y="37"/>
                    <a:pt x="21" y="37"/>
                    <a:pt x="19" y="35"/>
                  </a:cubicBezTo>
                  <a:cubicBezTo>
                    <a:pt x="18" y="34"/>
                    <a:pt x="17" y="33"/>
                    <a:pt x="17" y="31"/>
                  </a:cubicBezTo>
                  <a:cubicBezTo>
                    <a:pt x="17" y="30"/>
                    <a:pt x="18" y="29"/>
                    <a:pt x="20" y="27"/>
                  </a:cubicBezTo>
                  <a:cubicBezTo>
                    <a:pt x="22" y="25"/>
                    <a:pt x="24" y="22"/>
                    <a:pt x="27" y="20"/>
                  </a:cubicBezTo>
                  <a:cubicBezTo>
                    <a:pt x="30" y="17"/>
                    <a:pt x="33" y="14"/>
                    <a:pt x="35" y="11"/>
                  </a:cubicBezTo>
                  <a:cubicBezTo>
                    <a:pt x="37" y="9"/>
                    <a:pt x="39" y="9"/>
                    <a:pt x="42" y="10"/>
                  </a:cubicBezTo>
                  <a:cubicBezTo>
                    <a:pt x="59" y="15"/>
                    <a:pt x="78" y="20"/>
                    <a:pt x="97" y="26"/>
                  </a:cubicBezTo>
                  <a:cubicBezTo>
                    <a:pt x="99" y="27"/>
                    <a:pt x="101" y="28"/>
                    <a:pt x="101" y="30"/>
                  </a:cubicBezTo>
                  <a:cubicBezTo>
                    <a:pt x="102" y="32"/>
                    <a:pt x="101" y="34"/>
                    <a:pt x="99" y="36"/>
                  </a:cubicBezTo>
                  <a:cubicBezTo>
                    <a:pt x="91" y="43"/>
                    <a:pt x="83" y="51"/>
                    <a:pt x="76" y="59"/>
                  </a:cubicBezTo>
                  <a:cubicBezTo>
                    <a:pt x="71" y="53"/>
                    <a:pt x="64" y="49"/>
                    <a:pt x="57" y="46"/>
                  </a:cubicBezTo>
                  <a:cubicBezTo>
                    <a:pt x="57" y="46"/>
                    <a:pt x="57" y="46"/>
                    <a:pt x="57" y="46"/>
                  </a:cubicBezTo>
                  <a:cubicBezTo>
                    <a:pt x="56" y="46"/>
                    <a:pt x="56" y="45"/>
                    <a:pt x="55" y="45"/>
                  </a:cubicBezTo>
                  <a:lnTo>
                    <a:pt x="70" y="29"/>
                  </a:lnTo>
                  <a:close/>
                  <a:moveTo>
                    <a:pt x="67" y="109"/>
                  </a:moveTo>
                  <a:cubicBezTo>
                    <a:pt x="63" y="114"/>
                    <a:pt x="58" y="117"/>
                    <a:pt x="52" y="119"/>
                  </a:cubicBezTo>
                  <a:cubicBezTo>
                    <a:pt x="49" y="120"/>
                    <a:pt x="46" y="120"/>
                    <a:pt x="42" y="120"/>
                  </a:cubicBezTo>
                  <a:cubicBezTo>
                    <a:pt x="23" y="120"/>
                    <a:pt x="8" y="105"/>
                    <a:pt x="8" y="86"/>
                  </a:cubicBezTo>
                  <a:cubicBezTo>
                    <a:pt x="8" y="77"/>
                    <a:pt x="11" y="69"/>
                    <a:pt x="16" y="63"/>
                  </a:cubicBezTo>
                  <a:cubicBezTo>
                    <a:pt x="20" y="59"/>
                    <a:pt x="26" y="55"/>
                    <a:pt x="32" y="53"/>
                  </a:cubicBezTo>
                  <a:cubicBezTo>
                    <a:pt x="35" y="52"/>
                    <a:pt x="39" y="51"/>
                    <a:pt x="42" y="51"/>
                  </a:cubicBezTo>
                  <a:cubicBezTo>
                    <a:pt x="46" y="51"/>
                    <a:pt x="50" y="52"/>
                    <a:pt x="53" y="53"/>
                  </a:cubicBezTo>
                  <a:cubicBezTo>
                    <a:pt x="54" y="53"/>
                    <a:pt x="54" y="53"/>
                    <a:pt x="54" y="53"/>
                  </a:cubicBezTo>
                  <a:cubicBezTo>
                    <a:pt x="54" y="53"/>
                    <a:pt x="54" y="53"/>
                    <a:pt x="54" y="53"/>
                  </a:cubicBezTo>
                  <a:cubicBezTo>
                    <a:pt x="54" y="53"/>
                    <a:pt x="54" y="54"/>
                    <a:pt x="54" y="54"/>
                  </a:cubicBezTo>
                  <a:cubicBezTo>
                    <a:pt x="62" y="57"/>
                    <a:pt x="69" y="62"/>
                    <a:pt x="73" y="70"/>
                  </a:cubicBezTo>
                  <a:cubicBezTo>
                    <a:pt x="73" y="70"/>
                    <a:pt x="73" y="70"/>
                    <a:pt x="73" y="70"/>
                  </a:cubicBezTo>
                  <a:cubicBezTo>
                    <a:pt x="75" y="75"/>
                    <a:pt x="77" y="80"/>
                    <a:pt x="77" y="86"/>
                  </a:cubicBezTo>
                  <a:cubicBezTo>
                    <a:pt x="77" y="95"/>
                    <a:pt x="73" y="103"/>
                    <a:pt x="67" y="109"/>
                  </a:cubicBezTo>
                  <a:close/>
                  <a:moveTo>
                    <a:pt x="118" y="73"/>
                  </a:moveTo>
                  <a:cubicBezTo>
                    <a:pt x="114" y="91"/>
                    <a:pt x="110" y="109"/>
                    <a:pt x="107" y="123"/>
                  </a:cubicBezTo>
                  <a:cubicBezTo>
                    <a:pt x="106" y="126"/>
                    <a:pt x="104" y="128"/>
                    <a:pt x="101" y="127"/>
                  </a:cubicBezTo>
                  <a:cubicBezTo>
                    <a:pt x="97" y="126"/>
                    <a:pt x="97" y="122"/>
                    <a:pt x="98" y="120"/>
                  </a:cubicBezTo>
                  <a:cubicBezTo>
                    <a:pt x="99" y="114"/>
                    <a:pt x="106" y="77"/>
                    <a:pt x="106" y="77"/>
                  </a:cubicBezTo>
                  <a:cubicBezTo>
                    <a:pt x="101" y="78"/>
                    <a:pt x="101" y="78"/>
                    <a:pt x="101" y="78"/>
                  </a:cubicBezTo>
                  <a:cubicBezTo>
                    <a:pt x="100" y="78"/>
                    <a:pt x="85" y="78"/>
                    <a:pt x="85" y="78"/>
                  </a:cubicBezTo>
                  <a:cubicBezTo>
                    <a:pt x="85" y="78"/>
                    <a:pt x="85" y="78"/>
                    <a:pt x="85" y="77"/>
                  </a:cubicBezTo>
                  <a:cubicBezTo>
                    <a:pt x="85" y="77"/>
                    <a:pt x="85" y="77"/>
                    <a:pt x="85" y="77"/>
                  </a:cubicBezTo>
                  <a:cubicBezTo>
                    <a:pt x="84" y="74"/>
                    <a:pt x="83" y="72"/>
                    <a:pt x="82" y="69"/>
                  </a:cubicBezTo>
                  <a:cubicBezTo>
                    <a:pt x="82" y="69"/>
                    <a:pt x="82" y="69"/>
                    <a:pt x="82" y="69"/>
                  </a:cubicBezTo>
                  <a:cubicBezTo>
                    <a:pt x="89" y="68"/>
                    <a:pt x="94" y="68"/>
                    <a:pt x="99" y="67"/>
                  </a:cubicBezTo>
                  <a:cubicBezTo>
                    <a:pt x="103" y="67"/>
                    <a:pt x="107" y="67"/>
                    <a:pt x="112" y="66"/>
                  </a:cubicBezTo>
                  <a:cubicBezTo>
                    <a:pt x="114" y="66"/>
                    <a:pt x="116" y="67"/>
                    <a:pt x="117" y="68"/>
                  </a:cubicBezTo>
                  <a:cubicBezTo>
                    <a:pt x="118" y="69"/>
                    <a:pt x="119" y="71"/>
                    <a:pt x="118" y="73"/>
                  </a:cubicBezTo>
                  <a:close/>
                </a:path>
              </a:pathLst>
            </a:custGeom>
            <a:grp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2400">
                <a:solidFill>
                  <a:srgbClr val="000000"/>
                </a:solidFill>
                <a:latin typeface="Arial"/>
                <a:ea typeface="Arial"/>
                <a:cs typeface="Arial"/>
                <a:sym typeface="Arial"/>
              </a:endParaRPr>
            </a:p>
          </p:txBody>
        </p:sp>
        <p:sp>
          <p:nvSpPr>
            <p:cNvPr id="10" name="Google Shape;2355;p59">
              <a:extLst>
                <a:ext uri="{FF2B5EF4-FFF2-40B4-BE49-F238E27FC236}">
                  <a16:creationId xmlns:a16="http://schemas.microsoft.com/office/drawing/2014/main" id="{F04F050F-E52A-5590-6232-F73629B504D7}"/>
                </a:ext>
              </a:extLst>
            </p:cNvPr>
            <p:cNvSpPr/>
            <p:nvPr/>
          </p:nvSpPr>
          <p:spPr>
            <a:xfrm>
              <a:off x="3509963" y="1866901"/>
              <a:ext cx="33338" cy="33338"/>
            </a:xfrm>
            <a:custGeom>
              <a:avLst/>
              <a:gdLst/>
              <a:ahLst/>
              <a:cxnLst/>
              <a:rect l="l" t="t" r="r" b="b"/>
              <a:pathLst>
                <a:path w="43" h="43" extrusionOk="0">
                  <a:moveTo>
                    <a:pt x="21" y="0"/>
                  </a:moveTo>
                  <a:cubicBezTo>
                    <a:pt x="21" y="0"/>
                    <a:pt x="21" y="0"/>
                    <a:pt x="21" y="0"/>
                  </a:cubicBezTo>
                  <a:cubicBezTo>
                    <a:pt x="9" y="0"/>
                    <a:pt x="0" y="9"/>
                    <a:pt x="0" y="21"/>
                  </a:cubicBezTo>
                  <a:cubicBezTo>
                    <a:pt x="0" y="27"/>
                    <a:pt x="2" y="33"/>
                    <a:pt x="6" y="37"/>
                  </a:cubicBezTo>
                  <a:cubicBezTo>
                    <a:pt x="10" y="41"/>
                    <a:pt x="15" y="43"/>
                    <a:pt x="21" y="43"/>
                  </a:cubicBezTo>
                  <a:cubicBezTo>
                    <a:pt x="21" y="43"/>
                    <a:pt x="21" y="43"/>
                    <a:pt x="21" y="43"/>
                  </a:cubicBezTo>
                  <a:cubicBezTo>
                    <a:pt x="27" y="43"/>
                    <a:pt x="32" y="41"/>
                    <a:pt x="36" y="36"/>
                  </a:cubicBezTo>
                  <a:cubicBezTo>
                    <a:pt x="40" y="32"/>
                    <a:pt x="43" y="27"/>
                    <a:pt x="43" y="21"/>
                  </a:cubicBezTo>
                  <a:cubicBezTo>
                    <a:pt x="42" y="9"/>
                    <a:pt x="33" y="0"/>
                    <a:pt x="21" y="0"/>
                  </a:cubicBezTo>
                  <a:close/>
                  <a:moveTo>
                    <a:pt x="12" y="31"/>
                  </a:moveTo>
                  <a:cubicBezTo>
                    <a:pt x="9" y="28"/>
                    <a:pt x="8" y="25"/>
                    <a:pt x="8" y="21"/>
                  </a:cubicBezTo>
                  <a:cubicBezTo>
                    <a:pt x="8" y="14"/>
                    <a:pt x="13" y="8"/>
                    <a:pt x="21" y="8"/>
                  </a:cubicBezTo>
                  <a:cubicBezTo>
                    <a:pt x="28" y="8"/>
                    <a:pt x="35" y="14"/>
                    <a:pt x="35" y="21"/>
                  </a:cubicBezTo>
                  <a:cubicBezTo>
                    <a:pt x="35" y="25"/>
                    <a:pt x="33" y="28"/>
                    <a:pt x="31" y="31"/>
                  </a:cubicBezTo>
                  <a:cubicBezTo>
                    <a:pt x="28" y="33"/>
                    <a:pt x="25" y="35"/>
                    <a:pt x="21" y="35"/>
                  </a:cubicBezTo>
                  <a:cubicBezTo>
                    <a:pt x="18" y="35"/>
                    <a:pt x="14" y="34"/>
                    <a:pt x="12" y="31"/>
                  </a:cubicBezTo>
                  <a:close/>
                </a:path>
              </a:pathLst>
            </a:custGeom>
            <a:grp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2400">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2349644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64D084-60BD-F28B-B510-6455FD906B80}"/>
              </a:ext>
            </a:extLst>
          </p:cNvPr>
          <p:cNvSpPr>
            <a:spLocks noGrp="1"/>
          </p:cNvSpPr>
          <p:nvPr>
            <p:ph type="title"/>
          </p:nvPr>
        </p:nvSpPr>
        <p:spPr>
          <a:xfrm>
            <a:off x="1043176" y="1968302"/>
            <a:ext cx="8897528" cy="3726620"/>
          </a:xfrm>
          <a:solidFill>
            <a:schemeClr val="bg2"/>
          </a:solidFill>
        </p:spPr>
        <p:txBody>
          <a:bodyPr>
            <a:normAutofit/>
          </a:bodyPr>
          <a:lstStyle/>
          <a:p>
            <a:r>
              <a:rPr lang="en-AU" sz="2400" dirty="0">
                <a:solidFill>
                  <a:srgbClr val="0A2B65"/>
                </a:solidFill>
                <a:latin typeface="Aptos" panose="020B0004020202020204" pitchFamily="34" charset="0"/>
              </a:rPr>
              <a:t>Vinnies Assist Line:  </a:t>
            </a:r>
            <a:r>
              <a:rPr lang="en-AU" sz="2400" b="0" dirty="0">
                <a:solidFill>
                  <a:srgbClr val="0A2B65"/>
                </a:solidFill>
                <a:latin typeface="Aptos" panose="020B0004020202020204" pitchFamily="34" charset="0"/>
              </a:rPr>
              <a:t>131813</a:t>
            </a:r>
            <a:br>
              <a:rPr lang="en-AU" sz="2400" b="0" dirty="0">
                <a:solidFill>
                  <a:srgbClr val="0A2B65"/>
                </a:solidFill>
                <a:latin typeface="Aptos" panose="020B0004020202020204" pitchFamily="34" charset="0"/>
              </a:rPr>
            </a:br>
            <a:br>
              <a:rPr lang="en-AU" sz="2400" b="0" dirty="0">
                <a:solidFill>
                  <a:srgbClr val="0A2B65"/>
                </a:solidFill>
                <a:latin typeface="Aptos" panose="020B0004020202020204" pitchFamily="34" charset="0"/>
              </a:rPr>
            </a:br>
            <a:r>
              <a:rPr lang="en-AU" sz="2400" dirty="0">
                <a:solidFill>
                  <a:srgbClr val="0A2B65"/>
                </a:solidFill>
                <a:latin typeface="Aptos" panose="020B0004020202020204" pitchFamily="34" charset="0"/>
              </a:rPr>
              <a:t>Find a Service portal via website:  </a:t>
            </a:r>
            <a:r>
              <a:rPr lang="en-AU" sz="2400" b="0" dirty="0">
                <a:solidFill>
                  <a:srgbClr val="0A2B65"/>
                </a:solidFill>
                <a:latin typeface="Aptos" panose="020B0004020202020204" pitchFamily="34" charset="0"/>
              </a:rPr>
              <a:t>https://www.vinnies.org.au/nsw/find-help </a:t>
            </a:r>
            <a:br>
              <a:rPr lang="en-AU" sz="2400" dirty="0">
                <a:solidFill>
                  <a:srgbClr val="0A2B65"/>
                </a:solidFill>
                <a:latin typeface="Aptos" panose="020B0004020202020204" pitchFamily="34" charset="0"/>
              </a:rPr>
            </a:br>
            <a:br>
              <a:rPr lang="en-AU" sz="2400" dirty="0">
                <a:solidFill>
                  <a:srgbClr val="0A2B65"/>
                </a:solidFill>
                <a:latin typeface="Aptos" panose="020B0004020202020204" pitchFamily="34" charset="0"/>
              </a:rPr>
            </a:br>
            <a:r>
              <a:rPr lang="en-AU" sz="2400" dirty="0">
                <a:solidFill>
                  <a:srgbClr val="0A2B65"/>
                </a:solidFill>
                <a:latin typeface="Aptos" panose="020B0004020202020204" pitchFamily="34" charset="0"/>
              </a:rPr>
              <a:t>or reach out to the Vinnies Services State Leads:</a:t>
            </a:r>
            <a:br>
              <a:rPr lang="en-AU" sz="2400" dirty="0">
                <a:solidFill>
                  <a:srgbClr val="0A2B65"/>
                </a:solidFill>
                <a:latin typeface="Aptos" panose="020B0004020202020204" pitchFamily="34" charset="0"/>
              </a:rPr>
            </a:br>
            <a:r>
              <a:rPr lang="en-AU" sz="2400" b="0" i="1" dirty="0">
                <a:solidFill>
                  <a:srgbClr val="0A2B65"/>
                </a:solidFill>
                <a:latin typeface="Aptos" panose="020B0004020202020204" pitchFamily="34" charset="0"/>
              </a:rPr>
              <a:t>Homelessness</a:t>
            </a:r>
            <a:r>
              <a:rPr lang="en-AU" sz="2400" b="0" dirty="0">
                <a:solidFill>
                  <a:srgbClr val="0A2B65"/>
                </a:solidFill>
                <a:latin typeface="Aptos" panose="020B0004020202020204" pitchFamily="34" charset="0"/>
              </a:rPr>
              <a:t> 		</a:t>
            </a:r>
            <a:r>
              <a:rPr lang="en-AU" sz="2400" b="0" dirty="0">
                <a:solidFill>
                  <a:srgbClr val="0A2B65"/>
                </a:solidFill>
                <a:latin typeface="Aptos" panose="020B0004020202020204" pitchFamily="34" charset="0"/>
                <a:hlinkClick r:id="rId2">
                  <a:extLst>
                    <a:ext uri="{A12FA001-AC4F-418D-AE19-62706E023703}">
                      <ahyp:hlinkClr xmlns:ahyp="http://schemas.microsoft.com/office/drawing/2018/hyperlinkcolor" val="tx"/>
                    </a:ext>
                  </a:extLst>
                </a:hlinkClick>
              </a:rPr>
              <a:t>Anna.Scott@vinnies.org.au</a:t>
            </a:r>
            <a:br>
              <a:rPr lang="en-AU" sz="2400" b="0" dirty="0">
                <a:solidFill>
                  <a:srgbClr val="0A2B65"/>
                </a:solidFill>
                <a:latin typeface="Aptos" panose="020B0004020202020204" pitchFamily="34" charset="0"/>
              </a:rPr>
            </a:br>
            <a:r>
              <a:rPr lang="en-AU" sz="2400" b="0" i="1" dirty="0">
                <a:solidFill>
                  <a:srgbClr val="0A2B65"/>
                </a:solidFill>
                <a:latin typeface="Aptos" panose="020B0004020202020204" pitchFamily="34" charset="0"/>
              </a:rPr>
              <a:t>Health</a:t>
            </a:r>
            <a:r>
              <a:rPr lang="en-AU" sz="2400" b="0" dirty="0">
                <a:solidFill>
                  <a:srgbClr val="0A2B65"/>
                </a:solidFill>
                <a:latin typeface="Aptos" panose="020B0004020202020204" pitchFamily="34" charset="0"/>
              </a:rPr>
              <a:t> 			</a:t>
            </a:r>
            <a:r>
              <a:rPr lang="en-AU" sz="2400" b="0" dirty="0">
                <a:solidFill>
                  <a:srgbClr val="0A2B65"/>
                </a:solidFill>
                <a:latin typeface="Aptos" panose="020B0004020202020204" pitchFamily="34" charset="0"/>
                <a:hlinkClick r:id="rId3">
                  <a:extLst>
                    <a:ext uri="{A12FA001-AC4F-418D-AE19-62706E023703}">
                      <ahyp:hlinkClr xmlns:ahyp="http://schemas.microsoft.com/office/drawing/2018/hyperlinkcolor" val="tx"/>
                    </a:ext>
                  </a:extLst>
                </a:hlinkClick>
              </a:rPr>
              <a:t>Monica.Yanni@vinnies.org.au</a:t>
            </a:r>
            <a:br>
              <a:rPr lang="en-AU" sz="2400" b="0" dirty="0">
                <a:solidFill>
                  <a:srgbClr val="0A2B65"/>
                </a:solidFill>
                <a:latin typeface="Aptos" panose="020B0004020202020204" pitchFamily="34" charset="0"/>
              </a:rPr>
            </a:br>
            <a:r>
              <a:rPr lang="en-AU" sz="2400" b="0" i="1" dirty="0">
                <a:solidFill>
                  <a:srgbClr val="0A2B65"/>
                </a:solidFill>
                <a:latin typeface="Aptos" panose="020B0004020202020204" pitchFamily="34" charset="0"/>
              </a:rPr>
              <a:t>Disability and Inclusion 	</a:t>
            </a:r>
            <a:r>
              <a:rPr lang="en-AU" sz="2400" b="0" u="sng" dirty="0">
                <a:solidFill>
                  <a:srgbClr val="0A2B65"/>
                </a:solidFill>
                <a:latin typeface="Aptos" panose="020B0004020202020204" pitchFamily="34" charset="0"/>
              </a:rPr>
              <a:t>Laura.Frangelli@vinnies.org.au</a:t>
            </a:r>
            <a:endParaRPr lang="en-AU" sz="2400" u="sng" dirty="0">
              <a:solidFill>
                <a:srgbClr val="0A2B65"/>
              </a:solidFill>
              <a:latin typeface="Aptos" panose="020B0004020202020204" pitchFamily="34" charset="0"/>
            </a:endParaRPr>
          </a:p>
        </p:txBody>
      </p:sp>
      <p:sp>
        <p:nvSpPr>
          <p:cNvPr id="3" name="TextBox 2">
            <a:extLst>
              <a:ext uri="{FF2B5EF4-FFF2-40B4-BE49-F238E27FC236}">
                <a16:creationId xmlns:a16="http://schemas.microsoft.com/office/drawing/2014/main" id="{69BEDAAD-3EE7-D1C0-D03B-B5E4B92AF788}"/>
              </a:ext>
            </a:extLst>
          </p:cNvPr>
          <p:cNvSpPr txBox="1"/>
          <p:nvPr/>
        </p:nvSpPr>
        <p:spPr>
          <a:xfrm>
            <a:off x="932507" y="932506"/>
            <a:ext cx="7034543" cy="584775"/>
          </a:xfrm>
          <a:prstGeom prst="rect">
            <a:avLst/>
          </a:prstGeom>
          <a:noFill/>
        </p:spPr>
        <p:txBody>
          <a:bodyPr wrap="square" rtlCol="0">
            <a:spAutoFit/>
          </a:bodyPr>
          <a:lstStyle/>
          <a:p>
            <a:r>
              <a:rPr lang="en-AU" sz="3200" dirty="0">
                <a:solidFill>
                  <a:schemeClr val="bg2"/>
                </a:solidFill>
                <a:latin typeface="Aptos" panose="020B0004020202020204" pitchFamily="34" charset="0"/>
              </a:rPr>
              <a:t>How to refer or get further information:</a:t>
            </a:r>
            <a:endParaRPr lang="en-AU" sz="3200" dirty="0">
              <a:solidFill>
                <a:schemeClr val="bg2"/>
              </a:solidFill>
            </a:endParaRPr>
          </a:p>
        </p:txBody>
      </p:sp>
    </p:spTree>
    <p:extLst>
      <p:ext uri="{BB962C8B-B14F-4D97-AF65-F5344CB8AC3E}">
        <p14:creationId xmlns:p14="http://schemas.microsoft.com/office/powerpoint/2010/main" val="21331963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B9BE22-4869-CFD5-DD5B-C17B47276716}"/>
              </a:ext>
            </a:extLst>
          </p:cNvPr>
          <p:cNvSpPr>
            <a:spLocks noGrp="1"/>
          </p:cNvSpPr>
          <p:nvPr>
            <p:ph type="title"/>
          </p:nvPr>
        </p:nvSpPr>
        <p:spPr/>
        <p:txBody>
          <a:bodyPr/>
          <a:lstStyle/>
          <a:p>
            <a:r>
              <a:rPr lang="en-US" dirty="0"/>
              <a:t>Acknowledgement of Country</a:t>
            </a:r>
          </a:p>
        </p:txBody>
      </p:sp>
    </p:spTree>
    <p:extLst>
      <p:ext uri="{BB962C8B-B14F-4D97-AF65-F5344CB8AC3E}">
        <p14:creationId xmlns:p14="http://schemas.microsoft.com/office/powerpoint/2010/main" val="7431688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and a child laughing&#10;&#10;AI-generated content may be incorrect.">
            <a:extLst>
              <a:ext uri="{FF2B5EF4-FFF2-40B4-BE49-F238E27FC236}">
                <a16:creationId xmlns:a16="http://schemas.microsoft.com/office/drawing/2014/main" id="{47713C83-CD98-C5F8-E031-2A12A479230B}"/>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4268795" y="0"/>
            <a:ext cx="7923205" cy="6858000"/>
          </a:xfrm>
          <a:prstGeom prst="rect">
            <a:avLst/>
          </a:prstGeom>
        </p:spPr>
      </p:pic>
      <p:pic>
        <p:nvPicPr>
          <p:cNvPr id="5" name="Picture 4">
            <a:extLst>
              <a:ext uri="{FF2B5EF4-FFF2-40B4-BE49-F238E27FC236}">
                <a16:creationId xmlns:a16="http://schemas.microsoft.com/office/drawing/2014/main" id="{8E6F2BA4-5297-9A59-83AA-846A04CA331E}"/>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25290" y="0"/>
            <a:ext cx="7229475" cy="6858000"/>
          </a:xfrm>
          <a:prstGeom prst="rect">
            <a:avLst/>
          </a:prstGeom>
        </p:spPr>
      </p:pic>
      <p:sp>
        <p:nvSpPr>
          <p:cNvPr id="2" name="Title 1">
            <a:extLst>
              <a:ext uri="{FF2B5EF4-FFF2-40B4-BE49-F238E27FC236}">
                <a16:creationId xmlns:a16="http://schemas.microsoft.com/office/drawing/2014/main" id="{EC0283A2-92E8-AE8B-48C5-6FF198163B64}"/>
              </a:ext>
            </a:extLst>
          </p:cNvPr>
          <p:cNvSpPr>
            <a:spLocks noGrp="1"/>
          </p:cNvSpPr>
          <p:nvPr>
            <p:ph type="title"/>
          </p:nvPr>
        </p:nvSpPr>
        <p:spPr>
          <a:xfrm>
            <a:off x="1937064" y="1943258"/>
            <a:ext cx="2643989" cy="2529155"/>
          </a:xfrm>
        </p:spPr>
        <p:txBody>
          <a:bodyPr>
            <a:noAutofit/>
          </a:bodyPr>
          <a:lstStyle/>
          <a:p>
            <a:pPr algn="ctr">
              <a:lnSpc>
                <a:spcPct val="150000"/>
              </a:lnSpc>
            </a:pPr>
            <a:r>
              <a:rPr lang="en-US" sz="3200" dirty="0">
                <a:solidFill>
                  <a:srgbClr val="0A2B65"/>
                </a:solidFill>
                <a:latin typeface="Aptos" panose="020B0004020202020204" pitchFamily="34" charset="0"/>
              </a:rPr>
              <a:t>Thank you and Questions</a:t>
            </a:r>
          </a:p>
        </p:txBody>
      </p:sp>
      <p:pic>
        <p:nvPicPr>
          <p:cNvPr id="7" name="Picture 6">
            <a:extLst>
              <a:ext uri="{FF2B5EF4-FFF2-40B4-BE49-F238E27FC236}">
                <a16:creationId xmlns:a16="http://schemas.microsoft.com/office/drawing/2014/main" id="{F82DC466-9BA1-4071-7FB7-7B4483EBC868}"/>
              </a:ext>
            </a:extLst>
          </p:cNvPr>
          <p:cNvPicPr>
            <a:picLocks noChangeAspect="1"/>
          </p:cNvPicPr>
          <p:nvPr/>
        </p:nvPicPr>
        <p:blipFill>
          <a:blip r:embed="rId4">
            <a:extLst>
              <a:ext uri="{28A0092B-C50C-407E-A947-70E740481C1C}">
                <a14:useLocalDpi xmlns:a14="http://schemas.microsoft.com/office/drawing/2010/main"/>
              </a:ext>
            </a:extLst>
          </a:blip>
          <a:srcRect t="10538" b="10538"/>
          <a:stretch/>
        </p:blipFill>
        <p:spPr>
          <a:xfrm>
            <a:off x="7163035" y="5427233"/>
            <a:ext cx="5082755" cy="1495315"/>
          </a:xfrm>
          <a:prstGeom prst="rect">
            <a:avLst/>
          </a:prstGeom>
        </p:spPr>
      </p:pic>
    </p:spTree>
    <p:extLst>
      <p:ext uri="{BB962C8B-B14F-4D97-AF65-F5344CB8AC3E}">
        <p14:creationId xmlns:p14="http://schemas.microsoft.com/office/powerpoint/2010/main" val="37091390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black and white logo&#10;&#10;Description automatically generated">
            <a:extLst>
              <a:ext uri="{FF2B5EF4-FFF2-40B4-BE49-F238E27FC236}">
                <a16:creationId xmlns:a16="http://schemas.microsoft.com/office/drawing/2014/main" id="{C0C38A5F-6420-C8E7-4FBD-58AA48252AEB}"/>
              </a:ext>
            </a:extLst>
          </p:cNvPr>
          <p:cNvPicPr>
            <a:picLocks noChangeAspect="1"/>
          </p:cNvPicPr>
          <p:nvPr/>
        </p:nvPicPr>
        <p:blipFill>
          <a:blip r:embed="rId2"/>
          <a:stretch>
            <a:fillRect/>
          </a:stretch>
        </p:blipFill>
        <p:spPr>
          <a:xfrm>
            <a:off x="420129" y="366865"/>
            <a:ext cx="4297307" cy="876150"/>
          </a:xfrm>
          <a:prstGeom prst="rect">
            <a:avLst/>
          </a:prstGeom>
        </p:spPr>
      </p:pic>
      <p:sp>
        <p:nvSpPr>
          <p:cNvPr id="9" name="Title 1">
            <a:extLst>
              <a:ext uri="{FF2B5EF4-FFF2-40B4-BE49-F238E27FC236}">
                <a16:creationId xmlns:a16="http://schemas.microsoft.com/office/drawing/2014/main" id="{42AC4DF1-58C9-4A10-0E24-396847239955}"/>
              </a:ext>
            </a:extLst>
          </p:cNvPr>
          <p:cNvSpPr txBox="1">
            <a:spLocks/>
          </p:cNvSpPr>
          <p:nvPr/>
        </p:nvSpPr>
        <p:spPr>
          <a:xfrm>
            <a:off x="420129" y="1500422"/>
            <a:ext cx="5181600" cy="129222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a:solidFill>
                  <a:srgbClr val="FCE609"/>
                </a:solidFill>
                <a:latin typeface="Arial" panose="020B0604020202020204" pitchFamily="34" charset="0"/>
                <a:ea typeface="+mj-ea"/>
                <a:cs typeface="Arial" panose="020B0604020202020204" pitchFamily="34" charset="0"/>
              </a:defRPr>
            </a:lvl1pPr>
          </a:lstStyle>
          <a:p>
            <a:r>
              <a:rPr lang="en-US" dirty="0">
                <a:latin typeface="Aptos" panose="020B0004020202020204" pitchFamily="34" charset="0"/>
              </a:rPr>
              <a:t>Overview</a:t>
            </a:r>
          </a:p>
        </p:txBody>
      </p:sp>
      <p:sp>
        <p:nvSpPr>
          <p:cNvPr id="10" name="Content Placeholder 2">
            <a:extLst>
              <a:ext uri="{FF2B5EF4-FFF2-40B4-BE49-F238E27FC236}">
                <a16:creationId xmlns:a16="http://schemas.microsoft.com/office/drawing/2014/main" id="{283A9AD9-8531-EBA0-F74C-34F40F26BFC7}"/>
              </a:ext>
            </a:extLst>
          </p:cNvPr>
          <p:cNvSpPr txBox="1">
            <a:spLocks/>
          </p:cNvSpPr>
          <p:nvPr/>
        </p:nvSpPr>
        <p:spPr>
          <a:xfrm>
            <a:off x="420129" y="3049822"/>
            <a:ext cx="5181600" cy="306228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r>
              <a:rPr lang="en-US" dirty="0">
                <a:latin typeface="Aptos" panose="020B0004020202020204" pitchFamily="34" charset="0"/>
              </a:rPr>
              <a:t>Vinnies Services Overview</a:t>
            </a:r>
          </a:p>
          <a:p>
            <a:pPr marL="342900" indent="-342900" algn="l">
              <a:buFont typeface="Arial" panose="020B0604020202020204" pitchFamily="34" charset="0"/>
              <a:buChar char="•"/>
            </a:pPr>
            <a:r>
              <a:rPr lang="en-US" dirty="0">
                <a:latin typeface="Aptos" panose="020B0004020202020204" pitchFamily="34" charset="0"/>
              </a:rPr>
              <a:t>Homelessness and Housing Services</a:t>
            </a:r>
          </a:p>
          <a:p>
            <a:pPr marL="342900" indent="-342900" algn="l">
              <a:buFont typeface="Arial" panose="020B0604020202020204" pitchFamily="34" charset="0"/>
              <a:buChar char="•"/>
            </a:pPr>
            <a:r>
              <a:rPr lang="en-US" dirty="0">
                <a:latin typeface="Aptos" panose="020B0004020202020204" pitchFamily="34" charset="0"/>
              </a:rPr>
              <a:t>Alcohol and Other Drug Services</a:t>
            </a:r>
          </a:p>
          <a:p>
            <a:pPr marL="342900" indent="-342900" algn="l">
              <a:buFont typeface="Arial" panose="020B0604020202020204" pitchFamily="34" charset="0"/>
              <a:buChar char="•"/>
            </a:pPr>
            <a:r>
              <a:rPr lang="en-US" dirty="0">
                <a:latin typeface="Aptos" panose="020B0004020202020204" pitchFamily="34" charset="0"/>
              </a:rPr>
              <a:t>Health Services</a:t>
            </a:r>
          </a:p>
          <a:p>
            <a:pPr marL="342900" indent="-342900" algn="l">
              <a:buFont typeface="Arial" panose="020B0604020202020204" pitchFamily="34" charset="0"/>
              <a:buChar char="•"/>
            </a:pPr>
            <a:r>
              <a:rPr lang="en-US" dirty="0">
                <a:latin typeface="Aptos" panose="020B0004020202020204" pitchFamily="34" charset="0"/>
              </a:rPr>
              <a:t>Disability and Inclusion</a:t>
            </a:r>
          </a:p>
        </p:txBody>
      </p:sp>
    </p:spTree>
    <p:extLst>
      <p:ext uri="{BB962C8B-B14F-4D97-AF65-F5344CB8AC3E}">
        <p14:creationId xmlns:p14="http://schemas.microsoft.com/office/powerpoint/2010/main" val="12479096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accent2"/>
        </a:solidFill>
        <a:effectLst/>
      </p:bgPr>
    </p:bg>
    <p:spTree>
      <p:nvGrpSpPr>
        <p:cNvPr id="1" name="">
          <a:extLst>
            <a:ext uri="{FF2B5EF4-FFF2-40B4-BE49-F238E27FC236}">
              <a16:creationId xmlns:a16="http://schemas.microsoft.com/office/drawing/2014/main" id="{1BC56F41-A14A-90D6-F82F-32BF87AA25E1}"/>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5AE0ABFB-0748-A0B4-717A-3C6902FBDA86}"/>
              </a:ext>
            </a:extLst>
          </p:cNvPr>
          <p:cNvSpPr>
            <a:spLocks noGrp="1"/>
          </p:cNvSpPr>
          <p:nvPr>
            <p:ph type="title"/>
          </p:nvPr>
        </p:nvSpPr>
        <p:spPr>
          <a:xfrm>
            <a:off x="1504086" y="1166566"/>
            <a:ext cx="10687914" cy="707895"/>
          </a:xfrm>
        </p:spPr>
        <p:txBody>
          <a:bodyPr>
            <a:normAutofit fontScale="90000"/>
          </a:bodyPr>
          <a:lstStyle/>
          <a:p>
            <a:br>
              <a:rPr lang="en-US" dirty="0">
                <a:latin typeface="+mn-lt"/>
              </a:rPr>
            </a:br>
            <a:br>
              <a:rPr lang="en-US" dirty="0">
                <a:latin typeface="+mn-lt"/>
              </a:rPr>
            </a:br>
            <a:r>
              <a:rPr lang="en-US" sz="2700" dirty="0">
                <a:latin typeface="+mn-lt"/>
              </a:rPr>
              <a:t>Vinnies Services originated as Special Works of the Society: </a:t>
            </a:r>
            <a:br>
              <a:rPr lang="en-US" sz="2700" dirty="0">
                <a:latin typeface="+mn-lt"/>
              </a:rPr>
            </a:br>
            <a:endParaRPr lang="en-US" sz="2700" dirty="0">
              <a:latin typeface="+mn-lt"/>
            </a:endParaRPr>
          </a:p>
        </p:txBody>
      </p:sp>
      <p:sp>
        <p:nvSpPr>
          <p:cNvPr id="8" name="TextBox 7">
            <a:extLst>
              <a:ext uri="{FF2B5EF4-FFF2-40B4-BE49-F238E27FC236}">
                <a16:creationId xmlns:a16="http://schemas.microsoft.com/office/drawing/2014/main" id="{2BC2F6CA-3118-C651-1CF9-F0841365ADA2}"/>
              </a:ext>
            </a:extLst>
          </p:cNvPr>
          <p:cNvSpPr txBox="1"/>
          <p:nvPr/>
        </p:nvSpPr>
        <p:spPr>
          <a:xfrm>
            <a:off x="1628115" y="2145672"/>
            <a:ext cx="8194895" cy="3416320"/>
          </a:xfrm>
          <a:prstGeom prst="rect">
            <a:avLst/>
          </a:prstGeom>
          <a:solidFill>
            <a:schemeClr val="bg2"/>
          </a:solidFill>
        </p:spPr>
        <p:txBody>
          <a:bodyPr wrap="square" rtlCol="0">
            <a:spAutoFit/>
          </a:bodyPr>
          <a:lstStyle/>
          <a:p>
            <a:pPr algn="ctr"/>
            <a:r>
              <a:rPr kumimoji="0" lang="en-US" i="0" u="none" strike="noStrike" kern="1200" cap="none" spc="0" normalizeH="0" baseline="0" noProof="0" dirty="0">
                <a:ln>
                  <a:noFill/>
                </a:ln>
                <a:solidFill>
                  <a:srgbClr val="0A2B65"/>
                </a:solidFill>
                <a:effectLst/>
                <a:uLnTx/>
                <a:uFillTx/>
                <a:ea typeface="Calibri"/>
                <a:cs typeface="Arial" panose="020B0604020202020204" pitchFamily="34" charset="0"/>
              </a:rPr>
              <a:t>The Society’s services were initially set up and funded through the local Conferences and Vincentians, who saw a local need in their community and responded to that need through setting up and operating the services. </a:t>
            </a:r>
          </a:p>
          <a:p>
            <a:pPr algn="ctr"/>
            <a:endParaRPr lang="en-US" dirty="0">
              <a:solidFill>
                <a:srgbClr val="0A2B65"/>
              </a:solidFill>
              <a:ea typeface="Calibri"/>
              <a:cs typeface="Arial" panose="020B0604020202020204" pitchFamily="34" charset="0"/>
            </a:endParaRPr>
          </a:p>
          <a:p>
            <a:pPr algn="ctr"/>
            <a:r>
              <a:rPr kumimoji="0" lang="en-US" i="0" u="none" strike="noStrike" kern="1200" cap="none" spc="0" normalizeH="0" baseline="0" noProof="0" dirty="0">
                <a:ln>
                  <a:noFill/>
                </a:ln>
                <a:solidFill>
                  <a:srgbClr val="0A2B65"/>
                </a:solidFill>
                <a:effectLst/>
                <a:uLnTx/>
                <a:uFillTx/>
                <a:ea typeface="Calibri"/>
                <a:cs typeface="Arial" panose="020B0604020202020204" pitchFamily="34" charset="0"/>
              </a:rPr>
              <a:t>Through the great effort and inspiration of local members, these services grew and became foundational to the Society’s response to homelessness, domestic and </a:t>
            </a:r>
            <a:r>
              <a:rPr lang="en-US" dirty="0">
                <a:solidFill>
                  <a:srgbClr val="0A2B65"/>
                </a:solidFill>
                <a:ea typeface="Calibri"/>
                <a:cs typeface="Arial" panose="020B0604020202020204" pitchFamily="34" charset="0"/>
              </a:rPr>
              <a:t>family</a:t>
            </a:r>
            <a:r>
              <a:rPr kumimoji="0" lang="en-US" i="0" u="none" strike="noStrike" kern="1200" cap="none" spc="0" normalizeH="0" baseline="0" noProof="0" dirty="0">
                <a:ln>
                  <a:noFill/>
                </a:ln>
                <a:solidFill>
                  <a:srgbClr val="0A2B65"/>
                </a:solidFill>
                <a:effectLst/>
                <a:uLnTx/>
                <a:uFillTx/>
                <a:ea typeface="Calibri"/>
                <a:cs typeface="Arial" panose="020B0604020202020204" pitchFamily="34" charset="0"/>
              </a:rPr>
              <a:t> violence, disability and alcohol and other drug services, amongst others, today. </a:t>
            </a:r>
          </a:p>
          <a:p>
            <a:pPr algn="ctr"/>
            <a:endParaRPr kumimoji="0" lang="en-US" i="0" u="none" strike="noStrike" kern="1200" cap="none" spc="0" normalizeH="0" baseline="0" noProof="0" dirty="0">
              <a:ln>
                <a:noFill/>
              </a:ln>
              <a:solidFill>
                <a:srgbClr val="0A2B65"/>
              </a:solidFill>
              <a:effectLst/>
              <a:uLnTx/>
              <a:uFillTx/>
              <a:ea typeface="Calibri"/>
              <a:cs typeface="Arial" panose="020B0604020202020204" pitchFamily="34" charset="0"/>
            </a:endParaRPr>
          </a:p>
          <a:p>
            <a:pPr algn="ctr"/>
            <a:r>
              <a:rPr kumimoji="0" lang="en-US" i="0" u="none" strike="noStrike" kern="1200" cap="none" spc="0" normalizeH="0" baseline="0" noProof="0" dirty="0">
                <a:ln>
                  <a:noFill/>
                </a:ln>
                <a:solidFill>
                  <a:srgbClr val="0A2B65"/>
                </a:solidFill>
                <a:effectLst/>
                <a:uLnTx/>
                <a:uFillTx/>
                <a:ea typeface="Calibri"/>
                <a:cs typeface="Arial" panose="020B0604020202020204" pitchFamily="34" charset="0"/>
              </a:rPr>
              <a:t>The member-run and operated services proceeded to became funded through the different funding opportunities and morphed into the specialist services operated by the Society today.</a:t>
            </a:r>
            <a:endParaRPr lang="en-US" dirty="0">
              <a:solidFill>
                <a:srgbClr val="0A2B65"/>
              </a:solidFill>
              <a:cs typeface="Arial" panose="020B0604020202020204" pitchFamily="34" charset="0"/>
            </a:endParaRPr>
          </a:p>
        </p:txBody>
      </p:sp>
    </p:spTree>
    <p:extLst>
      <p:ext uri="{BB962C8B-B14F-4D97-AF65-F5344CB8AC3E}">
        <p14:creationId xmlns:p14="http://schemas.microsoft.com/office/powerpoint/2010/main" val="37809197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24DAC0-6C9E-65DE-EE12-E5A928258A3A}"/>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83B7322B-913E-ABBF-A1C3-5E47046EE9C6}"/>
              </a:ext>
            </a:extLst>
          </p:cNvPr>
          <p:cNvSpPr>
            <a:spLocks noGrp="1"/>
          </p:cNvSpPr>
          <p:nvPr>
            <p:ph type="title"/>
          </p:nvPr>
        </p:nvSpPr>
        <p:spPr>
          <a:xfrm>
            <a:off x="823592" y="1052167"/>
            <a:ext cx="10515600" cy="806450"/>
          </a:xfrm>
        </p:spPr>
        <p:txBody>
          <a:bodyPr>
            <a:normAutofit/>
          </a:bodyPr>
          <a:lstStyle/>
          <a:p>
            <a:r>
              <a:rPr lang="en-US" sz="2400" dirty="0">
                <a:latin typeface="Aptos" panose="020B0004020202020204" pitchFamily="34" charset="0"/>
              </a:rPr>
              <a:t>Members operating the Matthew Talbot Hostel in the 1980s</a:t>
            </a:r>
          </a:p>
        </p:txBody>
      </p:sp>
      <p:pic>
        <p:nvPicPr>
          <p:cNvPr id="2" name="Picture Placeholder 15" descr="A group of men posing for a photo">
            <a:extLst>
              <a:ext uri="{FF2B5EF4-FFF2-40B4-BE49-F238E27FC236}">
                <a16:creationId xmlns:a16="http://schemas.microsoft.com/office/drawing/2014/main" id="{0DA800D7-77A7-DD7A-2B1B-819B24B7B04A}"/>
              </a:ext>
            </a:extLst>
          </p:cNvPr>
          <p:cNvPicPr>
            <a:picLocks noChangeAspect="1"/>
          </p:cNvPicPr>
          <p:nvPr/>
        </p:nvPicPr>
        <p:blipFill>
          <a:blip r:embed="rId2"/>
          <a:srcRect l="1513" r="1513"/>
          <a:stretch/>
        </p:blipFill>
        <p:spPr bwMode="auto">
          <a:xfrm>
            <a:off x="852808" y="1858617"/>
            <a:ext cx="4315540" cy="45322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pic>
      <p:pic>
        <p:nvPicPr>
          <p:cNvPr id="3" name="Picture Placeholder 16" descr="A group of people sitting at tables in a large room">
            <a:extLst>
              <a:ext uri="{FF2B5EF4-FFF2-40B4-BE49-F238E27FC236}">
                <a16:creationId xmlns:a16="http://schemas.microsoft.com/office/drawing/2014/main" id="{B1CCFE5F-2566-C778-F391-5022FAF7EB4C}"/>
              </a:ext>
            </a:extLst>
          </p:cNvPr>
          <p:cNvPicPr>
            <a:picLocks noChangeAspect="1"/>
          </p:cNvPicPr>
          <p:nvPr/>
        </p:nvPicPr>
        <p:blipFill>
          <a:blip r:embed="rId3"/>
          <a:srcRect l="2755" r="2755"/>
          <a:stretch/>
        </p:blipFill>
        <p:spPr bwMode="auto">
          <a:xfrm>
            <a:off x="6138485" y="2037522"/>
            <a:ext cx="5058153" cy="43533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pic>
    </p:spTree>
    <p:extLst>
      <p:ext uri="{BB962C8B-B14F-4D97-AF65-F5344CB8AC3E}">
        <p14:creationId xmlns:p14="http://schemas.microsoft.com/office/powerpoint/2010/main" val="42349790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A1B61B-6AEF-FDF9-34DA-AD282815D97A}"/>
              </a:ext>
            </a:extLst>
          </p:cNvPr>
          <p:cNvSpPr>
            <a:spLocks noGrp="1"/>
          </p:cNvSpPr>
          <p:nvPr>
            <p:ph type="title"/>
          </p:nvPr>
        </p:nvSpPr>
        <p:spPr>
          <a:xfrm>
            <a:off x="534154" y="1249378"/>
            <a:ext cx="10662484" cy="1208073"/>
          </a:xfrm>
        </p:spPr>
        <p:txBody>
          <a:bodyPr>
            <a:noAutofit/>
          </a:bodyPr>
          <a:lstStyle/>
          <a:p>
            <a:r>
              <a:rPr lang="en-AU" sz="2400" dirty="0">
                <a:latin typeface="Aptos" panose="020B0004020202020204" pitchFamily="34" charset="0"/>
              </a:rPr>
              <a:t>Our Purpose:</a:t>
            </a:r>
            <a:br>
              <a:rPr lang="en-AU" sz="2000" dirty="0">
                <a:latin typeface="Aptos" panose="020B0004020202020204" pitchFamily="34" charset="0"/>
              </a:rPr>
            </a:br>
            <a:br>
              <a:rPr lang="en-AU" sz="2000" dirty="0">
                <a:latin typeface="Aptos" panose="020B0004020202020204" pitchFamily="34" charset="0"/>
              </a:rPr>
            </a:br>
            <a:r>
              <a:rPr lang="en-AU" sz="2000" dirty="0">
                <a:latin typeface="Aptos" panose="020B0004020202020204" pitchFamily="34" charset="0"/>
              </a:rPr>
              <a:t>We aspire to enable people experiencing disadvantage to have improved wellbeing, social inclusion and economic participation through focussing on supporting people to:</a:t>
            </a:r>
            <a:endParaRPr lang="en-US" sz="2000" dirty="0">
              <a:latin typeface="Aptos" panose="020B0004020202020204" pitchFamily="34" charset="0"/>
            </a:endParaRPr>
          </a:p>
        </p:txBody>
      </p:sp>
      <p:sp>
        <p:nvSpPr>
          <p:cNvPr id="3" name="TextBox 2">
            <a:extLst>
              <a:ext uri="{FF2B5EF4-FFF2-40B4-BE49-F238E27FC236}">
                <a16:creationId xmlns:a16="http://schemas.microsoft.com/office/drawing/2014/main" id="{91B6AB2B-3602-F48D-8645-4762BC9948CC}"/>
              </a:ext>
            </a:extLst>
          </p:cNvPr>
          <p:cNvSpPr txBox="1"/>
          <p:nvPr/>
        </p:nvSpPr>
        <p:spPr>
          <a:xfrm>
            <a:off x="403929" y="3892987"/>
            <a:ext cx="1870624" cy="1754326"/>
          </a:xfrm>
          <a:prstGeom prst="rect">
            <a:avLst/>
          </a:prstGeom>
          <a:solidFill>
            <a:srgbClr val="FCE609"/>
          </a:solidFill>
          <a:ln w="12700">
            <a:noFill/>
          </a:ln>
        </p:spPr>
        <p:txBody>
          <a:bodyPr wrap="square" rtlCol="0">
            <a:spAutoFit/>
          </a:bodyPr>
          <a:lstStyle/>
          <a:p>
            <a:r>
              <a:rPr lang="en-AU" dirty="0"/>
              <a:t>have access to long-term, stable and safe accommodation that meets their needs</a:t>
            </a:r>
          </a:p>
        </p:txBody>
      </p:sp>
      <p:sp>
        <p:nvSpPr>
          <p:cNvPr id="4" name="TextBox 3">
            <a:extLst>
              <a:ext uri="{FF2B5EF4-FFF2-40B4-BE49-F238E27FC236}">
                <a16:creationId xmlns:a16="http://schemas.microsoft.com/office/drawing/2014/main" id="{AC4912BA-D372-A39D-5FCE-25127AB486C1}"/>
              </a:ext>
            </a:extLst>
          </p:cNvPr>
          <p:cNvSpPr txBox="1"/>
          <p:nvPr/>
        </p:nvSpPr>
        <p:spPr>
          <a:xfrm>
            <a:off x="2923352" y="3838668"/>
            <a:ext cx="1481326" cy="2308324"/>
          </a:xfrm>
          <a:prstGeom prst="rect">
            <a:avLst/>
          </a:prstGeom>
          <a:solidFill>
            <a:srgbClr val="FCE609"/>
          </a:solidFill>
          <a:ln w="12700">
            <a:noFill/>
          </a:ln>
        </p:spPr>
        <p:txBody>
          <a:bodyPr wrap="square" rtlCol="0">
            <a:spAutoFit/>
          </a:bodyPr>
          <a:lstStyle/>
          <a:p>
            <a:r>
              <a:rPr lang="en-AU" dirty="0"/>
              <a:t>maintain or improve their health and wellbeing, relevant to their personal situations</a:t>
            </a:r>
          </a:p>
        </p:txBody>
      </p:sp>
      <p:sp>
        <p:nvSpPr>
          <p:cNvPr id="5" name="TextBox 4">
            <a:extLst>
              <a:ext uri="{FF2B5EF4-FFF2-40B4-BE49-F238E27FC236}">
                <a16:creationId xmlns:a16="http://schemas.microsoft.com/office/drawing/2014/main" id="{8A5D2E14-CEC0-C7F9-C92D-F7CBDA767E69}"/>
              </a:ext>
            </a:extLst>
          </p:cNvPr>
          <p:cNvSpPr txBox="1"/>
          <p:nvPr/>
        </p:nvSpPr>
        <p:spPr>
          <a:xfrm>
            <a:off x="5314171" y="3838668"/>
            <a:ext cx="1671873" cy="2585323"/>
          </a:xfrm>
          <a:prstGeom prst="rect">
            <a:avLst/>
          </a:prstGeom>
          <a:solidFill>
            <a:srgbClr val="FCE609"/>
          </a:solidFill>
          <a:ln w="12700">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b="0" i="0" u="none" strike="noStrike" kern="1200" cap="none" spc="0" normalizeH="0" baseline="0" noProof="0" dirty="0">
                <a:ln>
                  <a:noFill/>
                </a:ln>
                <a:solidFill>
                  <a:srgbClr val="0A2B65"/>
                </a:solidFill>
                <a:effectLst/>
                <a:uLnTx/>
                <a:uFillTx/>
                <a:ea typeface="+mn-ea"/>
                <a:cs typeface="+mn-cs"/>
              </a:rPr>
              <a:t>address concerns and seek assistance to develop or strengthen skills and increase resilience </a:t>
            </a:r>
          </a:p>
        </p:txBody>
      </p:sp>
      <p:sp>
        <p:nvSpPr>
          <p:cNvPr id="6" name="TextBox 5">
            <a:extLst>
              <a:ext uri="{FF2B5EF4-FFF2-40B4-BE49-F238E27FC236}">
                <a16:creationId xmlns:a16="http://schemas.microsoft.com/office/drawing/2014/main" id="{CCAC9800-F2E0-1690-43D5-1F03EA35866A}"/>
              </a:ext>
            </a:extLst>
          </p:cNvPr>
          <p:cNvSpPr txBox="1"/>
          <p:nvPr/>
        </p:nvSpPr>
        <p:spPr>
          <a:xfrm>
            <a:off x="7764185" y="3838668"/>
            <a:ext cx="1754909" cy="1477328"/>
          </a:xfrm>
          <a:prstGeom prst="rect">
            <a:avLst/>
          </a:prstGeom>
          <a:solidFill>
            <a:srgbClr val="FCE609"/>
          </a:solidFill>
          <a:ln w="12700">
            <a:noFill/>
          </a:ln>
        </p:spPr>
        <p:txBody>
          <a:bodyPr wrap="square" rtlCol="0">
            <a:spAutoFit/>
          </a:bodyPr>
          <a:lstStyle/>
          <a:p>
            <a:r>
              <a:rPr lang="en-AU" dirty="0"/>
              <a:t>feel more accepted and included in their communities</a:t>
            </a:r>
          </a:p>
        </p:txBody>
      </p:sp>
      <p:pic>
        <p:nvPicPr>
          <p:cNvPr id="16" name="Picture 15" descr="A yellow circle with blue outline and a group of people in the middle&#10;&#10;AI-generated content may be incorrect.">
            <a:extLst>
              <a:ext uri="{FF2B5EF4-FFF2-40B4-BE49-F238E27FC236}">
                <a16:creationId xmlns:a16="http://schemas.microsoft.com/office/drawing/2014/main" id="{F83E9AC9-50B3-73E7-1216-6F8B3C8FCAF4}"/>
              </a:ext>
            </a:extLst>
          </p:cNvPr>
          <p:cNvPicPr>
            <a:picLocks noChangeAspect="1"/>
          </p:cNvPicPr>
          <p:nvPr/>
        </p:nvPicPr>
        <p:blipFill>
          <a:blip r:embed="rId2"/>
          <a:stretch>
            <a:fillRect/>
          </a:stretch>
        </p:blipFill>
        <p:spPr>
          <a:xfrm>
            <a:off x="5605504" y="2886043"/>
            <a:ext cx="806450" cy="806450"/>
          </a:xfrm>
          <a:prstGeom prst="rect">
            <a:avLst/>
          </a:prstGeom>
        </p:spPr>
      </p:pic>
      <p:pic>
        <p:nvPicPr>
          <p:cNvPr id="18" name="Picture 17" descr="A yellow circle with a heart in the head&#10;&#10;AI-generated content may be incorrect.">
            <a:extLst>
              <a:ext uri="{FF2B5EF4-FFF2-40B4-BE49-F238E27FC236}">
                <a16:creationId xmlns:a16="http://schemas.microsoft.com/office/drawing/2014/main" id="{A8FD96BC-8C66-379F-6719-B62897BCA86F}"/>
              </a:ext>
            </a:extLst>
          </p:cNvPr>
          <p:cNvPicPr>
            <a:picLocks noChangeAspect="1"/>
          </p:cNvPicPr>
          <p:nvPr/>
        </p:nvPicPr>
        <p:blipFill>
          <a:blip r:embed="rId3"/>
          <a:stretch>
            <a:fillRect/>
          </a:stretch>
        </p:blipFill>
        <p:spPr>
          <a:xfrm>
            <a:off x="824020" y="2886043"/>
            <a:ext cx="806450" cy="806450"/>
          </a:xfrm>
          <a:prstGeom prst="rect">
            <a:avLst/>
          </a:prstGeom>
        </p:spPr>
      </p:pic>
      <p:pic>
        <p:nvPicPr>
          <p:cNvPr id="20" name="Picture 19" descr="A yellow circle with two people holding a heart&#10;&#10;AI-generated content may be incorrect.">
            <a:extLst>
              <a:ext uri="{FF2B5EF4-FFF2-40B4-BE49-F238E27FC236}">
                <a16:creationId xmlns:a16="http://schemas.microsoft.com/office/drawing/2014/main" id="{1CDE486B-0246-89A4-A88A-868321B40DCD}"/>
              </a:ext>
            </a:extLst>
          </p:cNvPr>
          <p:cNvPicPr>
            <a:picLocks noChangeAspect="1"/>
          </p:cNvPicPr>
          <p:nvPr/>
        </p:nvPicPr>
        <p:blipFill>
          <a:blip r:embed="rId4"/>
          <a:stretch>
            <a:fillRect/>
          </a:stretch>
        </p:blipFill>
        <p:spPr>
          <a:xfrm>
            <a:off x="8066313" y="2886043"/>
            <a:ext cx="809650" cy="806450"/>
          </a:xfrm>
          <a:prstGeom prst="rect">
            <a:avLst/>
          </a:prstGeom>
        </p:spPr>
      </p:pic>
      <p:pic>
        <p:nvPicPr>
          <p:cNvPr id="22" name="Picture 21" descr="A yellow circle with blue hands holding each other&#10;&#10;AI-generated content may be incorrect.">
            <a:extLst>
              <a:ext uri="{FF2B5EF4-FFF2-40B4-BE49-F238E27FC236}">
                <a16:creationId xmlns:a16="http://schemas.microsoft.com/office/drawing/2014/main" id="{A3E57916-6A88-7F66-D005-31C9993DF6A0}"/>
              </a:ext>
            </a:extLst>
          </p:cNvPr>
          <p:cNvPicPr>
            <a:picLocks noChangeAspect="1"/>
          </p:cNvPicPr>
          <p:nvPr/>
        </p:nvPicPr>
        <p:blipFill>
          <a:blip r:embed="rId5"/>
          <a:stretch>
            <a:fillRect/>
          </a:stretch>
        </p:blipFill>
        <p:spPr>
          <a:xfrm>
            <a:off x="3141495" y="2886043"/>
            <a:ext cx="809650" cy="806450"/>
          </a:xfrm>
          <a:prstGeom prst="rect">
            <a:avLst/>
          </a:prstGeom>
        </p:spPr>
      </p:pic>
      <p:pic>
        <p:nvPicPr>
          <p:cNvPr id="7" name="Picture 6" descr="A yellow circle with two people holding a heart&#10;&#10;AI-generated content may be incorrect.">
            <a:extLst>
              <a:ext uri="{FF2B5EF4-FFF2-40B4-BE49-F238E27FC236}">
                <a16:creationId xmlns:a16="http://schemas.microsoft.com/office/drawing/2014/main" id="{63A1440D-FF73-B437-E80E-03ADF4B57544}"/>
              </a:ext>
            </a:extLst>
          </p:cNvPr>
          <p:cNvPicPr>
            <a:picLocks noChangeAspect="1"/>
          </p:cNvPicPr>
          <p:nvPr/>
        </p:nvPicPr>
        <p:blipFill>
          <a:blip r:embed="rId4"/>
          <a:stretch>
            <a:fillRect/>
          </a:stretch>
        </p:blipFill>
        <p:spPr>
          <a:xfrm>
            <a:off x="10386988" y="2886043"/>
            <a:ext cx="809650" cy="806450"/>
          </a:xfrm>
          <a:prstGeom prst="rect">
            <a:avLst/>
          </a:prstGeom>
        </p:spPr>
      </p:pic>
      <p:sp>
        <p:nvSpPr>
          <p:cNvPr id="9" name="TextBox 8">
            <a:extLst>
              <a:ext uri="{FF2B5EF4-FFF2-40B4-BE49-F238E27FC236}">
                <a16:creationId xmlns:a16="http://schemas.microsoft.com/office/drawing/2014/main" id="{107A108E-BCE3-085C-39AB-AE264AD2D92E}"/>
              </a:ext>
            </a:extLst>
          </p:cNvPr>
          <p:cNvSpPr txBox="1"/>
          <p:nvPr/>
        </p:nvSpPr>
        <p:spPr>
          <a:xfrm>
            <a:off x="10041389" y="3911091"/>
            <a:ext cx="1827704" cy="2308324"/>
          </a:xfrm>
          <a:prstGeom prst="rect">
            <a:avLst/>
          </a:prstGeom>
          <a:solidFill>
            <a:srgbClr val="FCE609"/>
          </a:solidFill>
        </p:spPr>
        <p:txBody>
          <a:bodyPr wrap="square">
            <a:spAutoFit/>
          </a:bodyPr>
          <a:lstStyle/>
          <a:p>
            <a:r>
              <a:rPr lang="en-AU" dirty="0"/>
              <a:t>b</a:t>
            </a:r>
            <a:r>
              <a:rPr lang="en-AU" dirty="0">
                <a:solidFill>
                  <a:schemeClr val="tx1"/>
                </a:solidFill>
              </a:rPr>
              <a:t>e capable of making informed choices and having th</a:t>
            </a:r>
            <a:r>
              <a:rPr lang="en-AU" dirty="0"/>
              <a:t>e </a:t>
            </a:r>
            <a:r>
              <a:rPr lang="en-AU" dirty="0">
                <a:solidFill>
                  <a:schemeClr val="tx1"/>
                </a:solidFill>
              </a:rPr>
              <a:t>ability to access the supports they need</a:t>
            </a:r>
          </a:p>
        </p:txBody>
      </p:sp>
    </p:spTree>
    <p:extLst>
      <p:ext uri="{BB962C8B-B14F-4D97-AF65-F5344CB8AC3E}">
        <p14:creationId xmlns:p14="http://schemas.microsoft.com/office/powerpoint/2010/main" val="16334870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9F99CE-0317-8C26-10C2-97FB50C3CDC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D13FDE7-AE66-B2F8-8881-2CDA0A81CC00}"/>
              </a:ext>
            </a:extLst>
          </p:cNvPr>
          <p:cNvSpPr>
            <a:spLocks noGrp="1"/>
          </p:cNvSpPr>
          <p:nvPr>
            <p:ph type="title"/>
          </p:nvPr>
        </p:nvSpPr>
        <p:spPr>
          <a:xfrm>
            <a:off x="1197085" y="932097"/>
            <a:ext cx="8203589" cy="1367222"/>
          </a:xfrm>
        </p:spPr>
        <p:txBody>
          <a:bodyPr>
            <a:normAutofit fontScale="90000"/>
          </a:bodyPr>
          <a:lstStyle/>
          <a:p>
            <a:r>
              <a:rPr lang="en-AU" sz="2700" dirty="0">
                <a:latin typeface="Aptos" panose="020B0004020202020204" pitchFamily="34" charset="0"/>
              </a:rPr>
              <a:t>How:</a:t>
            </a:r>
            <a:br>
              <a:rPr lang="en-AU" dirty="0">
                <a:latin typeface="Aptos" panose="020B0004020202020204" pitchFamily="34" charset="0"/>
              </a:rPr>
            </a:br>
            <a:br>
              <a:rPr lang="en-AU" dirty="0">
                <a:latin typeface="Aptos" panose="020B0004020202020204" pitchFamily="34" charset="0"/>
              </a:rPr>
            </a:br>
            <a:r>
              <a:rPr lang="en-AU" sz="2200" dirty="0">
                <a:latin typeface="Aptos" panose="020B0004020202020204" pitchFamily="34" charset="0"/>
              </a:rPr>
              <a:t>We achieve this purpose through delivering a state-wide service delivery network across 3 focus areas:</a:t>
            </a:r>
            <a:endParaRPr lang="en-US" sz="2200" dirty="0"/>
          </a:p>
        </p:txBody>
      </p:sp>
      <p:pic>
        <p:nvPicPr>
          <p:cNvPr id="9" name="Picture 8" descr="A blue hexagon with black background&#10;&#10;Description automatically generated">
            <a:extLst>
              <a:ext uri="{FF2B5EF4-FFF2-40B4-BE49-F238E27FC236}">
                <a16:creationId xmlns:a16="http://schemas.microsoft.com/office/drawing/2014/main" id="{B698B7E5-DAC2-C270-4998-9642FD853950}"/>
              </a:ext>
            </a:extLst>
          </p:cNvPr>
          <p:cNvPicPr>
            <a:picLocks noChangeAspect="1"/>
          </p:cNvPicPr>
          <p:nvPr/>
        </p:nvPicPr>
        <p:blipFill>
          <a:blip r:embed="rId2"/>
          <a:stretch>
            <a:fillRect/>
          </a:stretch>
        </p:blipFill>
        <p:spPr>
          <a:xfrm rot="595269">
            <a:off x="8914503" y="5957757"/>
            <a:ext cx="3834414" cy="3667700"/>
          </a:xfrm>
          <a:prstGeom prst="rect">
            <a:avLst/>
          </a:prstGeom>
        </p:spPr>
      </p:pic>
      <p:pic>
        <p:nvPicPr>
          <p:cNvPr id="5" name="Picture 4" descr="A yellow square with a blue hand and a black background&#10;&#10;Description automatically generated">
            <a:extLst>
              <a:ext uri="{FF2B5EF4-FFF2-40B4-BE49-F238E27FC236}">
                <a16:creationId xmlns:a16="http://schemas.microsoft.com/office/drawing/2014/main" id="{284DD204-B97D-314E-5463-6A6C6EB23934}"/>
              </a:ext>
            </a:extLst>
          </p:cNvPr>
          <p:cNvPicPr>
            <a:picLocks noChangeAspect="1"/>
          </p:cNvPicPr>
          <p:nvPr/>
        </p:nvPicPr>
        <p:blipFill>
          <a:blip r:embed="rId3"/>
          <a:stretch>
            <a:fillRect/>
          </a:stretch>
        </p:blipFill>
        <p:spPr>
          <a:xfrm>
            <a:off x="10931543" y="5564632"/>
            <a:ext cx="965200" cy="952500"/>
          </a:xfrm>
          <a:prstGeom prst="rect">
            <a:avLst/>
          </a:prstGeom>
        </p:spPr>
      </p:pic>
      <p:grpSp>
        <p:nvGrpSpPr>
          <p:cNvPr id="10" name="Google Shape;1732;p56">
            <a:extLst>
              <a:ext uri="{FF2B5EF4-FFF2-40B4-BE49-F238E27FC236}">
                <a16:creationId xmlns:a16="http://schemas.microsoft.com/office/drawing/2014/main" id="{9935803E-1806-E749-A16A-72444A842500}"/>
              </a:ext>
            </a:extLst>
          </p:cNvPr>
          <p:cNvGrpSpPr/>
          <p:nvPr/>
        </p:nvGrpSpPr>
        <p:grpSpPr>
          <a:xfrm>
            <a:off x="1663510" y="2782066"/>
            <a:ext cx="1034423" cy="714631"/>
            <a:chOff x="971884" y="9312867"/>
            <a:chExt cx="426447" cy="426447"/>
          </a:xfrm>
          <a:solidFill>
            <a:schemeClr val="bg2"/>
          </a:solidFill>
        </p:grpSpPr>
        <p:sp>
          <p:nvSpPr>
            <p:cNvPr id="11" name="Google Shape;1733;p56">
              <a:extLst>
                <a:ext uri="{FF2B5EF4-FFF2-40B4-BE49-F238E27FC236}">
                  <a16:creationId xmlns:a16="http://schemas.microsoft.com/office/drawing/2014/main" id="{B6230F93-5FC8-6C2E-5EDA-331B97F3B5F5}"/>
                </a:ext>
              </a:extLst>
            </p:cNvPr>
            <p:cNvSpPr/>
            <p:nvPr/>
          </p:nvSpPr>
          <p:spPr>
            <a:xfrm>
              <a:off x="971884" y="9312867"/>
              <a:ext cx="426447" cy="426447"/>
            </a:xfrm>
            <a:custGeom>
              <a:avLst/>
              <a:gdLst/>
              <a:ahLst/>
              <a:cxnLst/>
              <a:rect l="l" t="t" r="r" b="b"/>
              <a:pathLst>
                <a:path w="61" h="61" extrusionOk="0">
                  <a:moveTo>
                    <a:pt x="0" y="0"/>
                  </a:moveTo>
                  <a:lnTo>
                    <a:pt x="0" y="61"/>
                  </a:lnTo>
                  <a:lnTo>
                    <a:pt x="61" y="61"/>
                  </a:lnTo>
                  <a:lnTo>
                    <a:pt x="61" y="0"/>
                  </a:lnTo>
                  <a:lnTo>
                    <a:pt x="0" y="0"/>
                  </a:lnTo>
                  <a:close/>
                  <a:moveTo>
                    <a:pt x="58" y="58"/>
                  </a:moveTo>
                  <a:lnTo>
                    <a:pt x="3" y="58"/>
                  </a:lnTo>
                  <a:lnTo>
                    <a:pt x="3" y="3"/>
                  </a:lnTo>
                  <a:lnTo>
                    <a:pt x="58" y="3"/>
                  </a:lnTo>
                  <a:lnTo>
                    <a:pt x="58" y="58"/>
                  </a:lnTo>
                  <a:close/>
                </a:path>
              </a:pathLst>
            </a:custGeom>
            <a:grpFill/>
            <a:ln>
              <a:noFill/>
            </a:ln>
          </p:spPr>
          <p:txBody>
            <a:bodyPr spcFirstLastPara="1" wrap="square" lIns="68575" tIns="34275" rIns="68575" bIns="34275" anchor="t" anchorCtr="0">
              <a:noAutofit/>
            </a:bodyPr>
            <a:lstStyle/>
            <a:p>
              <a:endParaRPr sz="3000">
                <a:solidFill>
                  <a:srgbClr val="000000"/>
                </a:solidFill>
                <a:latin typeface="Arial"/>
                <a:ea typeface="Arial"/>
                <a:cs typeface="Arial"/>
                <a:sym typeface="Arial"/>
              </a:endParaRPr>
            </a:p>
          </p:txBody>
        </p:sp>
        <p:sp>
          <p:nvSpPr>
            <p:cNvPr id="12" name="Google Shape;1734;p56">
              <a:extLst>
                <a:ext uri="{FF2B5EF4-FFF2-40B4-BE49-F238E27FC236}">
                  <a16:creationId xmlns:a16="http://schemas.microsoft.com/office/drawing/2014/main" id="{894C1884-7966-EB92-3A25-26AB1DB641D8}"/>
                </a:ext>
              </a:extLst>
            </p:cNvPr>
            <p:cNvSpPr/>
            <p:nvPr/>
          </p:nvSpPr>
          <p:spPr>
            <a:xfrm>
              <a:off x="1006841" y="9361805"/>
              <a:ext cx="356538" cy="321581"/>
            </a:xfrm>
            <a:custGeom>
              <a:avLst/>
              <a:gdLst/>
              <a:ahLst/>
              <a:cxnLst/>
              <a:rect l="l" t="t" r="r" b="b"/>
              <a:pathLst>
                <a:path w="51" h="46" extrusionOk="0">
                  <a:moveTo>
                    <a:pt x="7" y="46"/>
                  </a:moveTo>
                  <a:lnTo>
                    <a:pt x="19" y="46"/>
                  </a:lnTo>
                  <a:lnTo>
                    <a:pt x="32" y="46"/>
                  </a:lnTo>
                  <a:lnTo>
                    <a:pt x="44" y="46"/>
                  </a:lnTo>
                  <a:lnTo>
                    <a:pt x="44" y="25"/>
                  </a:lnTo>
                  <a:lnTo>
                    <a:pt x="51" y="25"/>
                  </a:lnTo>
                  <a:lnTo>
                    <a:pt x="26" y="0"/>
                  </a:lnTo>
                  <a:lnTo>
                    <a:pt x="0" y="25"/>
                  </a:lnTo>
                  <a:lnTo>
                    <a:pt x="7" y="25"/>
                  </a:lnTo>
                  <a:lnTo>
                    <a:pt x="7" y="46"/>
                  </a:lnTo>
                  <a:close/>
                  <a:moveTo>
                    <a:pt x="22" y="44"/>
                  </a:moveTo>
                  <a:lnTo>
                    <a:pt x="22" y="33"/>
                  </a:lnTo>
                  <a:lnTo>
                    <a:pt x="29" y="33"/>
                  </a:lnTo>
                  <a:lnTo>
                    <a:pt x="29" y="44"/>
                  </a:lnTo>
                  <a:lnTo>
                    <a:pt x="22" y="44"/>
                  </a:lnTo>
                  <a:close/>
                  <a:moveTo>
                    <a:pt x="7" y="23"/>
                  </a:moveTo>
                  <a:lnTo>
                    <a:pt x="26" y="4"/>
                  </a:lnTo>
                  <a:lnTo>
                    <a:pt x="45" y="23"/>
                  </a:lnTo>
                  <a:lnTo>
                    <a:pt x="42" y="23"/>
                  </a:lnTo>
                  <a:lnTo>
                    <a:pt x="42" y="44"/>
                  </a:lnTo>
                  <a:lnTo>
                    <a:pt x="32" y="44"/>
                  </a:lnTo>
                  <a:lnTo>
                    <a:pt x="32" y="31"/>
                  </a:lnTo>
                  <a:lnTo>
                    <a:pt x="19" y="31"/>
                  </a:lnTo>
                  <a:lnTo>
                    <a:pt x="19" y="44"/>
                  </a:lnTo>
                  <a:lnTo>
                    <a:pt x="9" y="44"/>
                  </a:lnTo>
                  <a:lnTo>
                    <a:pt x="9" y="23"/>
                  </a:lnTo>
                  <a:lnTo>
                    <a:pt x="7" y="23"/>
                  </a:lnTo>
                  <a:close/>
                </a:path>
              </a:pathLst>
            </a:custGeom>
            <a:grpFill/>
            <a:ln>
              <a:noFill/>
            </a:ln>
          </p:spPr>
          <p:txBody>
            <a:bodyPr spcFirstLastPara="1" wrap="square" lIns="68575" tIns="34275" rIns="68575" bIns="34275" anchor="t" anchorCtr="0">
              <a:noAutofit/>
            </a:bodyPr>
            <a:lstStyle/>
            <a:p>
              <a:endParaRPr sz="3000" dirty="0">
                <a:solidFill>
                  <a:srgbClr val="000000"/>
                </a:solidFill>
                <a:latin typeface="Arial"/>
                <a:ea typeface="Arial"/>
                <a:cs typeface="Arial"/>
                <a:sym typeface="Arial"/>
              </a:endParaRPr>
            </a:p>
          </p:txBody>
        </p:sp>
      </p:grpSp>
      <p:sp>
        <p:nvSpPr>
          <p:cNvPr id="14" name="TextBox 13">
            <a:extLst>
              <a:ext uri="{FF2B5EF4-FFF2-40B4-BE49-F238E27FC236}">
                <a16:creationId xmlns:a16="http://schemas.microsoft.com/office/drawing/2014/main" id="{8D3AA3D4-C94C-B095-DB6B-E0DB77086DA7}"/>
              </a:ext>
            </a:extLst>
          </p:cNvPr>
          <p:cNvSpPr txBox="1"/>
          <p:nvPr/>
        </p:nvSpPr>
        <p:spPr>
          <a:xfrm>
            <a:off x="1365572" y="3666312"/>
            <a:ext cx="1752945" cy="646331"/>
          </a:xfrm>
          <a:prstGeom prst="rect">
            <a:avLst/>
          </a:prstGeom>
          <a:solidFill>
            <a:srgbClr val="FCE609"/>
          </a:solidFill>
        </p:spPr>
        <p:txBody>
          <a:bodyPr wrap="square">
            <a:spAutoFit/>
          </a:bodyPr>
          <a:lstStyle/>
          <a:p>
            <a:r>
              <a:rPr lang="en-AU" dirty="0">
                <a:solidFill>
                  <a:schemeClr val="tx1"/>
                </a:solidFill>
              </a:rPr>
              <a:t>Housing and Homelessness</a:t>
            </a:r>
          </a:p>
        </p:txBody>
      </p:sp>
      <p:grpSp>
        <p:nvGrpSpPr>
          <p:cNvPr id="16" name="Google Shape;2458;p59">
            <a:extLst>
              <a:ext uri="{FF2B5EF4-FFF2-40B4-BE49-F238E27FC236}">
                <a16:creationId xmlns:a16="http://schemas.microsoft.com/office/drawing/2014/main" id="{6E2BAE90-9222-A24A-8844-352CE9D94525}"/>
              </a:ext>
            </a:extLst>
          </p:cNvPr>
          <p:cNvGrpSpPr/>
          <p:nvPr/>
        </p:nvGrpSpPr>
        <p:grpSpPr>
          <a:xfrm>
            <a:off x="5434838" y="2781360"/>
            <a:ext cx="956725" cy="707886"/>
            <a:chOff x="7354888" y="617538"/>
            <a:chExt cx="298450" cy="301625"/>
          </a:xfrm>
          <a:solidFill>
            <a:schemeClr val="bg2"/>
          </a:solidFill>
        </p:grpSpPr>
        <p:sp>
          <p:nvSpPr>
            <p:cNvPr id="17" name="Google Shape;2459;p59">
              <a:extLst>
                <a:ext uri="{FF2B5EF4-FFF2-40B4-BE49-F238E27FC236}">
                  <a16:creationId xmlns:a16="http://schemas.microsoft.com/office/drawing/2014/main" id="{3D6A70FB-C119-B920-4DBE-CBE138191E14}"/>
                </a:ext>
              </a:extLst>
            </p:cNvPr>
            <p:cNvSpPr/>
            <p:nvPr/>
          </p:nvSpPr>
          <p:spPr>
            <a:xfrm>
              <a:off x="7354888" y="617538"/>
              <a:ext cx="298450" cy="301625"/>
            </a:xfrm>
            <a:custGeom>
              <a:avLst/>
              <a:gdLst/>
              <a:ahLst/>
              <a:cxnLst/>
              <a:rect l="l" t="t" r="r" b="b"/>
              <a:pathLst>
                <a:path w="192" h="194" extrusionOk="0">
                  <a:moveTo>
                    <a:pt x="184" y="185"/>
                  </a:moveTo>
                  <a:cubicBezTo>
                    <a:pt x="146" y="185"/>
                    <a:pt x="146" y="185"/>
                    <a:pt x="146" y="185"/>
                  </a:cubicBezTo>
                  <a:cubicBezTo>
                    <a:pt x="146" y="157"/>
                    <a:pt x="146" y="157"/>
                    <a:pt x="146" y="157"/>
                  </a:cubicBezTo>
                  <a:cubicBezTo>
                    <a:pt x="173" y="131"/>
                    <a:pt x="173" y="131"/>
                    <a:pt x="173" y="131"/>
                  </a:cubicBezTo>
                  <a:cubicBezTo>
                    <a:pt x="175" y="128"/>
                    <a:pt x="176" y="125"/>
                    <a:pt x="176" y="122"/>
                  </a:cubicBezTo>
                  <a:cubicBezTo>
                    <a:pt x="176" y="58"/>
                    <a:pt x="176" y="58"/>
                    <a:pt x="176" y="58"/>
                  </a:cubicBezTo>
                  <a:cubicBezTo>
                    <a:pt x="176" y="54"/>
                    <a:pt x="175" y="51"/>
                    <a:pt x="172" y="49"/>
                  </a:cubicBezTo>
                  <a:cubicBezTo>
                    <a:pt x="170" y="46"/>
                    <a:pt x="166" y="45"/>
                    <a:pt x="163" y="45"/>
                  </a:cubicBezTo>
                  <a:cubicBezTo>
                    <a:pt x="156" y="45"/>
                    <a:pt x="151" y="51"/>
                    <a:pt x="151" y="58"/>
                  </a:cubicBezTo>
                  <a:cubicBezTo>
                    <a:pt x="151" y="101"/>
                    <a:pt x="151" y="101"/>
                    <a:pt x="151" y="101"/>
                  </a:cubicBezTo>
                  <a:cubicBezTo>
                    <a:pt x="146" y="98"/>
                    <a:pt x="139" y="98"/>
                    <a:pt x="135" y="103"/>
                  </a:cubicBezTo>
                  <a:cubicBezTo>
                    <a:pt x="105" y="132"/>
                    <a:pt x="105" y="132"/>
                    <a:pt x="105" y="132"/>
                  </a:cubicBezTo>
                  <a:cubicBezTo>
                    <a:pt x="103" y="135"/>
                    <a:pt x="102" y="138"/>
                    <a:pt x="102" y="141"/>
                  </a:cubicBezTo>
                  <a:cubicBezTo>
                    <a:pt x="102" y="185"/>
                    <a:pt x="102" y="185"/>
                    <a:pt x="102" y="185"/>
                  </a:cubicBezTo>
                  <a:cubicBezTo>
                    <a:pt x="91" y="185"/>
                    <a:pt x="91" y="185"/>
                    <a:pt x="91" y="185"/>
                  </a:cubicBezTo>
                  <a:cubicBezTo>
                    <a:pt x="91" y="141"/>
                    <a:pt x="91" y="141"/>
                    <a:pt x="91" y="141"/>
                  </a:cubicBezTo>
                  <a:cubicBezTo>
                    <a:pt x="91" y="138"/>
                    <a:pt x="90" y="135"/>
                    <a:pt x="87" y="132"/>
                  </a:cubicBezTo>
                  <a:cubicBezTo>
                    <a:pt x="58" y="103"/>
                    <a:pt x="58" y="103"/>
                    <a:pt x="58" y="103"/>
                  </a:cubicBezTo>
                  <a:cubicBezTo>
                    <a:pt x="53" y="98"/>
                    <a:pt x="47" y="98"/>
                    <a:pt x="42" y="101"/>
                  </a:cubicBezTo>
                  <a:cubicBezTo>
                    <a:pt x="42" y="58"/>
                    <a:pt x="42" y="58"/>
                    <a:pt x="42" y="58"/>
                  </a:cubicBezTo>
                  <a:cubicBezTo>
                    <a:pt x="42" y="51"/>
                    <a:pt x="36" y="45"/>
                    <a:pt x="30" y="45"/>
                  </a:cubicBezTo>
                  <a:cubicBezTo>
                    <a:pt x="26" y="45"/>
                    <a:pt x="23" y="46"/>
                    <a:pt x="20" y="49"/>
                  </a:cubicBezTo>
                  <a:cubicBezTo>
                    <a:pt x="18" y="51"/>
                    <a:pt x="16" y="54"/>
                    <a:pt x="16" y="58"/>
                  </a:cubicBezTo>
                  <a:cubicBezTo>
                    <a:pt x="16" y="122"/>
                    <a:pt x="16" y="122"/>
                    <a:pt x="16" y="122"/>
                  </a:cubicBezTo>
                  <a:cubicBezTo>
                    <a:pt x="16" y="125"/>
                    <a:pt x="18" y="128"/>
                    <a:pt x="20" y="131"/>
                  </a:cubicBezTo>
                  <a:cubicBezTo>
                    <a:pt x="46" y="157"/>
                    <a:pt x="46" y="157"/>
                    <a:pt x="46" y="157"/>
                  </a:cubicBezTo>
                  <a:cubicBezTo>
                    <a:pt x="46" y="185"/>
                    <a:pt x="46" y="185"/>
                    <a:pt x="46" y="185"/>
                  </a:cubicBezTo>
                  <a:cubicBezTo>
                    <a:pt x="9" y="185"/>
                    <a:pt x="9" y="185"/>
                    <a:pt x="9" y="185"/>
                  </a:cubicBezTo>
                  <a:cubicBezTo>
                    <a:pt x="9" y="8"/>
                    <a:pt x="9" y="9"/>
                    <a:pt x="9" y="9"/>
                  </a:cubicBezTo>
                  <a:cubicBezTo>
                    <a:pt x="184" y="9"/>
                    <a:pt x="184" y="9"/>
                    <a:pt x="184" y="9"/>
                  </a:cubicBezTo>
                  <a:lnTo>
                    <a:pt x="184" y="185"/>
                  </a:lnTo>
                  <a:close/>
                  <a:moveTo>
                    <a:pt x="110" y="167"/>
                  </a:moveTo>
                  <a:cubicBezTo>
                    <a:pt x="110" y="141"/>
                    <a:pt x="110" y="141"/>
                    <a:pt x="110" y="141"/>
                  </a:cubicBezTo>
                  <a:cubicBezTo>
                    <a:pt x="110" y="140"/>
                    <a:pt x="110" y="139"/>
                    <a:pt x="111" y="138"/>
                  </a:cubicBezTo>
                  <a:cubicBezTo>
                    <a:pt x="141" y="108"/>
                    <a:pt x="141" y="108"/>
                    <a:pt x="141" y="108"/>
                  </a:cubicBezTo>
                  <a:cubicBezTo>
                    <a:pt x="142" y="107"/>
                    <a:pt x="143" y="107"/>
                    <a:pt x="144" y="107"/>
                  </a:cubicBezTo>
                  <a:cubicBezTo>
                    <a:pt x="144" y="107"/>
                    <a:pt x="144" y="107"/>
                    <a:pt x="144" y="107"/>
                  </a:cubicBezTo>
                  <a:cubicBezTo>
                    <a:pt x="145" y="107"/>
                    <a:pt x="146" y="107"/>
                    <a:pt x="147" y="108"/>
                  </a:cubicBezTo>
                  <a:cubicBezTo>
                    <a:pt x="149" y="110"/>
                    <a:pt x="149" y="113"/>
                    <a:pt x="147" y="115"/>
                  </a:cubicBezTo>
                  <a:cubicBezTo>
                    <a:pt x="120" y="142"/>
                    <a:pt x="120" y="142"/>
                    <a:pt x="120" y="142"/>
                  </a:cubicBezTo>
                  <a:cubicBezTo>
                    <a:pt x="120" y="142"/>
                    <a:pt x="120" y="142"/>
                    <a:pt x="120" y="142"/>
                  </a:cubicBezTo>
                  <a:cubicBezTo>
                    <a:pt x="126" y="148"/>
                    <a:pt x="126" y="148"/>
                    <a:pt x="126" y="148"/>
                  </a:cubicBezTo>
                  <a:cubicBezTo>
                    <a:pt x="153" y="120"/>
                    <a:pt x="153" y="120"/>
                    <a:pt x="153" y="120"/>
                  </a:cubicBezTo>
                  <a:cubicBezTo>
                    <a:pt x="155" y="118"/>
                    <a:pt x="159" y="112"/>
                    <a:pt x="159" y="108"/>
                  </a:cubicBezTo>
                  <a:cubicBezTo>
                    <a:pt x="159" y="58"/>
                    <a:pt x="159" y="58"/>
                    <a:pt x="159" y="58"/>
                  </a:cubicBezTo>
                  <a:cubicBezTo>
                    <a:pt x="159" y="56"/>
                    <a:pt x="161" y="53"/>
                    <a:pt x="163" y="53"/>
                  </a:cubicBezTo>
                  <a:cubicBezTo>
                    <a:pt x="165" y="53"/>
                    <a:pt x="166" y="54"/>
                    <a:pt x="167" y="54"/>
                  </a:cubicBezTo>
                  <a:cubicBezTo>
                    <a:pt x="168" y="55"/>
                    <a:pt x="168" y="56"/>
                    <a:pt x="168" y="58"/>
                  </a:cubicBezTo>
                  <a:cubicBezTo>
                    <a:pt x="168" y="122"/>
                    <a:pt x="168" y="122"/>
                    <a:pt x="168" y="122"/>
                  </a:cubicBezTo>
                  <a:cubicBezTo>
                    <a:pt x="168" y="123"/>
                    <a:pt x="168" y="124"/>
                    <a:pt x="167" y="125"/>
                  </a:cubicBezTo>
                  <a:cubicBezTo>
                    <a:pt x="138" y="154"/>
                    <a:pt x="138" y="154"/>
                    <a:pt x="138" y="154"/>
                  </a:cubicBezTo>
                  <a:cubicBezTo>
                    <a:pt x="138" y="154"/>
                    <a:pt x="138" y="154"/>
                    <a:pt x="138" y="154"/>
                  </a:cubicBezTo>
                  <a:cubicBezTo>
                    <a:pt x="138" y="185"/>
                    <a:pt x="138" y="185"/>
                    <a:pt x="138" y="185"/>
                  </a:cubicBezTo>
                  <a:cubicBezTo>
                    <a:pt x="110" y="185"/>
                    <a:pt x="110" y="185"/>
                    <a:pt x="110" y="185"/>
                  </a:cubicBezTo>
                  <a:lnTo>
                    <a:pt x="110" y="167"/>
                  </a:lnTo>
                  <a:close/>
                  <a:moveTo>
                    <a:pt x="26" y="125"/>
                  </a:moveTo>
                  <a:cubicBezTo>
                    <a:pt x="25" y="124"/>
                    <a:pt x="24" y="123"/>
                    <a:pt x="24" y="122"/>
                  </a:cubicBezTo>
                  <a:cubicBezTo>
                    <a:pt x="25" y="58"/>
                    <a:pt x="25" y="58"/>
                    <a:pt x="25" y="58"/>
                  </a:cubicBezTo>
                  <a:cubicBezTo>
                    <a:pt x="25" y="56"/>
                    <a:pt x="25" y="55"/>
                    <a:pt x="26" y="54"/>
                  </a:cubicBezTo>
                  <a:cubicBezTo>
                    <a:pt x="27" y="54"/>
                    <a:pt x="28" y="53"/>
                    <a:pt x="29" y="53"/>
                  </a:cubicBezTo>
                  <a:cubicBezTo>
                    <a:pt x="32" y="53"/>
                    <a:pt x="34" y="56"/>
                    <a:pt x="34" y="58"/>
                  </a:cubicBezTo>
                  <a:cubicBezTo>
                    <a:pt x="34" y="108"/>
                    <a:pt x="34" y="108"/>
                    <a:pt x="34" y="108"/>
                  </a:cubicBezTo>
                  <a:cubicBezTo>
                    <a:pt x="34" y="112"/>
                    <a:pt x="37" y="118"/>
                    <a:pt x="40" y="120"/>
                  </a:cubicBezTo>
                  <a:cubicBezTo>
                    <a:pt x="67" y="148"/>
                    <a:pt x="67" y="148"/>
                    <a:pt x="67" y="148"/>
                  </a:cubicBezTo>
                  <a:cubicBezTo>
                    <a:pt x="67" y="148"/>
                    <a:pt x="67" y="148"/>
                    <a:pt x="67" y="148"/>
                  </a:cubicBezTo>
                  <a:cubicBezTo>
                    <a:pt x="73" y="142"/>
                    <a:pt x="73" y="142"/>
                    <a:pt x="73" y="142"/>
                  </a:cubicBezTo>
                  <a:cubicBezTo>
                    <a:pt x="46" y="115"/>
                    <a:pt x="46" y="115"/>
                    <a:pt x="46" y="115"/>
                  </a:cubicBezTo>
                  <a:cubicBezTo>
                    <a:pt x="44" y="113"/>
                    <a:pt x="44" y="110"/>
                    <a:pt x="46" y="108"/>
                  </a:cubicBezTo>
                  <a:cubicBezTo>
                    <a:pt x="46" y="107"/>
                    <a:pt x="48" y="107"/>
                    <a:pt x="49" y="107"/>
                  </a:cubicBezTo>
                  <a:cubicBezTo>
                    <a:pt x="49" y="107"/>
                    <a:pt x="49" y="107"/>
                    <a:pt x="49" y="107"/>
                  </a:cubicBezTo>
                  <a:cubicBezTo>
                    <a:pt x="50" y="107"/>
                    <a:pt x="51" y="107"/>
                    <a:pt x="52" y="108"/>
                  </a:cubicBezTo>
                  <a:cubicBezTo>
                    <a:pt x="81" y="138"/>
                    <a:pt x="81" y="138"/>
                    <a:pt x="81" y="138"/>
                  </a:cubicBezTo>
                  <a:cubicBezTo>
                    <a:pt x="82" y="139"/>
                    <a:pt x="83" y="140"/>
                    <a:pt x="83" y="141"/>
                  </a:cubicBezTo>
                  <a:cubicBezTo>
                    <a:pt x="83" y="167"/>
                    <a:pt x="83" y="167"/>
                    <a:pt x="83" y="167"/>
                  </a:cubicBezTo>
                  <a:cubicBezTo>
                    <a:pt x="83" y="185"/>
                    <a:pt x="83" y="185"/>
                    <a:pt x="83" y="185"/>
                  </a:cubicBezTo>
                  <a:cubicBezTo>
                    <a:pt x="54" y="185"/>
                    <a:pt x="54" y="185"/>
                    <a:pt x="54" y="185"/>
                  </a:cubicBezTo>
                  <a:cubicBezTo>
                    <a:pt x="54" y="154"/>
                    <a:pt x="54" y="154"/>
                    <a:pt x="54" y="154"/>
                  </a:cubicBezTo>
                  <a:cubicBezTo>
                    <a:pt x="54" y="154"/>
                    <a:pt x="54" y="154"/>
                    <a:pt x="54" y="154"/>
                  </a:cubicBezTo>
                  <a:lnTo>
                    <a:pt x="26" y="125"/>
                  </a:lnTo>
                  <a:close/>
                  <a:moveTo>
                    <a:pt x="0" y="1"/>
                  </a:moveTo>
                  <a:cubicBezTo>
                    <a:pt x="0" y="194"/>
                    <a:pt x="0" y="193"/>
                    <a:pt x="0" y="193"/>
                  </a:cubicBezTo>
                  <a:cubicBezTo>
                    <a:pt x="192" y="193"/>
                    <a:pt x="192" y="193"/>
                    <a:pt x="192" y="193"/>
                  </a:cubicBezTo>
                  <a:cubicBezTo>
                    <a:pt x="192" y="0"/>
                    <a:pt x="192" y="1"/>
                    <a:pt x="192" y="1"/>
                  </a:cubicBezTo>
                  <a:lnTo>
                    <a:pt x="0" y="1"/>
                  </a:lnTo>
                  <a:close/>
                </a:path>
              </a:pathLst>
            </a:custGeom>
            <a:grp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rgbClr val="000000"/>
                </a:solidFill>
                <a:latin typeface="Arial"/>
                <a:ea typeface="Arial"/>
                <a:cs typeface="Arial"/>
                <a:sym typeface="Arial"/>
              </a:endParaRPr>
            </a:p>
          </p:txBody>
        </p:sp>
        <p:sp>
          <p:nvSpPr>
            <p:cNvPr id="18" name="Google Shape;2460;p59">
              <a:extLst>
                <a:ext uri="{FF2B5EF4-FFF2-40B4-BE49-F238E27FC236}">
                  <a16:creationId xmlns:a16="http://schemas.microsoft.com/office/drawing/2014/main" id="{49E91228-8E81-6C8C-F4CC-DBB5D0B58A04}"/>
                </a:ext>
              </a:extLst>
            </p:cNvPr>
            <p:cNvSpPr/>
            <p:nvPr/>
          </p:nvSpPr>
          <p:spPr>
            <a:xfrm>
              <a:off x="7451725" y="671513"/>
              <a:ext cx="106363" cy="100013"/>
            </a:xfrm>
            <a:custGeom>
              <a:avLst/>
              <a:gdLst/>
              <a:ahLst/>
              <a:cxnLst/>
              <a:rect l="l" t="t" r="r" b="b"/>
              <a:pathLst>
                <a:path w="69" h="64" extrusionOk="0">
                  <a:moveTo>
                    <a:pt x="49" y="0"/>
                  </a:moveTo>
                  <a:cubicBezTo>
                    <a:pt x="43" y="0"/>
                    <a:pt x="38" y="2"/>
                    <a:pt x="34" y="6"/>
                  </a:cubicBezTo>
                  <a:cubicBezTo>
                    <a:pt x="31" y="2"/>
                    <a:pt x="26" y="0"/>
                    <a:pt x="20" y="0"/>
                  </a:cubicBezTo>
                  <a:cubicBezTo>
                    <a:pt x="9" y="0"/>
                    <a:pt x="0" y="8"/>
                    <a:pt x="0" y="19"/>
                  </a:cubicBezTo>
                  <a:cubicBezTo>
                    <a:pt x="0" y="24"/>
                    <a:pt x="2" y="29"/>
                    <a:pt x="5" y="33"/>
                  </a:cubicBezTo>
                  <a:cubicBezTo>
                    <a:pt x="5" y="33"/>
                    <a:pt x="5" y="33"/>
                    <a:pt x="5" y="33"/>
                  </a:cubicBezTo>
                  <a:cubicBezTo>
                    <a:pt x="5" y="33"/>
                    <a:pt x="5" y="33"/>
                    <a:pt x="5" y="33"/>
                  </a:cubicBezTo>
                  <a:cubicBezTo>
                    <a:pt x="32" y="61"/>
                    <a:pt x="32" y="61"/>
                    <a:pt x="32" y="61"/>
                  </a:cubicBezTo>
                  <a:cubicBezTo>
                    <a:pt x="34" y="64"/>
                    <a:pt x="34" y="64"/>
                    <a:pt x="34" y="64"/>
                  </a:cubicBezTo>
                  <a:cubicBezTo>
                    <a:pt x="37" y="61"/>
                    <a:pt x="37" y="61"/>
                    <a:pt x="37" y="61"/>
                  </a:cubicBezTo>
                  <a:cubicBezTo>
                    <a:pt x="64" y="33"/>
                    <a:pt x="64" y="33"/>
                    <a:pt x="64" y="33"/>
                  </a:cubicBezTo>
                  <a:cubicBezTo>
                    <a:pt x="64" y="33"/>
                    <a:pt x="64" y="33"/>
                    <a:pt x="64" y="33"/>
                  </a:cubicBezTo>
                  <a:cubicBezTo>
                    <a:pt x="67" y="29"/>
                    <a:pt x="69" y="24"/>
                    <a:pt x="69" y="20"/>
                  </a:cubicBezTo>
                  <a:cubicBezTo>
                    <a:pt x="69" y="9"/>
                    <a:pt x="60" y="0"/>
                    <a:pt x="49" y="0"/>
                  </a:cubicBezTo>
                  <a:close/>
                  <a:moveTo>
                    <a:pt x="56" y="30"/>
                  </a:moveTo>
                  <a:cubicBezTo>
                    <a:pt x="34" y="52"/>
                    <a:pt x="34" y="52"/>
                    <a:pt x="34" y="52"/>
                  </a:cubicBezTo>
                  <a:cubicBezTo>
                    <a:pt x="13" y="30"/>
                    <a:pt x="13" y="30"/>
                    <a:pt x="13" y="30"/>
                  </a:cubicBezTo>
                  <a:cubicBezTo>
                    <a:pt x="11" y="27"/>
                    <a:pt x="8" y="24"/>
                    <a:pt x="8" y="21"/>
                  </a:cubicBezTo>
                  <a:cubicBezTo>
                    <a:pt x="8" y="12"/>
                    <a:pt x="15" y="8"/>
                    <a:pt x="23" y="8"/>
                  </a:cubicBezTo>
                  <a:cubicBezTo>
                    <a:pt x="27" y="8"/>
                    <a:pt x="30" y="10"/>
                    <a:pt x="33" y="13"/>
                  </a:cubicBezTo>
                  <a:cubicBezTo>
                    <a:pt x="33" y="13"/>
                    <a:pt x="33" y="13"/>
                    <a:pt x="33" y="13"/>
                  </a:cubicBezTo>
                  <a:cubicBezTo>
                    <a:pt x="33" y="14"/>
                    <a:pt x="34" y="14"/>
                    <a:pt x="34" y="14"/>
                  </a:cubicBezTo>
                  <a:cubicBezTo>
                    <a:pt x="35" y="14"/>
                    <a:pt x="36" y="14"/>
                    <a:pt x="36" y="13"/>
                  </a:cubicBezTo>
                  <a:cubicBezTo>
                    <a:pt x="36" y="13"/>
                    <a:pt x="36" y="13"/>
                    <a:pt x="36" y="13"/>
                  </a:cubicBezTo>
                  <a:cubicBezTo>
                    <a:pt x="38" y="10"/>
                    <a:pt x="42" y="8"/>
                    <a:pt x="46" y="8"/>
                  </a:cubicBezTo>
                  <a:cubicBezTo>
                    <a:pt x="55" y="8"/>
                    <a:pt x="61" y="14"/>
                    <a:pt x="61" y="21"/>
                  </a:cubicBezTo>
                  <a:cubicBezTo>
                    <a:pt x="61" y="24"/>
                    <a:pt x="58" y="27"/>
                    <a:pt x="56" y="30"/>
                  </a:cubicBezTo>
                  <a:close/>
                </a:path>
              </a:pathLst>
            </a:custGeom>
            <a:grp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dirty="0">
                <a:solidFill>
                  <a:srgbClr val="000000"/>
                </a:solidFill>
                <a:latin typeface="Arial"/>
                <a:ea typeface="Arial"/>
                <a:cs typeface="Arial"/>
                <a:sym typeface="Arial"/>
              </a:endParaRPr>
            </a:p>
          </p:txBody>
        </p:sp>
      </p:grpSp>
      <p:sp>
        <p:nvSpPr>
          <p:cNvPr id="20" name="TextBox 19">
            <a:extLst>
              <a:ext uri="{FF2B5EF4-FFF2-40B4-BE49-F238E27FC236}">
                <a16:creationId xmlns:a16="http://schemas.microsoft.com/office/drawing/2014/main" id="{B0146BA9-0BC7-853C-9984-251B7BBD6DE7}"/>
              </a:ext>
            </a:extLst>
          </p:cNvPr>
          <p:cNvSpPr txBox="1"/>
          <p:nvPr/>
        </p:nvSpPr>
        <p:spPr>
          <a:xfrm>
            <a:off x="5359018" y="3666313"/>
            <a:ext cx="1108364" cy="646331"/>
          </a:xfrm>
          <a:prstGeom prst="rect">
            <a:avLst/>
          </a:prstGeom>
          <a:solidFill>
            <a:srgbClr val="FCE609"/>
          </a:solidFill>
        </p:spPr>
        <p:txBody>
          <a:bodyPr wrap="square">
            <a:spAutoFit/>
          </a:bodyPr>
          <a:lstStyle/>
          <a:p>
            <a:r>
              <a:rPr lang="en-AU" dirty="0">
                <a:solidFill>
                  <a:schemeClr val="tx1"/>
                </a:solidFill>
              </a:rPr>
              <a:t>Health  Services</a:t>
            </a:r>
          </a:p>
        </p:txBody>
      </p:sp>
      <p:grpSp>
        <p:nvGrpSpPr>
          <p:cNvPr id="21" name="Google Shape;2351;p59">
            <a:extLst>
              <a:ext uri="{FF2B5EF4-FFF2-40B4-BE49-F238E27FC236}">
                <a16:creationId xmlns:a16="http://schemas.microsoft.com/office/drawing/2014/main" id="{F56D4805-8393-27B8-DC79-BB38F8E92865}"/>
              </a:ext>
            </a:extLst>
          </p:cNvPr>
          <p:cNvGrpSpPr/>
          <p:nvPr/>
        </p:nvGrpSpPr>
        <p:grpSpPr>
          <a:xfrm>
            <a:off x="8824583" y="2788812"/>
            <a:ext cx="956725" cy="707886"/>
            <a:chOff x="3421063" y="1854201"/>
            <a:chExt cx="147638" cy="149225"/>
          </a:xfrm>
          <a:solidFill>
            <a:schemeClr val="bg2"/>
          </a:solidFill>
        </p:grpSpPr>
        <p:sp>
          <p:nvSpPr>
            <p:cNvPr id="22" name="Google Shape;2352;p59">
              <a:extLst>
                <a:ext uri="{FF2B5EF4-FFF2-40B4-BE49-F238E27FC236}">
                  <a16:creationId xmlns:a16="http://schemas.microsoft.com/office/drawing/2014/main" id="{D986C418-B922-1C5D-BBB0-D95E06441EB9}"/>
                </a:ext>
              </a:extLst>
            </p:cNvPr>
            <p:cNvSpPr/>
            <p:nvPr/>
          </p:nvSpPr>
          <p:spPr>
            <a:xfrm>
              <a:off x="3421063" y="1854201"/>
              <a:ext cx="147638" cy="149225"/>
            </a:xfrm>
            <a:custGeom>
              <a:avLst/>
              <a:gdLst/>
              <a:ahLst/>
              <a:cxnLst/>
              <a:rect l="l" t="t" r="r" b="b"/>
              <a:pathLst>
                <a:path w="93" h="94" extrusionOk="0">
                  <a:moveTo>
                    <a:pt x="0" y="0"/>
                  </a:moveTo>
                  <a:lnTo>
                    <a:pt x="0" y="94"/>
                  </a:lnTo>
                  <a:lnTo>
                    <a:pt x="93" y="94"/>
                  </a:lnTo>
                  <a:lnTo>
                    <a:pt x="93" y="0"/>
                  </a:lnTo>
                  <a:lnTo>
                    <a:pt x="0" y="0"/>
                  </a:lnTo>
                  <a:close/>
                  <a:moveTo>
                    <a:pt x="89" y="90"/>
                  </a:moveTo>
                  <a:lnTo>
                    <a:pt x="4" y="90"/>
                  </a:lnTo>
                  <a:lnTo>
                    <a:pt x="4" y="4"/>
                  </a:lnTo>
                  <a:lnTo>
                    <a:pt x="89" y="4"/>
                  </a:lnTo>
                  <a:lnTo>
                    <a:pt x="89" y="90"/>
                  </a:lnTo>
                  <a:close/>
                </a:path>
              </a:pathLst>
            </a:custGeom>
            <a:grp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2400">
                <a:solidFill>
                  <a:srgbClr val="000000"/>
                </a:solidFill>
                <a:latin typeface="Arial"/>
                <a:ea typeface="Arial"/>
                <a:cs typeface="Arial"/>
                <a:sym typeface="Arial"/>
              </a:endParaRPr>
            </a:p>
          </p:txBody>
        </p:sp>
        <p:sp>
          <p:nvSpPr>
            <p:cNvPr id="23" name="Google Shape;2353;p59">
              <a:extLst>
                <a:ext uri="{FF2B5EF4-FFF2-40B4-BE49-F238E27FC236}">
                  <a16:creationId xmlns:a16="http://schemas.microsoft.com/office/drawing/2014/main" id="{034909CE-2557-0A93-0ADE-5AE7D6AF8BE7}"/>
                </a:ext>
              </a:extLst>
            </p:cNvPr>
            <p:cNvSpPr/>
            <p:nvPr/>
          </p:nvSpPr>
          <p:spPr>
            <a:xfrm>
              <a:off x="3457575" y="1935163"/>
              <a:ext cx="33338" cy="33338"/>
            </a:xfrm>
            <a:custGeom>
              <a:avLst/>
              <a:gdLst/>
              <a:ahLst/>
              <a:cxnLst/>
              <a:rect l="l" t="t" r="r" b="b"/>
              <a:pathLst>
                <a:path w="43" h="43" extrusionOk="0">
                  <a:moveTo>
                    <a:pt x="21" y="0"/>
                  </a:moveTo>
                  <a:cubicBezTo>
                    <a:pt x="10" y="0"/>
                    <a:pt x="0" y="10"/>
                    <a:pt x="0" y="22"/>
                  </a:cubicBezTo>
                  <a:cubicBezTo>
                    <a:pt x="0" y="33"/>
                    <a:pt x="10" y="43"/>
                    <a:pt x="21" y="43"/>
                  </a:cubicBezTo>
                  <a:cubicBezTo>
                    <a:pt x="33" y="43"/>
                    <a:pt x="43" y="33"/>
                    <a:pt x="43" y="22"/>
                  </a:cubicBezTo>
                  <a:cubicBezTo>
                    <a:pt x="43" y="10"/>
                    <a:pt x="33" y="0"/>
                    <a:pt x="21" y="0"/>
                  </a:cubicBezTo>
                  <a:close/>
                  <a:moveTo>
                    <a:pt x="21" y="35"/>
                  </a:moveTo>
                  <a:cubicBezTo>
                    <a:pt x="14" y="35"/>
                    <a:pt x="8" y="29"/>
                    <a:pt x="8" y="22"/>
                  </a:cubicBezTo>
                  <a:cubicBezTo>
                    <a:pt x="8" y="14"/>
                    <a:pt x="14" y="9"/>
                    <a:pt x="21" y="9"/>
                  </a:cubicBezTo>
                  <a:cubicBezTo>
                    <a:pt x="29" y="9"/>
                    <a:pt x="34" y="14"/>
                    <a:pt x="34" y="22"/>
                  </a:cubicBezTo>
                  <a:cubicBezTo>
                    <a:pt x="34" y="29"/>
                    <a:pt x="29" y="35"/>
                    <a:pt x="21" y="35"/>
                  </a:cubicBezTo>
                  <a:close/>
                </a:path>
              </a:pathLst>
            </a:custGeom>
            <a:grp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2400">
                <a:solidFill>
                  <a:srgbClr val="000000"/>
                </a:solidFill>
                <a:latin typeface="Arial"/>
                <a:ea typeface="Arial"/>
                <a:cs typeface="Arial"/>
                <a:sym typeface="Arial"/>
              </a:endParaRPr>
            </a:p>
          </p:txBody>
        </p:sp>
        <p:sp>
          <p:nvSpPr>
            <p:cNvPr id="24" name="Google Shape;2354;p59">
              <a:extLst>
                <a:ext uri="{FF2B5EF4-FFF2-40B4-BE49-F238E27FC236}">
                  <a16:creationId xmlns:a16="http://schemas.microsoft.com/office/drawing/2014/main" id="{653DBB91-D010-16BC-7FCE-442DF508AE2B}"/>
                </a:ext>
              </a:extLst>
            </p:cNvPr>
            <p:cNvSpPr/>
            <p:nvPr/>
          </p:nvSpPr>
          <p:spPr>
            <a:xfrm>
              <a:off x="3440113" y="1885951"/>
              <a:ext cx="98425" cy="103188"/>
            </a:xfrm>
            <a:custGeom>
              <a:avLst/>
              <a:gdLst/>
              <a:ahLst/>
              <a:cxnLst/>
              <a:rect l="l" t="t" r="r" b="b"/>
              <a:pathLst>
                <a:path w="127" h="135" extrusionOk="0">
                  <a:moveTo>
                    <a:pt x="111" y="58"/>
                  </a:moveTo>
                  <a:cubicBezTo>
                    <a:pt x="106" y="59"/>
                    <a:pt x="102" y="59"/>
                    <a:pt x="98" y="59"/>
                  </a:cubicBezTo>
                  <a:cubicBezTo>
                    <a:pt x="94" y="60"/>
                    <a:pt x="91" y="60"/>
                    <a:pt x="86" y="60"/>
                  </a:cubicBezTo>
                  <a:cubicBezTo>
                    <a:pt x="92" y="54"/>
                    <a:pt x="99" y="48"/>
                    <a:pt x="105" y="41"/>
                  </a:cubicBezTo>
                  <a:cubicBezTo>
                    <a:pt x="109" y="37"/>
                    <a:pt x="110" y="32"/>
                    <a:pt x="109" y="28"/>
                  </a:cubicBezTo>
                  <a:cubicBezTo>
                    <a:pt x="108" y="24"/>
                    <a:pt x="104" y="20"/>
                    <a:pt x="99" y="19"/>
                  </a:cubicBezTo>
                  <a:cubicBezTo>
                    <a:pt x="80" y="13"/>
                    <a:pt x="61" y="7"/>
                    <a:pt x="45" y="2"/>
                  </a:cubicBezTo>
                  <a:cubicBezTo>
                    <a:pt x="39" y="0"/>
                    <a:pt x="34" y="2"/>
                    <a:pt x="30" y="6"/>
                  </a:cubicBezTo>
                  <a:cubicBezTo>
                    <a:pt x="27" y="9"/>
                    <a:pt x="24" y="12"/>
                    <a:pt x="21" y="14"/>
                  </a:cubicBezTo>
                  <a:cubicBezTo>
                    <a:pt x="19" y="17"/>
                    <a:pt x="16" y="19"/>
                    <a:pt x="14" y="22"/>
                  </a:cubicBezTo>
                  <a:cubicBezTo>
                    <a:pt x="11" y="25"/>
                    <a:pt x="10" y="28"/>
                    <a:pt x="9" y="31"/>
                  </a:cubicBezTo>
                  <a:cubicBezTo>
                    <a:pt x="9" y="35"/>
                    <a:pt x="11" y="38"/>
                    <a:pt x="13" y="41"/>
                  </a:cubicBezTo>
                  <a:cubicBezTo>
                    <a:pt x="19" y="46"/>
                    <a:pt x="26" y="46"/>
                    <a:pt x="32" y="40"/>
                  </a:cubicBezTo>
                  <a:cubicBezTo>
                    <a:pt x="34" y="38"/>
                    <a:pt x="35" y="37"/>
                    <a:pt x="37" y="35"/>
                  </a:cubicBezTo>
                  <a:cubicBezTo>
                    <a:pt x="39" y="33"/>
                    <a:pt x="41" y="31"/>
                    <a:pt x="43" y="29"/>
                  </a:cubicBezTo>
                  <a:cubicBezTo>
                    <a:pt x="43" y="29"/>
                    <a:pt x="43" y="29"/>
                    <a:pt x="43" y="29"/>
                  </a:cubicBezTo>
                  <a:cubicBezTo>
                    <a:pt x="47" y="30"/>
                    <a:pt x="52" y="31"/>
                    <a:pt x="56" y="33"/>
                  </a:cubicBezTo>
                  <a:cubicBezTo>
                    <a:pt x="46" y="43"/>
                    <a:pt x="46" y="43"/>
                    <a:pt x="46" y="43"/>
                  </a:cubicBezTo>
                  <a:cubicBezTo>
                    <a:pt x="45" y="43"/>
                    <a:pt x="44" y="43"/>
                    <a:pt x="42" y="43"/>
                  </a:cubicBezTo>
                  <a:cubicBezTo>
                    <a:pt x="37" y="43"/>
                    <a:pt x="32" y="44"/>
                    <a:pt x="27" y="46"/>
                  </a:cubicBezTo>
                  <a:cubicBezTo>
                    <a:pt x="11" y="52"/>
                    <a:pt x="0" y="68"/>
                    <a:pt x="0" y="86"/>
                  </a:cubicBezTo>
                  <a:cubicBezTo>
                    <a:pt x="0" y="109"/>
                    <a:pt x="19" y="128"/>
                    <a:pt x="42" y="128"/>
                  </a:cubicBezTo>
                  <a:cubicBezTo>
                    <a:pt x="54" y="128"/>
                    <a:pt x="64" y="124"/>
                    <a:pt x="72" y="116"/>
                  </a:cubicBezTo>
                  <a:cubicBezTo>
                    <a:pt x="77" y="111"/>
                    <a:pt x="80" y="106"/>
                    <a:pt x="83" y="99"/>
                  </a:cubicBezTo>
                  <a:cubicBezTo>
                    <a:pt x="84" y="95"/>
                    <a:pt x="85" y="90"/>
                    <a:pt x="85" y="86"/>
                  </a:cubicBezTo>
                  <a:cubicBezTo>
                    <a:pt x="85" y="86"/>
                    <a:pt x="85" y="86"/>
                    <a:pt x="85" y="86"/>
                  </a:cubicBezTo>
                  <a:cubicBezTo>
                    <a:pt x="90" y="86"/>
                    <a:pt x="97" y="86"/>
                    <a:pt x="97" y="86"/>
                  </a:cubicBezTo>
                  <a:cubicBezTo>
                    <a:pt x="96" y="90"/>
                    <a:pt x="95" y="94"/>
                    <a:pt x="94" y="99"/>
                  </a:cubicBezTo>
                  <a:cubicBezTo>
                    <a:pt x="93" y="105"/>
                    <a:pt x="91" y="112"/>
                    <a:pt x="90" y="119"/>
                  </a:cubicBezTo>
                  <a:cubicBezTo>
                    <a:pt x="88" y="127"/>
                    <a:pt x="92" y="133"/>
                    <a:pt x="100" y="135"/>
                  </a:cubicBezTo>
                  <a:cubicBezTo>
                    <a:pt x="101" y="135"/>
                    <a:pt x="102" y="135"/>
                    <a:pt x="103" y="135"/>
                  </a:cubicBezTo>
                  <a:cubicBezTo>
                    <a:pt x="108" y="135"/>
                    <a:pt x="113" y="131"/>
                    <a:pt x="115" y="124"/>
                  </a:cubicBezTo>
                  <a:cubicBezTo>
                    <a:pt x="118" y="111"/>
                    <a:pt x="122" y="93"/>
                    <a:pt x="126" y="74"/>
                  </a:cubicBezTo>
                  <a:cubicBezTo>
                    <a:pt x="127" y="70"/>
                    <a:pt x="126" y="66"/>
                    <a:pt x="123" y="62"/>
                  </a:cubicBezTo>
                  <a:cubicBezTo>
                    <a:pt x="120" y="59"/>
                    <a:pt x="116" y="58"/>
                    <a:pt x="111" y="58"/>
                  </a:cubicBezTo>
                  <a:close/>
                  <a:moveTo>
                    <a:pt x="70" y="29"/>
                  </a:moveTo>
                  <a:cubicBezTo>
                    <a:pt x="64" y="27"/>
                    <a:pt x="64" y="27"/>
                    <a:pt x="64" y="27"/>
                  </a:cubicBezTo>
                  <a:cubicBezTo>
                    <a:pt x="63" y="26"/>
                    <a:pt x="61" y="26"/>
                    <a:pt x="59" y="25"/>
                  </a:cubicBezTo>
                  <a:cubicBezTo>
                    <a:pt x="54" y="24"/>
                    <a:pt x="49" y="22"/>
                    <a:pt x="45" y="21"/>
                  </a:cubicBezTo>
                  <a:cubicBezTo>
                    <a:pt x="42" y="20"/>
                    <a:pt x="39" y="22"/>
                    <a:pt x="38" y="23"/>
                  </a:cubicBezTo>
                  <a:cubicBezTo>
                    <a:pt x="35" y="25"/>
                    <a:pt x="33" y="27"/>
                    <a:pt x="31" y="29"/>
                  </a:cubicBezTo>
                  <a:cubicBezTo>
                    <a:pt x="30" y="31"/>
                    <a:pt x="28" y="33"/>
                    <a:pt x="26" y="34"/>
                  </a:cubicBezTo>
                  <a:cubicBezTo>
                    <a:pt x="24" y="37"/>
                    <a:pt x="21" y="37"/>
                    <a:pt x="19" y="35"/>
                  </a:cubicBezTo>
                  <a:cubicBezTo>
                    <a:pt x="18" y="34"/>
                    <a:pt x="17" y="33"/>
                    <a:pt x="17" y="31"/>
                  </a:cubicBezTo>
                  <a:cubicBezTo>
                    <a:pt x="17" y="30"/>
                    <a:pt x="18" y="29"/>
                    <a:pt x="20" y="27"/>
                  </a:cubicBezTo>
                  <a:cubicBezTo>
                    <a:pt x="22" y="25"/>
                    <a:pt x="24" y="22"/>
                    <a:pt x="27" y="20"/>
                  </a:cubicBezTo>
                  <a:cubicBezTo>
                    <a:pt x="30" y="17"/>
                    <a:pt x="33" y="14"/>
                    <a:pt x="35" y="11"/>
                  </a:cubicBezTo>
                  <a:cubicBezTo>
                    <a:pt x="37" y="9"/>
                    <a:pt x="39" y="9"/>
                    <a:pt x="42" y="10"/>
                  </a:cubicBezTo>
                  <a:cubicBezTo>
                    <a:pt x="59" y="15"/>
                    <a:pt x="78" y="20"/>
                    <a:pt x="97" y="26"/>
                  </a:cubicBezTo>
                  <a:cubicBezTo>
                    <a:pt x="99" y="27"/>
                    <a:pt x="101" y="28"/>
                    <a:pt x="101" y="30"/>
                  </a:cubicBezTo>
                  <a:cubicBezTo>
                    <a:pt x="102" y="32"/>
                    <a:pt x="101" y="34"/>
                    <a:pt x="99" y="36"/>
                  </a:cubicBezTo>
                  <a:cubicBezTo>
                    <a:pt x="91" y="43"/>
                    <a:pt x="83" y="51"/>
                    <a:pt x="76" y="59"/>
                  </a:cubicBezTo>
                  <a:cubicBezTo>
                    <a:pt x="71" y="53"/>
                    <a:pt x="64" y="49"/>
                    <a:pt x="57" y="46"/>
                  </a:cubicBezTo>
                  <a:cubicBezTo>
                    <a:pt x="57" y="46"/>
                    <a:pt x="57" y="46"/>
                    <a:pt x="57" y="46"/>
                  </a:cubicBezTo>
                  <a:cubicBezTo>
                    <a:pt x="56" y="46"/>
                    <a:pt x="56" y="45"/>
                    <a:pt x="55" y="45"/>
                  </a:cubicBezTo>
                  <a:lnTo>
                    <a:pt x="70" y="29"/>
                  </a:lnTo>
                  <a:close/>
                  <a:moveTo>
                    <a:pt x="67" y="109"/>
                  </a:moveTo>
                  <a:cubicBezTo>
                    <a:pt x="63" y="114"/>
                    <a:pt x="58" y="117"/>
                    <a:pt x="52" y="119"/>
                  </a:cubicBezTo>
                  <a:cubicBezTo>
                    <a:pt x="49" y="120"/>
                    <a:pt x="46" y="120"/>
                    <a:pt x="42" y="120"/>
                  </a:cubicBezTo>
                  <a:cubicBezTo>
                    <a:pt x="23" y="120"/>
                    <a:pt x="8" y="105"/>
                    <a:pt x="8" y="86"/>
                  </a:cubicBezTo>
                  <a:cubicBezTo>
                    <a:pt x="8" y="77"/>
                    <a:pt x="11" y="69"/>
                    <a:pt x="16" y="63"/>
                  </a:cubicBezTo>
                  <a:cubicBezTo>
                    <a:pt x="20" y="59"/>
                    <a:pt x="26" y="55"/>
                    <a:pt x="32" y="53"/>
                  </a:cubicBezTo>
                  <a:cubicBezTo>
                    <a:pt x="35" y="52"/>
                    <a:pt x="39" y="51"/>
                    <a:pt x="42" y="51"/>
                  </a:cubicBezTo>
                  <a:cubicBezTo>
                    <a:pt x="46" y="51"/>
                    <a:pt x="50" y="52"/>
                    <a:pt x="53" y="53"/>
                  </a:cubicBezTo>
                  <a:cubicBezTo>
                    <a:pt x="54" y="53"/>
                    <a:pt x="54" y="53"/>
                    <a:pt x="54" y="53"/>
                  </a:cubicBezTo>
                  <a:cubicBezTo>
                    <a:pt x="54" y="53"/>
                    <a:pt x="54" y="53"/>
                    <a:pt x="54" y="53"/>
                  </a:cubicBezTo>
                  <a:cubicBezTo>
                    <a:pt x="54" y="53"/>
                    <a:pt x="54" y="54"/>
                    <a:pt x="54" y="54"/>
                  </a:cubicBezTo>
                  <a:cubicBezTo>
                    <a:pt x="62" y="57"/>
                    <a:pt x="69" y="62"/>
                    <a:pt x="73" y="70"/>
                  </a:cubicBezTo>
                  <a:cubicBezTo>
                    <a:pt x="73" y="70"/>
                    <a:pt x="73" y="70"/>
                    <a:pt x="73" y="70"/>
                  </a:cubicBezTo>
                  <a:cubicBezTo>
                    <a:pt x="75" y="75"/>
                    <a:pt x="77" y="80"/>
                    <a:pt x="77" y="86"/>
                  </a:cubicBezTo>
                  <a:cubicBezTo>
                    <a:pt x="77" y="95"/>
                    <a:pt x="73" y="103"/>
                    <a:pt x="67" y="109"/>
                  </a:cubicBezTo>
                  <a:close/>
                  <a:moveTo>
                    <a:pt x="118" y="73"/>
                  </a:moveTo>
                  <a:cubicBezTo>
                    <a:pt x="114" y="91"/>
                    <a:pt x="110" y="109"/>
                    <a:pt x="107" y="123"/>
                  </a:cubicBezTo>
                  <a:cubicBezTo>
                    <a:pt x="106" y="126"/>
                    <a:pt x="104" y="128"/>
                    <a:pt x="101" y="127"/>
                  </a:cubicBezTo>
                  <a:cubicBezTo>
                    <a:pt x="97" y="126"/>
                    <a:pt x="97" y="122"/>
                    <a:pt x="98" y="120"/>
                  </a:cubicBezTo>
                  <a:cubicBezTo>
                    <a:pt x="99" y="114"/>
                    <a:pt x="106" y="77"/>
                    <a:pt x="106" y="77"/>
                  </a:cubicBezTo>
                  <a:cubicBezTo>
                    <a:pt x="101" y="78"/>
                    <a:pt x="101" y="78"/>
                    <a:pt x="101" y="78"/>
                  </a:cubicBezTo>
                  <a:cubicBezTo>
                    <a:pt x="100" y="78"/>
                    <a:pt x="85" y="78"/>
                    <a:pt x="85" y="78"/>
                  </a:cubicBezTo>
                  <a:cubicBezTo>
                    <a:pt x="85" y="78"/>
                    <a:pt x="85" y="78"/>
                    <a:pt x="85" y="77"/>
                  </a:cubicBezTo>
                  <a:cubicBezTo>
                    <a:pt x="85" y="77"/>
                    <a:pt x="85" y="77"/>
                    <a:pt x="85" y="77"/>
                  </a:cubicBezTo>
                  <a:cubicBezTo>
                    <a:pt x="84" y="74"/>
                    <a:pt x="83" y="72"/>
                    <a:pt x="82" y="69"/>
                  </a:cubicBezTo>
                  <a:cubicBezTo>
                    <a:pt x="82" y="69"/>
                    <a:pt x="82" y="69"/>
                    <a:pt x="82" y="69"/>
                  </a:cubicBezTo>
                  <a:cubicBezTo>
                    <a:pt x="89" y="68"/>
                    <a:pt x="94" y="68"/>
                    <a:pt x="99" y="67"/>
                  </a:cubicBezTo>
                  <a:cubicBezTo>
                    <a:pt x="103" y="67"/>
                    <a:pt x="107" y="67"/>
                    <a:pt x="112" y="66"/>
                  </a:cubicBezTo>
                  <a:cubicBezTo>
                    <a:pt x="114" y="66"/>
                    <a:pt x="116" y="67"/>
                    <a:pt x="117" y="68"/>
                  </a:cubicBezTo>
                  <a:cubicBezTo>
                    <a:pt x="118" y="69"/>
                    <a:pt x="119" y="71"/>
                    <a:pt x="118" y="73"/>
                  </a:cubicBezTo>
                  <a:close/>
                </a:path>
              </a:pathLst>
            </a:custGeom>
            <a:grp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2400">
                <a:solidFill>
                  <a:srgbClr val="000000"/>
                </a:solidFill>
                <a:latin typeface="Arial"/>
                <a:ea typeface="Arial"/>
                <a:cs typeface="Arial"/>
                <a:sym typeface="Arial"/>
              </a:endParaRPr>
            </a:p>
          </p:txBody>
        </p:sp>
        <p:sp>
          <p:nvSpPr>
            <p:cNvPr id="25" name="Google Shape;2355;p59">
              <a:extLst>
                <a:ext uri="{FF2B5EF4-FFF2-40B4-BE49-F238E27FC236}">
                  <a16:creationId xmlns:a16="http://schemas.microsoft.com/office/drawing/2014/main" id="{3798BA4E-5941-F446-9B15-5CFC47AF1DF7}"/>
                </a:ext>
              </a:extLst>
            </p:cNvPr>
            <p:cNvSpPr/>
            <p:nvPr/>
          </p:nvSpPr>
          <p:spPr>
            <a:xfrm>
              <a:off x="3509963" y="1866901"/>
              <a:ext cx="33338" cy="33338"/>
            </a:xfrm>
            <a:custGeom>
              <a:avLst/>
              <a:gdLst/>
              <a:ahLst/>
              <a:cxnLst/>
              <a:rect l="l" t="t" r="r" b="b"/>
              <a:pathLst>
                <a:path w="43" h="43" extrusionOk="0">
                  <a:moveTo>
                    <a:pt x="21" y="0"/>
                  </a:moveTo>
                  <a:cubicBezTo>
                    <a:pt x="21" y="0"/>
                    <a:pt x="21" y="0"/>
                    <a:pt x="21" y="0"/>
                  </a:cubicBezTo>
                  <a:cubicBezTo>
                    <a:pt x="9" y="0"/>
                    <a:pt x="0" y="9"/>
                    <a:pt x="0" y="21"/>
                  </a:cubicBezTo>
                  <a:cubicBezTo>
                    <a:pt x="0" y="27"/>
                    <a:pt x="2" y="33"/>
                    <a:pt x="6" y="37"/>
                  </a:cubicBezTo>
                  <a:cubicBezTo>
                    <a:pt x="10" y="41"/>
                    <a:pt x="15" y="43"/>
                    <a:pt x="21" y="43"/>
                  </a:cubicBezTo>
                  <a:cubicBezTo>
                    <a:pt x="21" y="43"/>
                    <a:pt x="21" y="43"/>
                    <a:pt x="21" y="43"/>
                  </a:cubicBezTo>
                  <a:cubicBezTo>
                    <a:pt x="27" y="43"/>
                    <a:pt x="32" y="41"/>
                    <a:pt x="36" y="36"/>
                  </a:cubicBezTo>
                  <a:cubicBezTo>
                    <a:pt x="40" y="32"/>
                    <a:pt x="43" y="27"/>
                    <a:pt x="43" y="21"/>
                  </a:cubicBezTo>
                  <a:cubicBezTo>
                    <a:pt x="42" y="9"/>
                    <a:pt x="33" y="0"/>
                    <a:pt x="21" y="0"/>
                  </a:cubicBezTo>
                  <a:close/>
                  <a:moveTo>
                    <a:pt x="12" y="31"/>
                  </a:moveTo>
                  <a:cubicBezTo>
                    <a:pt x="9" y="28"/>
                    <a:pt x="8" y="25"/>
                    <a:pt x="8" y="21"/>
                  </a:cubicBezTo>
                  <a:cubicBezTo>
                    <a:pt x="8" y="14"/>
                    <a:pt x="13" y="8"/>
                    <a:pt x="21" y="8"/>
                  </a:cubicBezTo>
                  <a:cubicBezTo>
                    <a:pt x="28" y="8"/>
                    <a:pt x="35" y="14"/>
                    <a:pt x="35" y="21"/>
                  </a:cubicBezTo>
                  <a:cubicBezTo>
                    <a:pt x="35" y="25"/>
                    <a:pt x="33" y="28"/>
                    <a:pt x="31" y="31"/>
                  </a:cubicBezTo>
                  <a:cubicBezTo>
                    <a:pt x="28" y="33"/>
                    <a:pt x="25" y="35"/>
                    <a:pt x="21" y="35"/>
                  </a:cubicBezTo>
                  <a:cubicBezTo>
                    <a:pt x="18" y="35"/>
                    <a:pt x="14" y="34"/>
                    <a:pt x="12" y="31"/>
                  </a:cubicBezTo>
                  <a:close/>
                </a:path>
              </a:pathLst>
            </a:custGeom>
            <a:grp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2400">
                <a:solidFill>
                  <a:srgbClr val="000000"/>
                </a:solidFill>
                <a:latin typeface="Arial"/>
                <a:ea typeface="Arial"/>
                <a:cs typeface="Arial"/>
                <a:sym typeface="Arial"/>
              </a:endParaRPr>
            </a:p>
          </p:txBody>
        </p:sp>
      </p:grpSp>
      <p:sp>
        <p:nvSpPr>
          <p:cNvPr id="27" name="TextBox 26">
            <a:extLst>
              <a:ext uri="{FF2B5EF4-FFF2-40B4-BE49-F238E27FC236}">
                <a16:creationId xmlns:a16="http://schemas.microsoft.com/office/drawing/2014/main" id="{6F098C58-6215-ED49-FF03-79C876A975FF}"/>
              </a:ext>
            </a:extLst>
          </p:cNvPr>
          <p:cNvSpPr txBox="1"/>
          <p:nvPr/>
        </p:nvSpPr>
        <p:spPr>
          <a:xfrm>
            <a:off x="8752176" y="3712956"/>
            <a:ext cx="1197779" cy="923330"/>
          </a:xfrm>
          <a:prstGeom prst="rect">
            <a:avLst/>
          </a:prstGeom>
          <a:solidFill>
            <a:srgbClr val="FCE609"/>
          </a:solidFill>
        </p:spPr>
        <p:txBody>
          <a:bodyPr wrap="square">
            <a:spAutoFit/>
          </a:bodyPr>
          <a:lstStyle/>
          <a:p>
            <a:r>
              <a:rPr lang="en-AU" dirty="0">
                <a:solidFill>
                  <a:schemeClr val="tx1"/>
                </a:solidFill>
              </a:rPr>
              <a:t>Disability and Inclusion</a:t>
            </a:r>
          </a:p>
        </p:txBody>
      </p:sp>
      <p:sp>
        <p:nvSpPr>
          <p:cNvPr id="29" name="TextBox 28">
            <a:extLst>
              <a:ext uri="{FF2B5EF4-FFF2-40B4-BE49-F238E27FC236}">
                <a16:creationId xmlns:a16="http://schemas.microsoft.com/office/drawing/2014/main" id="{6B301C22-ED3A-19E3-4230-865EC77AB805}"/>
              </a:ext>
            </a:extLst>
          </p:cNvPr>
          <p:cNvSpPr txBox="1"/>
          <p:nvPr/>
        </p:nvSpPr>
        <p:spPr>
          <a:xfrm>
            <a:off x="2487448" y="5076283"/>
            <a:ext cx="6779490" cy="707886"/>
          </a:xfrm>
          <a:prstGeom prst="rect">
            <a:avLst/>
          </a:prstGeom>
          <a:noFill/>
        </p:spPr>
        <p:txBody>
          <a:bodyPr wrap="square">
            <a:spAutoFit/>
          </a:bodyPr>
          <a:lstStyle/>
          <a:p>
            <a:pPr algn="ctr"/>
            <a:r>
              <a:rPr lang="en-AU" sz="2000" b="1" dirty="0">
                <a:solidFill>
                  <a:srgbClr val="FCE60A"/>
                </a:solidFill>
              </a:rPr>
              <a:t>… which are supported by a Clinical Governance &amp; Quality and a First Nations Strategy &amp; Outcomes function</a:t>
            </a:r>
          </a:p>
        </p:txBody>
      </p:sp>
    </p:spTree>
    <p:extLst>
      <p:ext uri="{BB962C8B-B14F-4D97-AF65-F5344CB8AC3E}">
        <p14:creationId xmlns:p14="http://schemas.microsoft.com/office/powerpoint/2010/main" val="42915012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691A1A-F426-BCEB-6F0A-32462DA85476}"/>
              </a:ext>
            </a:extLst>
          </p:cNvPr>
          <p:cNvSpPr>
            <a:spLocks noGrp="1"/>
          </p:cNvSpPr>
          <p:nvPr>
            <p:ph type="title"/>
          </p:nvPr>
        </p:nvSpPr>
        <p:spPr>
          <a:xfrm>
            <a:off x="675106" y="1261702"/>
            <a:ext cx="10515600" cy="806450"/>
          </a:xfrm>
        </p:spPr>
        <p:txBody>
          <a:bodyPr>
            <a:normAutofit/>
          </a:bodyPr>
          <a:lstStyle/>
          <a:p>
            <a:r>
              <a:rPr lang="en-US" sz="2400" dirty="0">
                <a:solidFill>
                  <a:srgbClr val="FCE60A"/>
                </a:solidFill>
                <a:latin typeface="Aptos" panose="020B0004020202020204" pitchFamily="34" charset="0"/>
              </a:rPr>
              <a:t>Data insights 2024-25</a:t>
            </a:r>
          </a:p>
        </p:txBody>
      </p:sp>
      <p:sp>
        <p:nvSpPr>
          <p:cNvPr id="3" name="TextBox 2">
            <a:extLst>
              <a:ext uri="{FF2B5EF4-FFF2-40B4-BE49-F238E27FC236}">
                <a16:creationId xmlns:a16="http://schemas.microsoft.com/office/drawing/2014/main" id="{A83A0E84-E733-A313-6F40-95086BF59E0A}"/>
              </a:ext>
            </a:extLst>
          </p:cNvPr>
          <p:cNvSpPr txBox="1"/>
          <p:nvPr/>
        </p:nvSpPr>
        <p:spPr>
          <a:xfrm>
            <a:off x="757159" y="3850938"/>
            <a:ext cx="2237233" cy="2031325"/>
          </a:xfrm>
          <a:prstGeom prst="rect">
            <a:avLst/>
          </a:prstGeom>
          <a:solidFill>
            <a:srgbClr val="FCE609"/>
          </a:solidFill>
          <a:ln w="12700">
            <a:noFill/>
          </a:ln>
        </p:spPr>
        <p:txBody>
          <a:bodyPr wrap="square" rtlCol="0">
            <a:spAutoFit/>
          </a:bodyPr>
          <a:lstStyle/>
          <a:p>
            <a:r>
              <a:rPr lang="en-US" dirty="0"/>
              <a:t>Our Homelessness and Housing services experienced a 14% decrease in unassisted enquiries for support</a:t>
            </a:r>
            <a:endParaRPr lang="en-US" dirty="0">
              <a:solidFill>
                <a:srgbClr val="FCE609"/>
              </a:solidFill>
              <a:latin typeface="Arial" panose="020B0604020202020204" pitchFamily="34" charset="0"/>
              <a:cs typeface="Arial" panose="020B0604020202020204" pitchFamily="34" charset="0"/>
            </a:endParaRPr>
          </a:p>
        </p:txBody>
      </p:sp>
      <p:grpSp>
        <p:nvGrpSpPr>
          <p:cNvPr id="10" name="Group 9">
            <a:extLst>
              <a:ext uri="{FF2B5EF4-FFF2-40B4-BE49-F238E27FC236}">
                <a16:creationId xmlns:a16="http://schemas.microsoft.com/office/drawing/2014/main" id="{7125FD8A-FC6F-622F-9691-60F64C71C2A1}"/>
              </a:ext>
            </a:extLst>
          </p:cNvPr>
          <p:cNvGrpSpPr/>
          <p:nvPr/>
        </p:nvGrpSpPr>
        <p:grpSpPr>
          <a:xfrm>
            <a:off x="1475165" y="2539740"/>
            <a:ext cx="801223" cy="830998"/>
            <a:chOff x="1602303" y="2891270"/>
            <a:chExt cx="801223" cy="830998"/>
          </a:xfrm>
        </p:grpSpPr>
        <p:sp>
          <p:nvSpPr>
            <p:cNvPr id="8" name="Oval 7">
              <a:extLst>
                <a:ext uri="{FF2B5EF4-FFF2-40B4-BE49-F238E27FC236}">
                  <a16:creationId xmlns:a16="http://schemas.microsoft.com/office/drawing/2014/main" id="{B9DBF837-387D-4285-4190-A43172B878D2}"/>
                </a:ext>
              </a:extLst>
            </p:cNvPr>
            <p:cNvSpPr/>
            <p:nvPr/>
          </p:nvSpPr>
          <p:spPr>
            <a:xfrm>
              <a:off x="1602303" y="2891270"/>
              <a:ext cx="801223" cy="801223"/>
            </a:xfrm>
            <a:prstGeom prst="ellipse">
              <a:avLst/>
            </a:prstGeom>
            <a:solidFill>
              <a:srgbClr val="FCE6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97DDEB8C-DD5D-F653-2438-C1D292BA3B31}"/>
                </a:ext>
              </a:extLst>
            </p:cNvPr>
            <p:cNvSpPr txBox="1"/>
            <p:nvPr/>
          </p:nvSpPr>
          <p:spPr>
            <a:xfrm>
              <a:off x="1739245" y="2891271"/>
              <a:ext cx="447366" cy="830997"/>
            </a:xfrm>
            <a:prstGeom prst="rect">
              <a:avLst/>
            </a:prstGeom>
            <a:noFill/>
          </p:spPr>
          <p:txBody>
            <a:bodyPr wrap="square" rtlCol="0">
              <a:spAutoFit/>
            </a:bodyPr>
            <a:lstStyle/>
            <a:p>
              <a:r>
                <a:rPr lang="en-US" sz="4800" b="1" dirty="0">
                  <a:solidFill>
                    <a:srgbClr val="0A2B65"/>
                  </a:solidFill>
                </a:rPr>
                <a:t>1</a:t>
              </a:r>
            </a:p>
          </p:txBody>
        </p:sp>
      </p:grpSp>
      <p:sp>
        <p:nvSpPr>
          <p:cNvPr id="11" name="TextBox 10">
            <a:extLst>
              <a:ext uri="{FF2B5EF4-FFF2-40B4-BE49-F238E27FC236}">
                <a16:creationId xmlns:a16="http://schemas.microsoft.com/office/drawing/2014/main" id="{022C00B3-2C67-CAC6-0FBB-31E9DBED59AC}"/>
              </a:ext>
            </a:extLst>
          </p:cNvPr>
          <p:cNvSpPr txBox="1"/>
          <p:nvPr/>
        </p:nvSpPr>
        <p:spPr>
          <a:xfrm>
            <a:off x="3603090" y="3840277"/>
            <a:ext cx="2237233" cy="2308324"/>
          </a:xfrm>
          <a:prstGeom prst="rect">
            <a:avLst/>
          </a:prstGeom>
          <a:solidFill>
            <a:srgbClr val="FCE609"/>
          </a:solidFill>
          <a:ln w="12700">
            <a:noFill/>
          </a:ln>
        </p:spPr>
        <p:txBody>
          <a:bodyPr wrap="square" rtlCol="0">
            <a:spAutoFit/>
          </a:bodyPr>
          <a:lstStyle/>
          <a:p>
            <a:r>
              <a:rPr lang="en-US" dirty="0"/>
              <a:t>Domestic and Family Violence (27%) was the leading reason people sought support from our Homelessness and Housing services</a:t>
            </a:r>
            <a:endParaRPr lang="en-US" dirty="0">
              <a:solidFill>
                <a:srgbClr val="FCE609"/>
              </a:solidFill>
              <a:latin typeface="Arial" panose="020B0604020202020204" pitchFamily="34" charset="0"/>
              <a:cs typeface="Arial" panose="020B0604020202020204" pitchFamily="34" charset="0"/>
            </a:endParaRPr>
          </a:p>
        </p:txBody>
      </p:sp>
      <p:grpSp>
        <p:nvGrpSpPr>
          <p:cNvPr id="12" name="Group 11">
            <a:extLst>
              <a:ext uri="{FF2B5EF4-FFF2-40B4-BE49-F238E27FC236}">
                <a16:creationId xmlns:a16="http://schemas.microsoft.com/office/drawing/2014/main" id="{946A35D1-3A75-2D57-EBFA-E80304955D80}"/>
              </a:ext>
            </a:extLst>
          </p:cNvPr>
          <p:cNvGrpSpPr/>
          <p:nvPr/>
        </p:nvGrpSpPr>
        <p:grpSpPr>
          <a:xfrm>
            <a:off x="4302703" y="2586683"/>
            <a:ext cx="801223" cy="830998"/>
            <a:chOff x="1602303" y="2891270"/>
            <a:chExt cx="801223" cy="830998"/>
          </a:xfrm>
        </p:grpSpPr>
        <p:sp>
          <p:nvSpPr>
            <p:cNvPr id="13" name="Oval 12">
              <a:extLst>
                <a:ext uri="{FF2B5EF4-FFF2-40B4-BE49-F238E27FC236}">
                  <a16:creationId xmlns:a16="http://schemas.microsoft.com/office/drawing/2014/main" id="{FCFF7CC3-331A-E516-8968-22C4EFAF5921}"/>
                </a:ext>
              </a:extLst>
            </p:cNvPr>
            <p:cNvSpPr/>
            <p:nvPr/>
          </p:nvSpPr>
          <p:spPr>
            <a:xfrm>
              <a:off x="1602303" y="2891270"/>
              <a:ext cx="801223" cy="801223"/>
            </a:xfrm>
            <a:prstGeom prst="ellipse">
              <a:avLst/>
            </a:prstGeom>
            <a:solidFill>
              <a:srgbClr val="FCE6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D5619FC7-6480-6D5A-353B-509C608D3874}"/>
                </a:ext>
              </a:extLst>
            </p:cNvPr>
            <p:cNvSpPr txBox="1"/>
            <p:nvPr/>
          </p:nvSpPr>
          <p:spPr>
            <a:xfrm>
              <a:off x="1739245" y="2891271"/>
              <a:ext cx="447366" cy="830997"/>
            </a:xfrm>
            <a:prstGeom prst="rect">
              <a:avLst/>
            </a:prstGeom>
            <a:noFill/>
          </p:spPr>
          <p:txBody>
            <a:bodyPr wrap="square" rtlCol="0">
              <a:spAutoFit/>
            </a:bodyPr>
            <a:lstStyle/>
            <a:p>
              <a:r>
                <a:rPr lang="en-US" sz="4800" b="1" dirty="0">
                  <a:solidFill>
                    <a:srgbClr val="0A2B65"/>
                  </a:solidFill>
                </a:rPr>
                <a:t>2</a:t>
              </a:r>
            </a:p>
          </p:txBody>
        </p:sp>
      </p:grpSp>
      <p:sp>
        <p:nvSpPr>
          <p:cNvPr id="15" name="TextBox 14">
            <a:extLst>
              <a:ext uri="{FF2B5EF4-FFF2-40B4-BE49-F238E27FC236}">
                <a16:creationId xmlns:a16="http://schemas.microsoft.com/office/drawing/2014/main" id="{1E63A591-41ED-39EC-B3FD-2184269EF791}"/>
              </a:ext>
            </a:extLst>
          </p:cNvPr>
          <p:cNvSpPr txBox="1"/>
          <p:nvPr/>
        </p:nvSpPr>
        <p:spPr>
          <a:xfrm>
            <a:off x="6449022" y="3850938"/>
            <a:ext cx="2174441" cy="1754326"/>
          </a:xfrm>
          <a:prstGeom prst="rect">
            <a:avLst/>
          </a:prstGeom>
          <a:solidFill>
            <a:srgbClr val="FCE609"/>
          </a:solidFill>
          <a:ln w="12700">
            <a:noFill/>
          </a:ln>
        </p:spPr>
        <p:txBody>
          <a:bodyPr wrap="square" rtlCol="0">
            <a:spAutoFit/>
          </a:bodyPr>
          <a:lstStyle/>
          <a:p>
            <a:r>
              <a:rPr lang="en-US" b="0" i="0" dirty="0">
                <a:solidFill>
                  <a:srgbClr val="0A2B65"/>
                </a:solidFill>
                <a:effectLst/>
              </a:rPr>
              <a:t>69% of people were referred to our alcohol and other drugs services for case management / care coordination</a:t>
            </a:r>
            <a:endParaRPr lang="en-US" dirty="0">
              <a:solidFill>
                <a:srgbClr val="0A2B65"/>
              </a:solidFill>
              <a:cs typeface="Arial" panose="020B0604020202020204" pitchFamily="34" charset="0"/>
            </a:endParaRPr>
          </a:p>
        </p:txBody>
      </p:sp>
      <p:grpSp>
        <p:nvGrpSpPr>
          <p:cNvPr id="16" name="Group 15">
            <a:extLst>
              <a:ext uri="{FF2B5EF4-FFF2-40B4-BE49-F238E27FC236}">
                <a16:creationId xmlns:a16="http://schemas.microsoft.com/office/drawing/2014/main" id="{CB18B8E9-66A3-D35C-4A15-F420DFF78E44}"/>
              </a:ext>
            </a:extLst>
          </p:cNvPr>
          <p:cNvGrpSpPr/>
          <p:nvPr/>
        </p:nvGrpSpPr>
        <p:grpSpPr>
          <a:xfrm>
            <a:off x="7013380" y="2600981"/>
            <a:ext cx="801223" cy="830998"/>
            <a:chOff x="1602303" y="2891270"/>
            <a:chExt cx="801223" cy="830998"/>
          </a:xfrm>
        </p:grpSpPr>
        <p:sp>
          <p:nvSpPr>
            <p:cNvPr id="17" name="Oval 16">
              <a:extLst>
                <a:ext uri="{FF2B5EF4-FFF2-40B4-BE49-F238E27FC236}">
                  <a16:creationId xmlns:a16="http://schemas.microsoft.com/office/drawing/2014/main" id="{6839B0BA-5AE7-40C1-0D5D-1B8831665D0F}"/>
                </a:ext>
              </a:extLst>
            </p:cNvPr>
            <p:cNvSpPr/>
            <p:nvPr/>
          </p:nvSpPr>
          <p:spPr>
            <a:xfrm>
              <a:off x="1602303" y="2891270"/>
              <a:ext cx="801223" cy="801223"/>
            </a:xfrm>
            <a:prstGeom prst="ellipse">
              <a:avLst/>
            </a:prstGeom>
            <a:solidFill>
              <a:srgbClr val="FCE6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DD862B4E-FA7C-2AEE-EC39-3422C67E5F92}"/>
                </a:ext>
              </a:extLst>
            </p:cNvPr>
            <p:cNvSpPr txBox="1"/>
            <p:nvPr/>
          </p:nvSpPr>
          <p:spPr>
            <a:xfrm>
              <a:off x="1739245" y="2891271"/>
              <a:ext cx="447366" cy="830997"/>
            </a:xfrm>
            <a:prstGeom prst="rect">
              <a:avLst/>
            </a:prstGeom>
            <a:noFill/>
          </p:spPr>
          <p:txBody>
            <a:bodyPr wrap="square" rtlCol="0">
              <a:spAutoFit/>
            </a:bodyPr>
            <a:lstStyle/>
            <a:p>
              <a:r>
                <a:rPr lang="en-US" sz="4800" b="1" dirty="0">
                  <a:solidFill>
                    <a:srgbClr val="0A2B65"/>
                  </a:solidFill>
                </a:rPr>
                <a:t>3</a:t>
              </a:r>
            </a:p>
          </p:txBody>
        </p:sp>
      </p:grpSp>
      <p:sp>
        <p:nvSpPr>
          <p:cNvPr id="19" name="TextBox 18">
            <a:extLst>
              <a:ext uri="{FF2B5EF4-FFF2-40B4-BE49-F238E27FC236}">
                <a16:creationId xmlns:a16="http://schemas.microsoft.com/office/drawing/2014/main" id="{2315469D-0636-3827-2EA6-49AAF5DCF545}"/>
              </a:ext>
            </a:extLst>
          </p:cNvPr>
          <p:cNvSpPr txBox="1"/>
          <p:nvPr/>
        </p:nvSpPr>
        <p:spPr>
          <a:xfrm>
            <a:off x="9076154" y="3840277"/>
            <a:ext cx="2210629" cy="2308324"/>
          </a:xfrm>
          <a:prstGeom prst="rect">
            <a:avLst/>
          </a:prstGeom>
          <a:solidFill>
            <a:srgbClr val="FCE609"/>
          </a:solidFill>
          <a:ln w="12700">
            <a:noFill/>
          </a:ln>
        </p:spPr>
        <p:txBody>
          <a:bodyPr wrap="square" rtlCol="0">
            <a:spAutoFit/>
          </a:bodyPr>
          <a:lstStyle/>
          <a:p>
            <a:r>
              <a:rPr lang="en-US" dirty="0"/>
              <a:t>The Ozanam Learning Centre experienced a 64% increase in people accessing the service over the last year, providing 9,100 instances of service</a:t>
            </a:r>
            <a:endParaRPr lang="en-US" dirty="0">
              <a:solidFill>
                <a:srgbClr val="FCE609"/>
              </a:solidFill>
              <a:highlight>
                <a:srgbClr val="FFFF00"/>
              </a:highlight>
              <a:latin typeface="Arial" panose="020B0604020202020204" pitchFamily="34" charset="0"/>
              <a:cs typeface="Arial" panose="020B0604020202020204" pitchFamily="34" charset="0"/>
            </a:endParaRPr>
          </a:p>
        </p:txBody>
      </p:sp>
      <p:grpSp>
        <p:nvGrpSpPr>
          <p:cNvPr id="20" name="Group 19">
            <a:extLst>
              <a:ext uri="{FF2B5EF4-FFF2-40B4-BE49-F238E27FC236}">
                <a16:creationId xmlns:a16="http://schemas.microsoft.com/office/drawing/2014/main" id="{206E334A-1242-AE10-863E-363FB78FC332}"/>
              </a:ext>
            </a:extLst>
          </p:cNvPr>
          <p:cNvGrpSpPr/>
          <p:nvPr/>
        </p:nvGrpSpPr>
        <p:grpSpPr>
          <a:xfrm>
            <a:off x="9724057" y="2600981"/>
            <a:ext cx="801223" cy="830998"/>
            <a:chOff x="1602303" y="2891270"/>
            <a:chExt cx="801223" cy="830998"/>
          </a:xfrm>
        </p:grpSpPr>
        <p:sp>
          <p:nvSpPr>
            <p:cNvPr id="21" name="Oval 20">
              <a:extLst>
                <a:ext uri="{FF2B5EF4-FFF2-40B4-BE49-F238E27FC236}">
                  <a16:creationId xmlns:a16="http://schemas.microsoft.com/office/drawing/2014/main" id="{FC2F948D-B01C-76B4-F59B-F3F6FCED00AD}"/>
                </a:ext>
              </a:extLst>
            </p:cNvPr>
            <p:cNvSpPr/>
            <p:nvPr/>
          </p:nvSpPr>
          <p:spPr>
            <a:xfrm>
              <a:off x="1602303" y="2891270"/>
              <a:ext cx="801223" cy="801223"/>
            </a:xfrm>
            <a:prstGeom prst="ellipse">
              <a:avLst/>
            </a:prstGeom>
            <a:solidFill>
              <a:srgbClr val="FCE6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18F71C12-883B-961C-5A61-A8CB1202673D}"/>
                </a:ext>
              </a:extLst>
            </p:cNvPr>
            <p:cNvSpPr txBox="1"/>
            <p:nvPr/>
          </p:nvSpPr>
          <p:spPr>
            <a:xfrm>
              <a:off x="1739245" y="2891271"/>
              <a:ext cx="447366" cy="830997"/>
            </a:xfrm>
            <a:prstGeom prst="rect">
              <a:avLst/>
            </a:prstGeom>
            <a:noFill/>
          </p:spPr>
          <p:txBody>
            <a:bodyPr wrap="square" rtlCol="0">
              <a:spAutoFit/>
            </a:bodyPr>
            <a:lstStyle/>
            <a:p>
              <a:r>
                <a:rPr lang="en-US" sz="4800" b="1" dirty="0">
                  <a:solidFill>
                    <a:srgbClr val="0A2B65"/>
                  </a:solidFill>
                </a:rPr>
                <a:t>4</a:t>
              </a:r>
            </a:p>
          </p:txBody>
        </p:sp>
      </p:grpSp>
    </p:spTree>
    <p:extLst>
      <p:ext uri="{BB962C8B-B14F-4D97-AF65-F5344CB8AC3E}">
        <p14:creationId xmlns:p14="http://schemas.microsoft.com/office/powerpoint/2010/main" val="25313195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accent2"/>
        </a:solidFill>
        <a:effectLst/>
      </p:bgPr>
    </p:bg>
    <p:spTree>
      <p:nvGrpSpPr>
        <p:cNvPr id="1" name="">
          <a:extLst>
            <a:ext uri="{FF2B5EF4-FFF2-40B4-BE49-F238E27FC236}">
              <a16:creationId xmlns:a16="http://schemas.microsoft.com/office/drawing/2014/main" id="{44CD9195-22F4-99BD-DC8B-4AD4645B8104}"/>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576CA858-0A8F-ADB0-CB0F-F63F55CB93B8}"/>
              </a:ext>
            </a:extLst>
          </p:cNvPr>
          <p:cNvSpPr>
            <a:spLocks noGrp="1"/>
          </p:cNvSpPr>
          <p:nvPr>
            <p:ph type="title"/>
          </p:nvPr>
        </p:nvSpPr>
        <p:spPr>
          <a:xfrm>
            <a:off x="397165" y="711200"/>
            <a:ext cx="10515600" cy="766618"/>
          </a:xfrm>
        </p:spPr>
        <p:txBody>
          <a:bodyPr>
            <a:normAutofit/>
          </a:bodyPr>
          <a:lstStyle/>
          <a:p>
            <a:r>
              <a:rPr lang="en-US" sz="2400" dirty="0">
                <a:latin typeface="Aptos" panose="020B0004020202020204" pitchFamily="34" charset="0"/>
                <a:ea typeface="ＭＳ Ｐゴシック"/>
              </a:rPr>
              <a:t>Vinnies Services Impact 2024-25</a:t>
            </a:r>
            <a:endParaRPr lang="en-US" sz="2400" dirty="0">
              <a:latin typeface="Aptos" panose="020B0004020202020204" pitchFamily="34" charset="0"/>
            </a:endParaRPr>
          </a:p>
        </p:txBody>
      </p:sp>
      <p:sp>
        <p:nvSpPr>
          <p:cNvPr id="8" name="TextBox 7">
            <a:extLst>
              <a:ext uri="{FF2B5EF4-FFF2-40B4-BE49-F238E27FC236}">
                <a16:creationId xmlns:a16="http://schemas.microsoft.com/office/drawing/2014/main" id="{0CFA4965-A54B-BF19-10E8-B1F5F4DFAAD1}"/>
              </a:ext>
            </a:extLst>
          </p:cNvPr>
          <p:cNvSpPr txBox="1"/>
          <p:nvPr/>
        </p:nvSpPr>
        <p:spPr>
          <a:xfrm>
            <a:off x="397165" y="1597892"/>
            <a:ext cx="10799474" cy="5179176"/>
          </a:xfrm>
          <a:prstGeom prst="rect">
            <a:avLst/>
          </a:prstGeom>
          <a:noFill/>
        </p:spPr>
        <p:txBody>
          <a:bodyPr wrap="square" rtlCol="0">
            <a:spAutoFit/>
          </a:bodyPr>
          <a:lstStyle/>
          <a:p>
            <a:r>
              <a:rPr lang="en-US" b="1" dirty="0">
                <a:solidFill>
                  <a:schemeClr val="bg1"/>
                </a:solidFill>
                <a:latin typeface="Aptos" panose="020B0004020202020204" pitchFamily="34" charset="0"/>
                <a:cs typeface="Arial" panose="020B0604020202020204" pitchFamily="34" charset="0"/>
              </a:rPr>
              <a:t>11,800</a:t>
            </a:r>
            <a:r>
              <a:rPr lang="en-US" dirty="0">
                <a:solidFill>
                  <a:schemeClr val="bg1"/>
                </a:solidFill>
                <a:latin typeface="Aptos" panose="020B0004020202020204" pitchFamily="34" charset="0"/>
                <a:cs typeface="Arial" panose="020B0604020202020204" pitchFamily="34" charset="0"/>
              </a:rPr>
              <a:t> people assisted through Vinnies Services in 2024/25</a:t>
            </a:r>
          </a:p>
          <a:p>
            <a:endParaRPr lang="en-US" dirty="0">
              <a:solidFill>
                <a:schemeClr val="bg1"/>
              </a:solidFill>
              <a:latin typeface="Aptos" panose="020B0004020202020204" pitchFamily="34" charset="0"/>
              <a:cs typeface="Arial" panose="020B0604020202020204" pitchFamily="34" charset="0"/>
            </a:endParaRPr>
          </a:p>
          <a:p>
            <a:r>
              <a:rPr lang="en-US" b="1" dirty="0">
                <a:solidFill>
                  <a:schemeClr val="bg1"/>
                </a:solidFill>
                <a:latin typeface="Aptos" panose="020B0004020202020204" pitchFamily="34" charset="0"/>
                <a:cs typeface="Arial" panose="020B0604020202020204" pitchFamily="34" charset="0"/>
              </a:rPr>
              <a:t>6,674</a:t>
            </a:r>
            <a:r>
              <a:rPr lang="en-US" dirty="0">
                <a:solidFill>
                  <a:schemeClr val="bg1"/>
                </a:solidFill>
                <a:latin typeface="Aptos" panose="020B0004020202020204" pitchFamily="34" charset="0"/>
                <a:cs typeface="Arial" panose="020B0604020202020204" pitchFamily="34" charset="0"/>
              </a:rPr>
              <a:t> people supported through Homelessness and Housing services</a:t>
            </a:r>
          </a:p>
          <a:p>
            <a:endParaRPr lang="en-US" dirty="0">
              <a:solidFill>
                <a:schemeClr val="bg1"/>
              </a:solidFill>
              <a:latin typeface="Aptos" panose="020B0004020202020204" pitchFamily="34" charset="0"/>
              <a:cs typeface="Arial" panose="020B0604020202020204" pitchFamily="34" charset="0"/>
            </a:endParaRPr>
          </a:p>
          <a:p>
            <a:r>
              <a:rPr lang="en-US" b="1" dirty="0">
                <a:solidFill>
                  <a:schemeClr val="bg1"/>
                </a:solidFill>
                <a:latin typeface="Aptos" panose="020B0004020202020204" pitchFamily="34" charset="0"/>
                <a:cs typeface="Arial" panose="020B0604020202020204" pitchFamily="34" charset="0"/>
              </a:rPr>
              <a:t>3,715</a:t>
            </a:r>
            <a:r>
              <a:rPr lang="en-US" dirty="0">
                <a:solidFill>
                  <a:schemeClr val="bg1"/>
                </a:solidFill>
                <a:latin typeface="Aptos" panose="020B0004020202020204" pitchFamily="34" charset="0"/>
                <a:cs typeface="Arial" panose="020B0604020202020204" pitchFamily="34" charset="0"/>
              </a:rPr>
              <a:t> people supported through Community Inclusion programs</a:t>
            </a:r>
          </a:p>
          <a:p>
            <a:endParaRPr lang="en-US" dirty="0">
              <a:solidFill>
                <a:schemeClr val="bg1"/>
              </a:solidFill>
              <a:latin typeface="Aptos" panose="020B0004020202020204" pitchFamily="34" charset="0"/>
              <a:cs typeface="Arial" panose="020B0604020202020204" pitchFamily="34" charset="0"/>
            </a:endParaRPr>
          </a:p>
          <a:p>
            <a:r>
              <a:rPr lang="en-US" b="1" dirty="0">
                <a:solidFill>
                  <a:schemeClr val="bg1"/>
                </a:solidFill>
                <a:latin typeface="Aptos" panose="020B0004020202020204" pitchFamily="34" charset="0"/>
                <a:cs typeface="Arial" panose="020B0604020202020204" pitchFamily="34" charset="0"/>
              </a:rPr>
              <a:t>1,296</a:t>
            </a:r>
            <a:r>
              <a:rPr lang="en-US" dirty="0">
                <a:solidFill>
                  <a:schemeClr val="bg1"/>
                </a:solidFill>
                <a:latin typeface="Aptos" panose="020B0004020202020204" pitchFamily="34" charset="0"/>
                <a:cs typeface="Arial" panose="020B0604020202020204" pitchFamily="34" charset="0"/>
              </a:rPr>
              <a:t> people supported through Alcohol and other Drugs services</a:t>
            </a:r>
          </a:p>
          <a:p>
            <a:endParaRPr lang="en-US" dirty="0">
              <a:solidFill>
                <a:schemeClr val="bg1"/>
              </a:solidFill>
              <a:latin typeface="Aptos" panose="020B0004020202020204" pitchFamily="34" charset="0"/>
              <a:cs typeface="Arial" panose="020B0604020202020204" pitchFamily="34" charset="0"/>
            </a:endParaRPr>
          </a:p>
          <a:p>
            <a:r>
              <a:rPr lang="en-US" b="1" dirty="0">
                <a:solidFill>
                  <a:schemeClr val="bg1"/>
                </a:solidFill>
                <a:latin typeface="Aptos" panose="020B0004020202020204" pitchFamily="34" charset="0"/>
                <a:cs typeface="Arial" panose="020B0604020202020204" pitchFamily="34" charset="0"/>
              </a:rPr>
              <a:t>93</a:t>
            </a:r>
            <a:r>
              <a:rPr lang="en-US" dirty="0">
                <a:solidFill>
                  <a:schemeClr val="bg1"/>
                </a:solidFill>
                <a:latin typeface="Aptos" panose="020B0004020202020204" pitchFamily="34" charset="0"/>
                <a:cs typeface="Arial" panose="020B0604020202020204" pitchFamily="34" charset="0"/>
              </a:rPr>
              <a:t> people supported through Disability services</a:t>
            </a:r>
          </a:p>
          <a:p>
            <a:endParaRPr lang="en-US" dirty="0">
              <a:solidFill>
                <a:schemeClr val="bg1"/>
              </a:solidFill>
              <a:latin typeface="Aptos" panose="020B0004020202020204" pitchFamily="34" charset="0"/>
              <a:cs typeface="Arial" panose="020B0604020202020204" pitchFamily="34" charset="0"/>
            </a:endParaRPr>
          </a:p>
          <a:p>
            <a:r>
              <a:rPr lang="en-US" b="1" dirty="0">
                <a:solidFill>
                  <a:schemeClr val="bg1"/>
                </a:solidFill>
                <a:latin typeface="Aptos" panose="020B0004020202020204" pitchFamily="34" charset="0"/>
                <a:cs typeface="Arial" panose="020B0604020202020204" pitchFamily="34" charset="0"/>
              </a:rPr>
              <a:t>1,716</a:t>
            </a:r>
            <a:r>
              <a:rPr lang="en-US" dirty="0">
                <a:solidFill>
                  <a:schemeClr val="bg1"/>
                </a:solidFill>
                <a:latin typeface="Aptos" panose="020B0004020202020204" pitchFamily="34" charset="0"/>
                <a:cs typeface="Arial" panose="020B0604020202020204" pitchFamily="34" charset="0"/>
              </a:rPr>
              <a:t> people supported through Domestic and Family Violence services</a:t>
            </a:r>
          </a:p>
          <a:p>
            <a:endParaRPr lang="en-US" dirty="0">
              <a:solidFill>
                <a:schemeClr val="bg1"/>
              </a:solidFill>
              <a:latin typeface="Aptos" panose="020B0004020202020204" pitchFamily="34" charset="0"/>
              <a:cs typeface="Arial" panose="020B0604020202020204" pitchFamily="34" charset="0"/>
            </a:endParaRPr>
          </a:p>
          <a:p>
            <a:r>
              <a:rPr lang="en-US" b="1" dirty="0">
                <a:solidFill>
                  <a:schemeClr val="bg1"/>
                </a:solidFill>
                <a:latin typeface="Aptos" panose="020B0004020202020204" pitchFamily="34" charset="0"/>
                <a:cs typeface="Arial" panose="020B0604020202020204" pitchFamily="34" charset="0"/>
              </a:rPr>
              <a:t>677</a:t>
            </a:r>
            <a:r>
              <a:rPr lang="en-US" dirty="0">
                <a:solidFill>
                  <a:schemeClr val="bg1"/>
                </a:solidFill>
                <a:latin typeface="Aptos" panose="020B0004020202020204" pitchFamily="34" charset="0"/>
                <a:cs typeface="Arial" panose="020B0604020202020204" pitchFamily="34" charset="0"/>
              </a:rPr>
              <a:t> people supported through our homelessness primary health care clinic</a:t>
            </a:r>
          </a:p>
          <a:p>
            <a:endParaRPr lang="en-US" dirty="0">
              <a:solidFill>
                <a:schemeClr val="bg1"/>
              </a:solidFill>
              <a:latin typeface="Aptos" panose="020B0004020202020204" pitchFamily="34" charset="0"/>
              <a:cs typeface="Arial" panose="020B0604020202020204" pitchFamily="34" charset="0"/>
            </a:endParaRPr>
          </a:p>
          <a:p>
            <a:r>
              <a:rPr lang="en-US" b="1" dirty="0">
                <a:solidFill>
                  <a:schemeClr val="bg1"/>
                </a:solidFill>
                <a:latin typeface="Aptos" panose="020B0004020202020204" pitchFamily="34" charset="0"/>
                <a:cs typeface="Arial" panose="020B0604020202020204" pitchFamily="34" charset="0"/>
              </a:rPr>
              <a:t>1,585</a:t>
            </a:r>
            <a:r>
              <a:rPr lang="en-US" dirty="0">
                <a:solidFill>
                  <a:schemeClr val="bg1"/>
                </a:solidFill>
                <a:latin typeface="Aptos" panose="020B0004020202020204" pitchFamily="34" charset="0"/>
                <a:cs typeface="Arial" panose="020B0604020202020204" pitchFamily="34" charset="0"/>
              </a:rPr>
              <a:t> people supported through migrant and humanitarian entrant resettlement service</a:t>
            </a:r>
          </a:p>
          <a:p>
            <a:endParaRPr lang="en-US" dirty="0">
              <a:solidFill>
                <a:schemeClr val="bg1"/>
              </a:solidFill>
              <a:latin typeface="Aptos" panose="020B0004020202020204" pitchFamily="34" charset="0"/>
              <a:cs typeface="Arial" panose="020B0604020202020204" pitchFamily="34" charset="0"/>
            </a:endParaRPr>
          </a:p>
          <a:p>
            <a:r>
              <a:rPr lang="en-US" b="1" dirty="0">
                <a:solidFill>
                  <a:schemeClr val="bg1"/>
                </a:solidFill>
                <a:latin typeface="Aptos" panose="020B0004020202020204" pitchFamily="34" charset="0"/>
                <a:cs typeface="Arial" panose="020B0604020202020204" pitchFamily="34" charset="0"/>
              </a:rPr>
              <a:t>4,186</a:t>
            </a:r>
            <a:r>
              <a:rPr lang="en-US" dirty="0">
                <a:solidFill>
                  <a:schemeClr val="bg1"/>
                </a:solidFill>
                <a:latin typeface="Aptos" panose="020B0004020202020204" pitchFamily="34" charset="0"/>
                <a:cs typeface="Arial" panose="020B0604020202020204" pitchFamily="34" charset="0"/>
              </a:rPr>
              <a:t> people supported through our Client Engagement Hubs</a:t>
            </a:r>
          </a:p>
          <a:p>
            <a:endParaRPr lang="en-US"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7231808"/>
      </p:ext>
    </p:extLst>
  </p:cSld>
  <p:clrMapOvr>
    <a:masterClrMapping/>
  </p:clrMapOvr>
</p:sld>
</file>

<file path=ppt/theme/theme1.xml><?xml version="1.0" encoding="utf-8"?>
<a:theme xmlns:a="http://schemas.openxmlformats.org/drawingml/2006/main" name="Office Theme">
  <a:themeElements>
    <a:clrScheme name="Vinnies NSW">
      <a:dk1>
        <a:srgbClr val="002C65"/>
      </a:dk1>
      <a:lt1>
        <a:srgbClr val="FFFFFF"/>
      </a:lt1>
      <a:dk2>
        <a:srgbClr val="0356A2"/>
      </a:dk2>
      <a:lt2>
        <a:srgbClr val="FCE508"/>
      </a:lt2>
      <a:accent1>
        <a:srgbClr val="6DCEF5"/>
      </a:accent1>
      <a:accent2>
        <a:srgbClr val="0356A2"/>
      </a:accent2>
      <a:accent3>
        <a:srgbClr val="002C65"/>
      </a:accent3>
      <a:accent4>
        <a:srgbClr val="6DCEF6"/>
      </a:accent4>
      <a:accent5>
        <a:srgbClr val="FCE50F"/>
      </a:accent5>
      <a:accent6>
        <a:srgbClr val="FEFFFF"/>
      </a:accent6>
      <a:hlink>
        <a:srgbClr val="0356A2"/>
      </a:hlink>
      <a:folHlink>
        <a:srgbClr val="002C65"/>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0225 New Powerpoint Template -1" id="{3F45BDC1-6D02-7B40-8414-259DFBDB94F2}" vid="{9BCB050C-468C-3749-AAC3-FA8FCE36DD3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ce2c45df-4bbb-478c-9ae5-5d6dcd58b7f6" xsi:nil="true"/>
    <lcf76f155ced4ddcb4097134ff3c332f xmlns="f351a857-f8fe-4aff-9ff8-7af26fee412e">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C9D589284B67B419D041B99E9447361" ma:contentTypeVersion="19" ma:contentTypeDescription="Create a new document." ma:contentTypeScope="" ma:versionID="67a6efae5c219590467ab436b85b6951">
  <xsd:schema xmlns:xsd="http://www.w3.org/2001/XMLSchema" xmlns:xs="http://www.w3.org/2001/XMLSchema" xmlns:p="http://schemas.microsoft.com/office/2006/metadata/properties" xmlns:ns2="f351a857-f8fe-4aff-9ff8-7af26fee412e" xmlns:ns3="ce2c45df-4bbb-478c-9ae5-5d6dcd58b7f6" targetNamespace="http://schemas.microsoft.com/office/2006/metadata/properties" ma:root="true" ma:fieldsID="d668a57790ce34cabfbf6dd753ba350d" ns2:_="" ns3:_="">
    <xsd:import namespace="f351a857-f8fe-4aff-9ff8-7af26fee412e"/>
    <xsd:import namespace="ce2c45df-4bbb-478c-9ae5-5d6dcd58b7f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LengthInSeconds"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351a857-f8fe-4aff-9ff8-7af26fee412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2238da8e-f566-4a79-afbe-db4fc349b785"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e2c45df-4bbb-478c-9ae5-5d6dcd58b7f6"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7258a5a8-b3f4-492d-bea6-2541927e8a9a}" ma:internalName="TaxCatchAll" ma:showField="CatchAllData" ma:web="ce2c45df-4bbb-478c-9ae5-5d6dcd58b7f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8F4F7BF-FCCB-4CF7-AEB9-FF32B95E6713}">
  <ds:schemaRefs>
    <ds:schemaRef ds:uri="http://purl.org/dc/dcmitype/"/>
    <ds:schemaRef ds:uri="http://schemas.microsoft.com/office/2006/documentManagement/types"/>
    <ds:schemaRef ds:uri="http://purl.org/dc/elements/1.1/"/>
    <ds:schemaRef ds:uri="http://schemas.microsoft.com/office/2006/metadata/properties"/>
    <ds:schemaRef ds:uri="http://schemas.openxmlformats.org/package/2006/metadata/core-properties"/>
    <ds:schemaRef ds:uri="http://purl.org/dc/terms/"/>
    <ds:schemaRef ds:uri="http://schemas.microsoft.com/sharepoint/v3"/>
    <ds:schemaRef ds:uri="a44e3430-8288-4e31-b943-8b54febb7d0b"/>
    <ds:schemaRef ds:uri="http://schemas.microsoft.com/office/infopath/2007/PartnerControls"/>
    <ds:schemaRef ds:uri="85c78a99-1e53-4a5f-9ca5-aab97121d53a"/>
    <ds:schemaRef ds:uri="http://www.w3.org/XML/1998/namespace"/>
    <ds:schemaRef ds:uri="ce2c45df-4bbb-478c-9ae5-5d6dcd58b7f6"/>
    <ds:schemaRef ds:uri="f351a857-f8fe-4aff-9ff8-7af26fee412e"/>
  </ds:schemaRefs>
</ds:datastoreItem>
</file>

<file path=customXml/itemProps2.xml><?xml version="1.0" encoding="utf-8"?>
<ds:datastoreItem xmlns:ds="http://schemas.openxmlformats.org/officeDocument/2006/customXml" ds:itemID="{9D69FF51-CFFE-4E8D-B719-64F73A73627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351a857-f8fe-4aff-9ff8-7af26fee412e"/>
    <ds:schemaRef ds:uri="ce2c45df-4bbb-478c-9ae5-5d6dcd58b7f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F3B6E37-9D4A-4B16-B15A-84727A51B43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1597</TotalTime>
  <Words>1417</Words>
  <Application>Microsoft Office PowerPoint</Application>
  <PresentationFormat>Widescreen</PresentationFormat>
  <Paragraphs>120</Paragraphs>
  <Slides>20</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Aptos</vt:lpstr>
      <vt:lpstr>Aptos Display</vt:lpstr>
      <vt:lpstr>Arial</vt:lpstr>
      <vt:lpstr>Calibri</vt:lpstr>
      <vt:lpstr>Office Theme</vt:lpstr>
      <vt:lpstr>PowerPoint Presentation</vt:lpstr>
      <vt:lpstr>Acknowledgement of Country</vt:lpstr>
      <vt:lpstr>PowerPoint Presentation</vt:lpstr>
      <vt:lpstr>  Vinnies Services originated as Special Works of the Society:  </vt:lpstr>
      <vt:lpstr>Members operating the Matthew Talbot Hostel in the 1980s</vt:lpstr>
      <vt:lpstr>Our Purpose:  We aspire to enable people experiencing disadvantage to have improved wellbeing, social inclusion and economic participation through focussing on supporting people to:</vt:lpstr>
      <vt:lpstr>How:  We achieve this purpose through delivering a state-wide service delivery network across 3 focus areas:</vt:lpstr>
      <vt:lpstr>Data insights 2024-25</vt:lpstr>
      <vt:lpstr>Vinnies Services Impact 2024-25</vt:lpstr>
      <vt:lpstr>Homelessness and Housing Division </vt:lpstr>
      <vt:lpstr>Seeking to give people access to long-term, safe, and stable accommodation that meets their individual needs </vt:lpstr>
      <vt:lpstr>Domestic and Family Violence</vt:lpstr>
      <vt:lpstr>Social and Affordable Housing Fund- Tailored Support</vt:lpstr>
      <vt:lpstr>Community Engagement Hubs</vt:lpstr>
      <vt:lpstr>Health Services</vt:lpstr>
      <vt:lpstr>  We provide a diverse range of treatment options and supports to people wishing to reduce the harms related to alcohol and substance:   Residential rehabilitation at Freeman House in Armidale and Adele House in Coffs Harbour.  Outreach and day programs available through Rosalie House in Tamworth and Rendu House in Campbelltown, Freeman House Armidale.   AOD Continuing Coordinated Care Program (CCCP), provides care coordination and intensive outreach in 11 locations within NSW.   </vt:lpstr>
      <vt:lpstr>Matthew Talbot Clinic and Frederic House</vt:lpstr>
      <vt:lpstr>Disability and Inclusion Services: </vt:lpstr>
      <vt:lpstr>Vinnies Assist Line:  131813  Find a Service portal via website:  https://www.vinnies.org.au/nsw/find-help   or reach out to the Vinnies Services State Leads: Homelessness   Anna.Scott@vinnies.org.au Health    Monica.Yanni@vinnies.org.au Disability and Inclusion  Laura.Frangelli@vinnies.org.au</vt:lpstr>
      <vt:lpstr>Thank you and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Claire Hutchinson</dc:creator>
  <cp:lastModifiedBy>Mariana Belen</cp:lastModifiedBy>
  <cp:revision>4</cp:revision>
  <dcterms:created xsi:type="dcterms:W3CDTF">2025-09-18T01:43:25Z</dcterms:created>
  <dcterms:modified xsi:type="dcterms:W3CDTF">2025-10-10T00:11:04Z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0x0101001C9D589284B67B419D041B99E9447361</vt:lpwstr>
  </property>
  <property fmtid="{D5CDD505-2E9C-101B-9397-08002B2CF9AE}" pid="3" name="MediaServiceImageTags">
    <vt:lpwstr/>
  </property>
</Properties>
</file>