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74" r:id="rId5"/>
    <p:sldId id="258" r:id="rId6"/>
    <p:sldId id="259" r:id="rId7"/>
    <p:sldId id="263" r:id="rId8"/>
    <p:sldId id="262" r:id="rId9"/>
    <p:sldId id="275" r:id="rId10"/>
    <p:sldId id="276" r:id="rId11"/>
    <p:sldId id="802" r:id="rId12"/>
    <p:sldId id="257" r:id="rId13"/>
    <p:sldId id="270" r:id="rId14"/>
    <p:sldId id="799" r:id="rId15"/>
    <p:sldId id="800" r:id="rId16"/>
    <p:sldId id="828" r:id="rId17"/>
    <p:sldId id="801" r:id="rId18"/>
    <p:sldId id="803" r:id="rId19"/>
    <p:sldId id="817" r:id="rId20"/>
    <p:sldId id="807" r:id="rId21"/>
    <p:sldId id="808" r:id="rId22"/>
    <p:sldId id="809" r:id="rId23"/>
    <p:sldId id="827" r:id="rId24"/>
    <p:sldId id="811" r:id="rId25"/>
    <p:sldId id="279" r:id="rId26"/>
    <p:sldId id="281" r:id="rId27"/>
    <p:sldId id="818" r:id="rId28"/>
    <p:sldId id="819" r:id="rId29"/>
    <p:sldId id="820" r:id="rId30"/>
    <p:sldId id="821" r:id="rId31"/>
    <p:sldId id="823" r:id="rId32"/>
    <p:sldId id="824" r:id="rId33"/>
    <p:sldId id="825" r:id="rId34"/>
    <p:sldId id="8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60A"/>
    <a:srgbClr val="FCE609"/>
    <a:srgbClr val="1753A3"/>
    <a:srgbClr val="0A2B65"/>
    <a:srgbClr val="D2DEEC"/>
    <a:srgbClr val="195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2"/>
    <p:restoredTop sz="96190"/>
  </p:normalViewPr>
  <p:slideViewPr>
    <p:cSldViewPr snapToGrid="0">
      <p:cViewPr varScale="1">
        <p:scale>
          <a:sx n="102" d="100"/>
          <a:sy n="102" d="100"/>
        </p:scale>
        <p:origin x="22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votano\AppData\Local\Microsoft\Windows\INetCache\Content.Outlook\20MKQZCD\IVR%20Keys%202024%20to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votano\AppData\Local\Microsoft\Windows\INetCache\Content.Outlook\20MKQZCD\IVR%20Keys%202024%20to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Total</a:t>
            </a:r>
            <a:r>
              <a:rPr lang="en-US" b="1" baseline="0"/>
              <a:t> Call Volume Growth FY 2024-25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7"/>
          <c:order val="7"/>
          <c:tx>
            <c:strRef>
              <c:f>Sheet2!$A$9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Sheet2!$B$1:$M$1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March </c:v>
                </c:pt>
                <c:pt idx="9">
                  <c:v>April</c:v>
                </c:pt>
                <c:pt idx="10">
                  <c:v>May </c:v>
                </c:pt>
                <c:pt idx="11">
                  <c:v>June</c:v>
                </c:pt>
              </c:strCache>
            </c:strRef>
          </c:cat>
          <c:val>
            <c:numRef>
              <c:f>Sheet2!$B$9:$M$9</c:f>
              <c:numCache>
                <c:formatCode>General</c:formatCode>
                <c:ptCount val="12"/>
                <c:pt idx="0">
                  <c:v>3028</c:v>
                </c:pt>
                <c:pt idx="1">
                  <c:v>2860</c:v>
                </c:pt>
                <c:pt idx="2">
                  <c:v>3452</c:v>
                </c:pt>
                <c:pt idx="3">
                  <c:v>3909</c:v>
                </c:pt>
                <c:pt idx="4">
                  <c:v>4801</c:v>
                </c:pt>
                <c:pt idx="5">
                  <c:v>5496</c:v>
                </c:pt>
                <c:pt idx="6">
                  <c:v>5240</c:v>
                </c:pt>
                <c:pt idx="7">
                  <c:v>4518</c:v>
                </c:pt>
                <c:pt idx="8">
                  <c:v>4772</c:v>
                </c:pt>
                <c:pt idx="9">
                  <c:v>4417</c:v>
                </c:pt>
                <c:pt idx="10">
                  <c:v>4857</c:v>
                </c:pt>
                <c:pt idx="11">
                  <c:v>5373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9D-994C-A05A-3AC6F866D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3941167"/>
        <c:axId val="1323946927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Sheet2!$A$2</c15:sqref>
                        </c15:formulaRef>
                      </c:ext>
                    </c:extLst>
                    <c:strCache>
                      <c:ptCount val="1"/>
                      <c:pt idx="0">
                        <c:v>Option 1 Financial Donations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Sheet2!$B$2:$M$2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350</c:v>
                      </c:pt>
                      <c:pt idx="1">
                        <c:v>320</c:v>
                      </c:pt>
                      <c:pt idx="2">
                        <c:v>468</c:v>
                      </c:pt>
                      <c:pt idx="3">
                        <c:v>485</c:v>
                      </c:pt>
                      <c:pt idx="4">
                        <c:v>667</c:v>
                      </c:pt>
                      <c:pt idx="5">
                        <c:v>1044</c:v>
                      </c:pt>
                      <c:pt idx="6">
                        <c:v>510</c:v>
                      </c:pt>
                      <c:pt idx="7">
                        <c:v>424</c:v>
                      </c:pt>
                      <c:pt idx="8">
                        <c:v>535</c:v>
                      </c:pt>
                      <c:pt idx="9">
                        <c:v>489</c:v>
                      </c:pt>
                      <c:pt idx="10">
                        <c:v>604</c:v>
                      </c:pt>
                      <c:pt idx="11">
                        <c:v>1074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C9D-994C-A05A-3AC6F866D4D9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Sheet2!$A$3</c15:sqref>
                        </c15:formulaRef>
                      </c:ext>
                    </c:extLst>
                    <c:strCache>
                      <c:ptCount val="1"/>
                      <c:pt idx="0">
                        <c:v>Option 2 Floods/Emergency Assistance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Sheet2!$B$3:$M$3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79</c:v>
                      </c:pt>
                      <c:pt idx="1">
                        <c:v>97</c:v>
                      </c:pt>
                      <c:pt idx="2">
                        <c:v>103</c:v>
                      </c:pt>
                      <c:pt idx="3">
                        <c:v>140</c:v>
                      </c:pt>
                      <c:pt idx="4">
                        <c:v>154</c:v>
                      </c:pt>
                      <c:pt idx="5">
                        <c:v>163</c:v>
                      </c:pt>
                      <c:pt idx="6">
                        <c:v>253</c:v>
                      </c:pt>
                      <c:pt idx="7">
                        <c:v>176</c:v>
                      </c:pt>
                      <c:pt idx="8">
                        <c:v>351</c:v>
                      </c:pt>
                      <c:pt idx="9">
                        <c:v>290</c:v>
                      </c:pt>
                      <c:pt idx="10">
                        <c:v>346</c:v>
                      </c:pt>
                      <c:pt idx="11">
                        <c:v>518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C9D-994C-A05A-3AC6F866D4D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Sheet2!$A$4</c15:sqref>
                        </c15:formulaRef>
                      </c:ext>
                    </c:extLst>
                    <c:strCache>
                      <c:ptCount val="1"/>
                      <c:pt idx="0">
                        <c:v>Option 3 Welfare Support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Sheet2!$B$4:$M$4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527</c:v>
                      </c:pt>
                      <c:pt idx="1">
                        <c:v>458</c:v>
                      </c:pt>
                      <c:pt idx="2">
                        <c:v>569</c:v>
                      </c:pt>
                      <c:pt idx="3">
                        <c:v>834</c:v>
                      </c:pt>
                      <c:pt idx="4">
                        <c:v>978</c:v>
                      </c:pt>
                      <c:pt idx="5">
                        <c:v>1062</c:v>
                      </c:pt>
                      <c:pt idx="6">
                        <c:v>1410</c:v>
                      </c:pt>
                      <c:pt idx="7">
                        <c:v>1292</c:v>
                      </c:pt>
                      <c:pt idx="8">
                        <c:v>1237</c:v>
                      </c:pt>
                      <c:pt idx="9">
                        <c:v>935</c:v>
                      </c:pt>
                      <c:pt idx="10">
                        <c:v>1145</c:v>
                      </c:pt>
                      <c:pt idx="11">
                        <c:v>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C9D-994C-A05A-3AC6F866D4D9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Sheet2!$A$5</c15:sqref>
                        </c15:formulaRef>
                      </c:ext>
                    </c:extLst>
                    <c:strCache>
                      <c:ptCount val="1"/>
                      <c:pt idx="0">
                        <c:v>Option 4 Retail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Sheet2!$B$5:$M$5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56</c:v>
                      </c:pt>
                      <c:pt idx="1">
                        <c:v>37</c:v>
                      </c:pt>
                      <c:pt idx="2">
                        <c:v>38</c:v>
                      </c:pt>
                      <c:pt idx="3">
                        <c:v>141</c:v>
                      </c:pt>
                      <c:pt idx="4">
                        <c:v>124</c:v>
                      </c:pt>
                      <c:pt idx="5">
                        <c:v>109</c:v>
                      </c:pt>
                      <c:pt idx="6">
                        <c:v>191</c:v>
                      </c:pt>
                      <c:pt idx="7">
                        <c:v>133</c:v>
                      </c:pt>
                      <c:pt idx="8">
                        <c:v>154</c:v>
                      </c:pt>
                      <c:pt idx="9">
                        <c:v>138</c:v>
                      </c:pt>
                      <c:pt idx="10">
                        <c:v>42</c:v>
                      </c:pt>
                      <c:pt idx="11">
                        <c:v>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C9D-994C-A05A-3AC6F866D4D9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Sheet2!$A$6</c15:sqref>
                        </c15:formulaRef>
                      </c:ext>
                    </c:extLst>
                    <c:strCache>
                      <c:ptCount val="1"/>
                      <c:pt idx="0">
                        <c:v>Option 5 All other enquiries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Sheet2!$B$6:$M$6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1416</c:v>
                      </c:pt>
                      <c:pt idx="1">
                        <c:v>1348</c:v>
                      </c:pt>
                      <c:pt idx="2">
                        <c:v>1674</c:v>
                      </c:pt>
                      <c:pt idx="3">
                        <c:v>1709</c:v>
                      </c:pt>
                      <c:pt idx="4">
                        <c:v>2278</c:v>
                      </c:pt>
                      <c:pt idx="5">
                        <c:v>2518</c:v>
                      </c:pt>
                      <c:pt idx="6">
                        <c:v>2276</c:v>
                      </c:pt>
                      <c:pt idx="7">
                        <c:v>1893</c:v>
                      </c:pt>
                      <c:pt idx="8">
                        <c:v>1895</c:v>
                      </c:pt>
                      <c:pt idx="9">
                        <c:v>1965</c:v>
                      </c:pt>
                      <c:pt idx="10">
                        <c:v>2120</c:v>
                      </c:pt>
                      <c:pt idx="11">
                        <c:v>2008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C9D-994C-A05A-3AC6F866D4D9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Sheet2!$A$7</c15:sqref>
                        </c15:formulaRef>
                      </c:ext>
                    </c:extLst>
                    <c:strCache>
                      <c:ptCount val="1"/>
                      <c:pt idx="0">
                        <c:v>Intake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Sheet2!$B$7:$M$7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600</c:v>
                      </c:pt>
                      <c:pt idx="1">
                        <c:v>600</c:v>
                      </c:pt>
                      <c:pt idx="2">
                        <c:v>600</c:v>
                      </c:pt>
                      <c:pt idx="3">
                        <c:v>600</c:v>
                      </c:pt>
                      <c:pt idx="4">
                        <c:v>600</c:v>
                      </c:pt>
                      <c:pt idx="5">
                        <c:v>600</c:v>
                      </c:pt>
                      <c:pt idx="6">
                        <c:v>600</c:v>
                      </c:pt>
                      <c:pt idx="7">
                        <c:v>600</c:v>
                      </c:pt>
                      <c:pt idx="8">
                        <c:v>600</c:v>
                      </c:pt>
                      <c:pt idx="9">
                        <c:v>600</c:v>
                      </c:pt>
                      <c:pt idx="10">
                        <c:v>600</c:v>
                      </c:pt>
                      <c:pt idx="11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C9D-994C-A05A-3AC6F866D4D9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Sheet2!$B$1:$M$1</c15:sqref>
                        </c15:formulaRef>
                      </c:ext>
                    </c:extLst>
                    <c:strCache>
                      <c:ptCount val="12"/>
                      <c:pt idx="0">
                        <c:v>July</c:v>
                      </c:pt>
                      <c:pt idx="1">
                        <c:v>August</c:v>
                      </c:pt>
                      <c:pt idx="2">
                        <c:v>Sept</c:v>
                      </c:pt>
                      <c:pt idx="3">
                        <c:v>October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March </c:v>
                      </c:pt>
                      <c:pt idx="9">
                        <c:v>April</c:v>
                      </c:pt>
                      <c:pt idx="10">
                        <c:v>May </c:v>
                      </c:pt>
                      <c:pt idx="11">
                        <c:v>June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Sheet2!$B$8:$M$8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C9D-994C-A05A-3AC6F866D4D9}"/>
                  </c:ext>
                </c:extLst>
              </c15:ser>
            </c15:filteredLineSeries>
          </c:ext>
        </c:extLst>
      </c:lineChart>
      <c:catAx>
        <c:axId val="1323941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946927"/>
        <c:crosses val="autoZero"/>
        <c:auto val="1"/>
        <c:lblAlgn val="ctr"/>
        <c:lblOffset val="100"/>
        <c:noMultiLvlLbl val="0"/>
      </c:catAx>
      <c:valAx>
        <c:axId val="132394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Call</a:t>
                </a:r>
                <a:r>
                  <a:rPr lang="en-AU" baseline="0"/>
                  <a:t> Volume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94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Call Volume by Options for FY 2024-25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319536111510541E-2"/>
          <c:y val="0.13641875827361333"/>
          <c:w val="0.95392644325334053"/>
          <c:h val="0.6792767783815406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DC56-7143-A2A7-82AAC818B4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DC56-7143-A2A7-82AAC818B4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DC56-7143-A2A7-82AAC818B4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DC56-7143-A2A7-82AAC818B4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DC56-7143-A2A7-82AAC818B4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Sheet2!$A$2:$A$6</c:f>
              <c:strCache>
                <c:ptCount val="5"/>
                <c:pt idx="0">
                  <c:v>Option 1 Financial Donations</c:v>
                </c:pt>
                <c:pt idx="1">
                  <c:v>Option 2 Floods/Emergency Assistance</c:v>
                </c:pt>
                <c:pt idx="2">
                  <c:v>Option 3 Welfare Support</c:v>
                </c:pt>
                <c:pt idx="3">
                  <c:v>Option 4 Retail</c:v>
                </c:pt>
                <c:pt idx="4">
                  <c:v>Option 5 All other enquiries</c:v>
                </c:pt>
              </c:strCache>
            </c:strRef>
          </c:cat>
          <c:val>
            <c:numRef>
              <c:f>Sheet2!$N$2:$N$6</c:f>
              <c:numCache>
                <c:formatCode>General</c:formatCode>
                <c:ptCount val="5"/>
                <c:pt idx="0">
                  <c:v>6970</c:v>
                </c:pt>
                <c:pt idx="1">
                  <c:v>2670</c:v>
                </c:pt>
                <c:pt idx="2">
                  <c:v>11561</c:v>
                </c:pt>
                <c:pt idx="3">
                  <c:v>1222</c:v>
                </c:pt>
                <c:pt idx="4">
                  <c:v>23100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56-7143-A2A7-82AAC818B4E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NSW Enquiries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7493094254277862E-2"/>
          <c:y val="0.15754076111051341"/>
          <c:w val="0.94501381149144426"/>
          <c:h val="0.74066670765141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Enquiries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4733</c:v>
                </c:pt>
                <c:pt idx="1">
                  <c:v>5722</c:v>
                </c:pt>
                <c:pt idx="2">
                  <c:v>7488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E-5D46-ABCE-52C526E8CF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4627280"/>
        <c:axId val="144627760"/>
      </c:barChart>
      <c:catAx>
        <c:axId val="14462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627760"/>
        <c:crosses val="autoZero"/>
        <c:auto val="1"/>
        <c:lblAlgn val="ctr"/>
        <c:lblOffset val="100"/>
        <c:noMultiLvlLbl val="0"/>
      </c:catAx>
      <c:valAx>
        <c:axId val="144627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62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0B5B6B-E14F-4FC0-847A-E4216C473454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E70D419-DD90-47E4-88F9-21D9B8E8F080}">
      <dgm:prSet phldrT="[Text]" phldr="0"/>
      <dgm:spPr>
        <a:solidFill>
          <a:srgbClr val="00B050"/>
        </a:solidFill>
      </dgm:spPr>
      <dgm:t>
        <a:bodyPr/>
        <a:lstStyle/>
        <a:p>
          <a:r>
            <a:rPr lang="en-AU">
              <a:solidFill>
                <a:schemeClr val="tx1"/>
              </a:solidFill>
            </a:rPr>
            <a:t>Step 1</a:t>
          </a:r>
          <a:r>
            <a:rPr lang="en-AU"/>
            <a:t> </a:t>
          </a:r>
        </a:p>
      </dgm:t>
    </dgm:pt>
    <dgm:pt modelId="{90D15FFE-5A4E-4BFD-9543-65D57F0DA6AA}" type="parTrans" cxnId="{B513F015-93B7-4AD9-BDC0-D1888B38111C}">
      <dgm:prSet/>
      <dgm:spPr/>
      <dgm:t>
        <a:bodyPr/>
        <a:lstStyle/>
        <a:p>
          <a:endParaRPr lang="en-AU"/>
        </a:p>
      </dgm:t>
    </dgm:pt>
    <dgm:pt modelId="{C032C9F4-4144-428B-912F-5160736EA1D6}" type="sibTrans" cxnId="{B513F015-93B7-4AD9-BDC0-D1888B38111C}">
      <dgm:prSet/>
      <dgm:spPr/>
      <dgm:t>
        <a:bodyPr/>
        <a:lstStyle/>
        <a:p>
          <a:endParaRPr lang="en-AU"/>
        </a:p>
      </dgm:t>
    </dgm:pt>
    <dgm:pt modelId="{E4CA36C8-2FDF-4A68-A945-432C3254BFBB}">
      <dgm:prSet phldrT="[Text]" phldr="0"/>
      <dgm:spPr/>
      <dgm:t>
        <a:bodyPr/>
        <a:lstStyle/>
        <a:p>
          <a:r>
            <a:rPr lang="en-AU"/>
            <a:t>Identify the problem </a:t>
          </a:r>
        </a:p>
      </dgm:t>
    </dgm:pt>
    <dgm:pt modelId="{5A323E93-184D-4D44-BDB5-721F0A90B0E4}" type="parTrans" cxnId="{5302BD0A-4FA8-411B-A663-0F180971FF83}">
      <dgm:prSet/>
      <dgm:spPr/>
      <dgm:t>
        <a:bodyPr/>
        <a:lstStyle/>
        <a:p>
          <a:endParaRPr lang="en-AU"/>
        </a:p>
      </dgm:t>
    </dgm:pt>
    <dgm:pt modelId="{E9499733-B949-47F2-8E83-126D7E023451}" type="sibTrans" cxnId="{5302BD0A-4FA8-411B-A663-0F180971FF83}">
      <dgm:prSet/>
      <dgm:spPr/>
      <dgm:t>
        <a:bodyPr/>
        <a:lstStyle/>
        <a:p>
          <a:endParaRPr lang="en-AU"/>
        </a:p>
      </dgm:t>
    </dgm:pt>
    <dgm:pt modelId="{CC10374B-C135-46FA-84D8-9445FEECD20D}">
      <dgm:prSet phldrT="[Text]" phldr="0"/>
      <dgm:spPr>
        <a:solidFill>
          <a:srgbClr val="FFC000"/>
        </a:solidFill>
      </dgm:spPr>
      <dgm:t>
        <a:bodyPr/>
        <a:lstStyle/>
        <a:p>
          <a:r>
            <a:rPr lang="en-AU">
              <a:solidFill>
                <a:schemeClr val="tx1"/>
              </a:solidFill>
            </a:rPr>
            <a:t>Step 2</a:t>
          </a:r>
        </a:p>
      </dgm:t>
    </dgm:pt>
    <dgm:pt modelId="{80FA8C54-01B1-437E-8556-84A3EDD47A37}" type="parTrans" cxnId="{CE8CB562-8CDC-4463-9C23-0F1951D15073}">
      <dgm:prSet/>
      <dgm:spPr/>
      <dgm:t>
        <a:bodyPr/>
        <a:lstStyle/>
        <a:p>
          <a:endParaRPr lang="en-AU"/>
        </a:p>
      </dgm:t>
    </dgm:pt>
    <dgm:pt modelId="{67E80B10-78B6-4EB4-B01B-47286D8A95C4}" type="sibTrans" cxnId="{CE8CB562-8CDC-4463-9C23-0F1951D15073}">
      <dgm:prSet/>
      <dgm:spPr/>
      <dgm:t>
        <a:bodyPr/>
        <a:lstStyle/>
        <a:p>
          <a:endParaRPr lang="en-AU"/>
        </a:p>
      </dgm:t>
    </dgm:pt>
    <dgm:pt modelId="{F54F9FE5-1906-4F9F-8F28-733CF58ED923}">
      <dgm:prSet phldrT="[Text]" phldr="0"/>
      <dgm:spPr/>
      <dgm:t>
        <a:bodyPr/>
        <a:lstStyle/>
        <a:p>
          <a:r>
            <a:rPr lang="en-AU"/>
            <a:t>Assess the information</a:t>
          </a:r>
        </a:p>
      </dgm:t>
    </dgm:pt>
    <dgm:pt modelId="{DF4B6A11-100A-4A9F-9AAD-2C32449BBF7A}" type="parTrans" cxnId="{694144FA-E724-459A-A974-09811DFD7A46}">
      <dgm:prSet/>
      <dgm:spPr/>
      <dgm:t>
        <a:bodyPr/>
        <a:lstStyle/>
        <a:p>
          <a:endParaRPr lang="en-AU"/>
        </a:p>
      </dgm:t>
    </dgm:pt>
    <dgm:pt modelId="{51D6954E-0EC4-4243-8423-E0744DE46594}" type="sibTrans" cxnId="{694144FA-E724-459A-A974-09811DFD7A46}">
      <dgm:prSet/>
      <dgm:spPr/>
      <dgm:t>
        <a:bodyPr/>
        <a:lstStyle/>
        <a:p>
          <a:endParaRPr lang="en-AU"/>
        </a:p>
      </dgm:t>
    </dgm:pt>
    <dgm:pt modelId="{26C4275A-C5EF-43B7-926B-0AAAA9DB8CD1}">
      <dgm:prSet phldrT="[Text]" phldr="0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AU">
              <a:solidFill>
                <a:schemeClr val="tx1"/>
              </a:solidFill>
            </a:rPr>
            <a:t>Step 3</a:t>
          </a:r>
          <a:r>
            <a:rPr lang="en-AU"/>
            <a:t> </a:t>
          </a:r>
        </a:p>
      </dgm:t>
    </dgm:pt>
    <dgm:pt modelId="{56D11007-1C36-427F-B8D6-2B024B25F89F}" type="parTrans" cxnId="{1510BAE9-A33B-4A50-87C1-42812107C054}">
      <dgm:prSet/>
      <dgm:spPr/>
      <dgm:t>
        <a:bodyPr/>
        <a:lstStyle/>
        <a:p>
          <a:endParaRPr lang="en-AU"/>
        </a:p>
      </dgm:t>
    </dgm:pt>
    <dgm:pt modelId="{2C2C55AB-A847-4ABF-88CA-563C4B081FB5}" type="sibTrans" cxnId="{1510BAE9-A33B-4A50-87C1-42812107C054}">
      <dgm:prSet/>
      <dgm:spPr/>
      <dgm:t>
        <a:bodyPr/>
        <a:lstStyle/>
        <a:p>
          <a:endParaRPr lang="en-AU"/>
        </a:p>
      </dgm:t>
    </dgm:pt>
    <dgm:pt modelId="{048E442A-D4B5-4A0C-BF17-55210528FFC1}">
      <dgm:prSet phldrT="[Text]" phldr="0"/>
      <dgm:spPr/>
      <dgm:t>
        <a:bodyPr/>
        <a:lstStyle/>
        <a:p>
          <a:r>
            <a:rPr lang="en-AU"/>
            <a:t>Identify &amp; assess potential solutions</a:t>
          </a:r>
        </a:p>
      </dgm:t>
    </dgm:pt>
    <dgm:pt modelId="{E6486759-AC63-4D63-A34B-5BD315B82719}" type="parTrans" cxnId="{139F666C-73A7-4F04-A6FB-4D3250027BDB}">
      <dgm:prSet/>
      <dgm:spPr/>
      <dgm:t>
        <a:bodyPr/>
        <a:lstStyle/>
        <a:p>
          <a:endParaRPr lang="en-AU"/>
        </a:p>
      </dgm:t>
    </dgm:pt>
    <dgm:pt modelId="{716140B1-7753-41EA-BFF2-4F71B43AD315}" type="sibTrans" cxnId="{139F666C-73A7-4F04-A6FB-4D3250027BDB}">
      <dgm:prSet/>
      <dgm:spPr/>
      <dgm:t>
        <a:bodyPr/>
        <a:lstStyle/>
        <a:p>
          <a:endParaRPr lang="en-AU"/>
        </a:p>
      </dgm:t>
    </dgm:pt>
    <dgm:pt modelId="{9EBC84F5-CA2E-445B-8112-9702AB2F8808}">
      <dgm:prSet phldrT="[Text]" phldr="0"/>
      <dgm:spPr>
        <a:solidFill>
          <a:srgbClr val="00BFBC"/>
        </a:solidFill>
      </dgm:spPr>
      <dgm:t>
        <a:bodyPr/>
        <a:lstStyle/>
        <a:p>
          <a:r>
            <a:rPr lang="en-AU">
              <a:solidFill>
                <a:schemeClr val="tx1"/>
              </a:solidFill>
            </a:rPr>
            <a:t>Step 4</a:t>
          </a:r>
        </a:p>
      </dgm:t>
    </dgm:pt>
    <dgm:pt modelId="{990EF576-2D9A-4564-B65E-BB490EBE6DF9}" type="parTrans" cxnId="{96977DD9-E48C-4AED-A9FA-B6E46F4F1A0C}">
      <dgm:prSet/>
      <dgm:spPr/>
      <dgm:t>
        <a:bodyPr/>
        <a:lstStyle/>
        <a:p>
          <a:endParaRPr lang="en-AU"/>
        </a:p>
      </dgm:t>
    </dgm:pt>
    <dgm:pt modelId="{C0866926-EFE3-405A-BE91-D775ABCAE31D}" type="sibTrans" cxnId="{96977DD9-E48C-4AED-A9FA-B6E46F4F1A0C}">
      <dgm:prSet/>
      <dgm:spPr/>
      <dgm:t>
        <a:bodyPr/>
        <a:lstStyle/>
        <a:p>
          <a:endParaRPr lang="en-AU"/>
        </a:p>
      </dgm:t>
    </dgm:pt>
    <dgm:pt modelId="{FF95D023-7188-4285-BD03-6E2F163B4F2D}">
      <dgm:prSet phldrT="[Text]" phldr="0"/>
      <dgm:spPr/>
      <dgm:t>
        <a:bodyPr/>
        <a:lstStyle/>
        <a:p>
          <a:r>
            <a:rPr lang="en-AU"/>
            <a:t>Identify additional information needed </a:t>
          </a:r>
        </a:p>
      </dgm:t>
    </dgm:pt>
    <dgm:pt modelId="{6EF1BC52-04B6-4E18-922D-5143A035ACA0}" type="parTrans" cxnId="{F98E1C1A-DD85-4569-9887-648BF6DA7E57}">
      <dgm:prSet/>
      <dgm:spPr/>
      <dgm:t>
        <a:bodyPr/>
        <a:lstStyle/>
        <a:p>
          <a:endParaRPr lang="en-AU"/>
        </a:p>
      </dgm:t>
    </dgm:pt>
    <dgm:pt modelId="{0B76609D-513D-448C-A871-1AF15DFF331C}" type="sibTrans" cxnId="{F98E1C1A-DD85-4569-9887-648BF6DA7E57}">
      <dgm:prSet/>
      <dgm:spPr/>
      <dgm:t>
        <a:bodyPr/>
        <a:lstStyle/>
        <a:p>
          <a:endParaRPr lang="en-AU"/>
        </a:p>
      </dgm:t>
    </dgm:pt>
    <dgm:pt modelId="{66D22DDE-1EBB-4CC1-A3DC-ACB8B79BD752}">
      <dgm:prSet phldrT="[Text]" phldr="0"/>
      <dgm:spPr/>
      <dgm:t>
        <a:bodyPr/>
        <a:lstStyle/>
        <a:p>
          <a:r>
            <a:rPr lang="en-AU">
              <a:solidFill>
                <a:schemeClr val="tx1"/>
              </a:solidFill>
            </a:rPr>
            <a:t>Step 5</a:t>
          </a:r>
          <a:r>
            <a:rPr lang="en-AU"/>
            <a:t> </a:t>
          </a:r>
        </a:p>
      </dgm:t>
    </dgm:pt>
    <dgm:pt modelId="{18EFAE00-A262-44B8-8A45-2061B6BA0884}" type="parTrans" cxnId="{FCE177B4-8221-48B1-BED2-22B8996080DE}">
      <dgm:prSet/>
      <dgm:spPr/>
      <dgm:t>
        <a:bodyPr/>
        <a:lstStyle/>
        <a:p>
          <a:endParaRPr lang="en-AU"/>
        </a:p>
      </dgm:t>
    </dgm:pt>
    <dgm:pt modelId="{DADE0038-91BA-452E-BE9E-990FE3F857CC}" type="sibTrans" cxnId="{FCE177B4-8221-48B1-BED2-22B8996080DE}">
      <dgm:prSet/>
      <dgm:spPr/>
      <dgm:t>
        <a:bodyPr/>
        <a:lstStyle/>
        <a:p>
          <a:endParaRPr lang="en-AU"/>
        </a:p>
      </dgm:t>
    </dgm:pt>
    <dgm:pt modelId="{BD705823-BA8D-488A-AE65-6FF111EF2F48}">
      <dgm:prSet phldrT="[Text]" phldr="0"/>
      <dgm:spPr/>
      <dgm:t>
        <a:bodyPr/>
        <a:lstStyle/>
        <a:p>
          <a:r>
            <a:rPr lang="en-AU"/>
            <a:t>Make the Referral </a:t>
          </a:r>
        </a:p>
      </dgm:t>
    </dgm:pt>
    <dgm:pt modelId="{68660D0A-4327-4D43-833D-6EE1B7FE323B}" type="parTrans" cxnId="{2F78991D-43CF-4C56-8246-B4B0DD13D71B}">
      <dgm:prSet/>
      <dgm:spPr/>
      <dgm:t>
        <a:bodyPr/>
        <a:lstStyle/>
        <a:p>
          <a:endParaRPr lang="en-AU"/>
        </a:p>
      </dgm:t>
    </dgm:pt>
    <dgm:pt modelId="{9F6EBD8E-977C-4C55-82D7-0139802EB19F}" type="sibTrans" cxnId="{2F78991D-43CF-4C56-8246-B4B0DD13D71B}">
      <dgm:prSet/>
      <dgm:spPr/>
      <dgm:t>
        <a:bodyPr/>
        <a:lstStyle/>
        <a:p>
          <a:endParaRPr lang="en-AU"/>
        </a:p>
      </dgm:t>
    </dgm:pt>
    <dgm:pt modelId="{BCDD4AEE-D259-4CBE-87BB-5F72A65621F5}" type="pres">
      <dgm:prSet presAssocID="{9F0B5B6B-E14F-4FC0-847A-E4216C473454}" presName="Name0" presStyleCnt="0">
        <dgm:presLayoutVars>
          <dgm:dir/>
          <dgm:animLvl val="lvl"/>
          <dgm:resizeHandles val="exact"/>
        </dgm:presLayoutVars>
      </dgm:prSet>
      <dgm:spPr/>
    </dgm:pt>
    <dgm:pt modelId="{B7033088-F051-44C0-BC95-A07346257625}" type="pres">
      <dgm:prSet presAssocID="{5E70D419-DD90-47E4-88F9-21D9B8E8F080}" presName="compositeNode" presStyleCnt="0">
        <dgm:presLayoutVars>
          <dgm:bulletEnabled val="1"/>
        </dgm:presLayoutVars>
      </dgm:prSet>
      <dgm:spPr/>
    </dgm:pt>
    <dgm:pt modelId="{CDBD521A-25D4-41ED-A61B-8D4B87AE5FAE}" type="pres">
      <dgm:prSet presAssocID="{5E70D419-DD90-47E4-88F9-21D9B8E8F080}" presName="bgRect" presStyleLbl="node1" presStyleIdx="0" presStyleCnt="5"/>
      <dgm:spPr/>
    </dgm:pt>
    <dgm:pt modelId="{52BBCAD3-1261-47E0-B8B8-84A44385C49D}" type="pres">
      <dgm:prSet presAssocID="{5E70D419-DD90-47E4-88F9-21D9B8E8F080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2367B35E-8866-4DAA-B32D-FAA95FD6C122}" type="pres">
      <dgm:prSet presAssocID="{5E70D419-DD90-47E4-88F9-21D9B8E8F080}" presName="childNode" presStyleLbl="node1" presStyleIdx="0" presStyleCnt="5">
        <dgm:presLayoutVars>
          <dgm:bulletEnabled val="1"/>
        </dgm:presLayoutVars>
      </dgm:prSet>
      <dgm:spPr/>
    </dgm:pt>
    <dgm:pt modelId="{6DCBE5DA-A722-426D-A2B8-0F9DB11EA2DC}" type="pres">
      <dgm:prSet presAssocID="{C032C9F4-4144-428B-912F-5160736EA1D6}" presName="hSp" presStyleCnt="0"/>
      <dgm:spPr/>
    </dgm:pt>
    <dgm:pt modelId="{8871E0CA-1C7C-40F8-9E31-5D4FC60BBB06}" type="pres">
      <dgm:prSet presAssocID="{C032C9F4-4144-428B-912F-5160736EA1D6}" presName="vProcSp" presStyleCnt="0"/>
      <dgm:spPr/>
    </dgm:pt>
    <dgm:pt modelId="{0D1EFBF8-08A6-4C3B-BA59-94B6B8EEBFEA}" type="pres">
      <dgm:prSet presAssocID="{C032C9F4-4144-428B-912F-5160736EA1D6}" presName="vSp1" presStyleCnt="0"/>
      <dgm:spPr/>
    </dgm:pt>
    <dgm:pt modelId="{671668A3-F77D-485F-9996-3CB770F3D5DE}" type="pres">
      <dgm:prSet presAssocID="{C032C9F4-4144-428B-912F-5160736EA1D6}" presName="simulatedConn" presStyleLbl="solidFgAcc1" presStyleIdx="0" presStyleCnt="4"/>
      <dgm:spPr/>
    </dgm:pt>
    <dgm:pt modelId="{13B18233-283B-4EFC-B692-D71867A7EA2E}" type="pres">
      <dgm:prSet presAssocID="{C032C9F4-4144-428B-912F-5160736EA1D6}" presName="vSp2" presStyleCnt="0"/>
      <dgm:spPr/>
    </dgm:pt>
    <dgm:pt modelId="{837CDCAA-F0CB-40C5-94D8-C9B2F26F4208}" type="pres">
      <dgm:prSet presAssocID="{C032C9F4-4144-428B-912F-5160736EA1D6}" presName="sibTrans" presStyleCnt="0"/>
      <dgm:spPr/>
    </dgm:pt>
    <dgm:pt modelId="{6C34C93D-55D4-49B6-924C-A3CA43A2C8D5}" type="pres">
      <dgm:prSet presAssocID="{CC10374B-C135-46FA-84D8-9445FEECD20D}" presName="compositeNode" presStyleCnt="0">
        <dgm:presLayoutVars>
          <dgm:bulletEnabled val="1"/>
        </dgm:presLayoutVars>
      </dgm:prSet>
      <dgm:spPr/>
    </dgm:pt>
    <dgm:pt modelId="{687E299A-E8D8-481C-835E-092FB59C367E}" type="pres">
      <dgm:prSet presAssocID="{CC10374B-C135-46FA-84D8-9445FEECD20D}" presName="bgRect" presStyleLbl="node1" presStyleIdx="1" presStyleCnt="5"/>
      <dgm:spPr/>
    </dgm:pt>
    <dgm:pt modelId="{18910E4A-862D-4257-9EA8-4D7E4801D11F}" type="pres">
      <dgm:prSet presAssocID="{CC10374B-C135-46FA-84D8-9445FEECD20D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4D88854D-4690-4C14-9E71-3F1559A86E3F}" type="pres">
      <dgm:prSet presAssocID="{CC10374B-C135-46FA-84D8-9445FEECD20D}" presName="childNode" presStyleLbl="node1" presStyleIdx="1" presStyleCnt="5">
        <dgm:presLayoutVars>
          <dgm:bulletEnabled val="1"/>
        </dgm:presLayoutVars>
      </dgm:prSet>
      <dgm:spPr/>
    </dgm:pt>
    <dgm:pt modelId="{EFEBF422-BBEB-4D98-80D1-73EDDDF667F7}" type="pres">
      <dgm:prSet presAssocID="{67E80B10-78B6-4EB4-B01B-47286D8A95C4}" presName="hSp" presStyleCnt="0"/>
      <dgm:spPr/>
    </dgm:pt>
    <dgm:pt modelId="{581916F2-C834-4A03-BD40-813FA07BFA46}" type="pres">
      <dgm:prSet presAssocID="{67E80B10-78B6-4EB4-B01B-47286D8A95C4}" presName="vProcSp" presStyleCnt="0"/>
      <dgm:spPr/>
    </dgm:pt>
    <dgm:pt modelId="{FBC943B7-3766-4B2A-93FF-4654A94B785F}" type="pres">
      <dgm:prSet presAssocID="{67E80B10-78B6-4EB4-B01B-47286D8A95C4}" presName="vSp1" presStyleCnt="0"/>
      <dgm:spPr/>
    </dgm:pt>
    <dgm:pt modelId="{5228BC14-0BB1-4B3B-A502-8F461ADDF0FF}" type="pres">
      <dgm:prSet presAssocID="{67E80B10-78B6-4EB4-B01B-47286D8A95C4}" presName="simulatedConn" presStyleLbl="solidFgAcc1" presStyleIdx="1" presStyleCnt="4" custLinFactNeighborX="-975" custLinFactNeighborY="22306"/>
      <dgm:spPr/>
    </dgm:pt>
    <dgm:pt modelId="{14198ABD-DE0E-46FA-A249-EC346FB9E65A}" type="pres">
      <dgm:prSet presAssocID="{67E80B10-78B6-4EB4-B01B-47286D8A95C4}" presName="vSp2" presStyleCnt="0"/>
      <dgm:spPr/>
    </dgm:pt>
    <dgm:pt modelId="{9390B2A7-F36B-47DD-9E90-1C4F4540865E}" type="pres">
      <dgm:prSet presAssocID="{67E80B10-78B6-4EB4-B01B-47286D8A95C4}" presName="sibTrans" presStyleCnt="0"/>
      <dgm:spPr/>
    </dgm:pt>
    <dgm:pt modelId="{4FFEFB37-556D-4D7E-A574-1D3F209EF745}" type="pres">
      <dgm:prSet presAssocID="{26C4275A-C5EF-43B7-926B-0AAAA9DB8CD1}" presName="compositeNode" presStyleCnt="0">
        <dgm:presLayoutVars>
          <dgm:bulletEnabled val="1"/>
        </dgm:presLayoutVars>
      </dgm:prSet>
      <dgm:spPr/>
    </dgm:pt>
    <dgm:pt modelId="{DBF43F3B-6A67-4749-A6C3-4759FB0E3FBC}" type="pres">
      <dgm:prSet presAssocID="{26C4275A-C5EF-43B7-926B-0AAAA9DB8CD1}" presName="bgRect" presStyleLbl="node1" presStyleIdx="2" presStyleCnt="5" custLinFactNeighborY="473"/>
      <dgm:spPr/>
    </dgm:pt>
    <dgm:pt modelId="{00372465-1723-49AC-B7DB-AEEC5BB85A6E}" type="pres">
      <dgm:prSet presAssocID="{26C4275A-C5EF-43B7-926B-0AAAA9DB8CD1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419851ED-6664-49D3-A964-4BC31E3A9D6D}" type="pres">
      <dgm:prSet presAssocID="{26C4275A-C5EF-43B7-926B-0AAAA9DB8CD1}" presName="childNode" presStyleLbl="node1" presStyleIdx="2" presStyleCnt="5">
        <dgm:presLayoutVars>
          <dgm:bulletEnabled val="1"/>
        </dgm:presLayoutVars>
      </dgm:prSet>
      <dgm:spPr/>
    </dgm:pt>
    <dgm:pt modelId="{32A3B3EE-CB79-49E5-9C2F-459CE73E8A87}" type="pres">
      <dgm:prSet presAssocID="{2C2C55AB-A847-4ABF-88CA-563C4B081FB5}" presName="hSp" presStyleCnt="0"/>
      <dgm:spPr/>
    </dgm:pt>
    <dgm:pt modelId="{91200816-0004-40DA-9F82-CC429AB046DA}" type="pres">
      <dgm:prSet presAssocID="{2C2C55AB-A847-4ABF-88CA-563C4B081FB5}" presName="vProcSp" presStyleCnt="0"/>
      <dgm:spPr/>
    </dgm:pt>
    <dgm:pt modelId="{3616F2FA-E8A5-4A86-A2E6-89B414135118}" type="pres">
      <dgm:prSet presAssocID="{2C2C55AB-A847-4ABF-88CA-563C4B081FB5}" presName="vSp1" presStyleCnt="0"/>
      <dgm:spPr/>
    </dgm:pt>
    <dgm:pt modelId="{B88BCDEE-7F82-4DFC-98FD-B11DC70B6686}" type="pres">
      <dgm:prSet presAssocID="{2C2C55AB-A847-4ABF-88CA-563C4B081FB5}" presName="simulatedConn" presStyleLbl="solidFgAcc1" presStyleIdx="2" presStyleCnt="4"/>
      <dgm:spPr/>
    </dgm:pt>
    <dgm:pt modelId="{550DD146-5727-4652-8D92-430F0D78B32B}" type="pres">
      <dgm:prSet presAssocID="{2C2C55AB-A847-4ABF-88CA-563C4B081FB5}" presName="vSp2" presStyleCnt="0"/>
      <dgm:spPr/>
    </dgm:pt>
    <dgm:pt modelId="{501842C1-DCFB-419E-863D-55DCA173744B}" type="pres">
      <dgm:prSet presAssocID="{2C2C55AB-A847-4ABF-88CA-563C4B081FB5}" presName="sibTrans" presStyleCnt="0"/>
      <dgm:spPr/>
    </dgm:pt>
    <dgm:pt modelId="{60E67175-E654-49E6-9F7A-C8EA3D435E51}" type="pres">
      <dgm:prSet presAssocID="{9EBC84F5-CA2E-445B-8112-9702AB2F8808}" presName="compositeNode" presStyleCnt="0">
        <dgm:presLayoutVars>
          <dgm:bulletEnabled val="1"/>
        </dgm:presLayoutVars>
      </dgm:prSet>
      <dgm:spPr/>
    </dgm:pt>
    <dgm:pt modelId="{9CF2A43F-7A59-4677-95BB-90928D2CA70B}" type="pres">
      <dgm:prSet presAssocID="{9EBC84F5-CA2E-445B-8112-9702AB2F8808}" presName="bgRect" presStyleLbl="node1" presStyleIdx="3" presStyleCnt="5"/>
      <dgm:spPr/>
    </dgm:pt>
    <dgm:pt modelId="{5B09DA85-4B91-4DFF-98C2-72E9FC273B29}" type="pres">
      <dgm:prSet presAssocID="{9EBC84F5-CA2E-445B-8112-9702AB2F880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37D23351-4F6E-438B-96D1-3B7A3A742B3B}" type="pres">
      <dgm:prSet presAssocID="{9EBC84F5-CA2E-445B-8112-9702AB2F8808}" presName="childNode" presStyleLbl="node1" presStyleIdx="3" presStyleCnt="5">
        <dgm:presLayoutVars>
          <dgm:bulletEnabled val="1"/>
        </dgm:presLayoutVars>
      </dgm:prSet>
      <dgm:spPr/>
    </dgm:pt>
    <dgm:pt modelId="{D100F9DD-783E-4C90-98B8-81C315B783C7}" type="pres">
      <dgm:prSet presAssocID="{C0866926-EFE3-405A-BE91-D775ABCAE31D}" presName="hSp" presStyleCnt="0"/>
      <dgm:spPr/>
    </dgm:pt>
    <dgm:pt modelId="{AF978653-8C0B-40C8-B5FF-8EBC7D5F70EA}" type="pres">
      <dgm:prSet presAssocID="{C0866926-EFE3-405A-BE91-D775ABCAE31D}" presName="vProcSp" presStyleCnt="0"/>
      <dgm:spPr/>
    </dgm:pt>
    <dgm:pt modelId="{AA96A74A-CCCD-44B4-B7E0-5DA08F5DFB89}" type="pres">
      <dgm:prSet presAssocID="{C0866926-EFE3-405A-BE91-D775ABCAE31D}" presName="vSp1" presStyleCnt="0"/>
      <dgm:spPr/>
    </dgm:pt>
    <dgm:pt modelId="{CEBE6165-ED1A-4060-A35B-DAA67C253D4D}" type="pres">
      <dgm:prSet presAssocID="{C0866926-EFE3-405A-BE91-D775ABCAE31D}" presName="simulatedConn" presStyleLbl="solidFgAcc1" presStyleIdx="3" presStyleCnt="4"/>
      <dgm:spPr/>
    </dgm:pt>
    <dgm:pt modelId="{E4111DDF-BFDA-4B0F-B8E7-67274B02506F}" type="pres">
      <dgm:prSet presAssocID="{C0866926-EFE3-405A-BE91-D775ABCAE31D}" presName="vSp2" presStyleCnt="0"/>
      <dgm:spPr/>
    </dgm:pt>
    <dgm:pt modelId="{B2AB47B4-A3A0-4299-B329-0178E9C32F47}" type="pres">
      <dgm:prSet presAssocID="{C0866926-EFE3-405A-BE91-D775ABCAE31D}" presName="sibTrans" presStyleCnt="0"/>
      <dgm:spPr/>
    </dgm:pt>
    <dgm:pt modelId="{2EE5DC80-61AC-422A-9575-795BD4EA8485}" type="pres">
      <dgm:prSet presAssocID="{66D22DDE-1EBB-4CC1-A3DC-ACB8B79BD752}" presName="compositeNode" presStyleCnt="0">
        <dgm:presLayoutVars>
          <dgm:bulletEnabled val="1"/>
        </dgm:presLayoutVars>
      </dgm:prSet>
      <dgm:spPr/>
    </dgm:pt>
    <dgm:pt modelId="{5281761D-765D-4317-B3EE-97161940F54D}" type="pres">
      <dgm:prSet presAssocID="{66D22DDE-1EBB-4CC1-A3DC-ACB8B79BD752}" presName="bgRect" presStyleLbl="node1" presStyleIdx="4" presStyleCnt="5" custLinFactNeighborX="-364"/>
      <dgm:spPr/>
    </dgm:pt>
    <dgm:pt modelId="{30427B15-9676-42DF-9B55-ACEBA4A0B425}" type="pres">
      <dgm:prSet presAssocID="{66D22DDE-1EBB-4CC1-A3DC-ACB8B79BD752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B55AC34A-18F0-4839-815B-31225538E0C8}" type="pres">
      <dgm:prSet presAssocID="{66D22DDE-1EBB-4CC1-A3DC-ACB8B79BD752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4CE1ED09-59CC-4CD5-B9FC-C701535EFB1F}" type="presOf" srcId="{F54F9FE5-1906-4F9F-8F28-733CF58ED923}" destId="{4D88854D-4690-4C14-9E71-3F1559A86E3F}" srcOrd="0" destOrd="0" presId="urn:microsoft.com/office/officeart/2005/8/layout/hProcess7"/>
    <dgm:cxn modelId="{5302BD0A-4FA8-411B-A663-0F180971FF83}" srcId="{5E70D419-DD90-47E4-88F9-21D9B8E8F080}" destId="{E4CA36C8-2FDF-4A68-A945-432C3254BFBB}" srcOrd="0" destOrd="0" parTransId="{5A323E93-184D-4D44-BDB5-721F0A90B0E4}" sibTransId="{E9499733-B949-47F2-8E83-126D7E023451}"/>
    <dgm:cxn modelId="{6259D00E-E076-42A4-8A15-17F06E88C28C}" type="presOf" srcId="{9F0B5B6B-E14F-4FC0-847A-E4216C473454}" destId="{BCDD4AEE-D259-4CBE-87BB-5F72A65621F5}" srcOrd="0" destOrd="0" presId="urn:microsoft.com/office/officeart/2005/8/layout/hProcess7"/>
    <dgm:cxn modelId="{B513F015-93B7-4AD9-BDC0-D1888B38111C}" srcId="{9F0B5B6B-E14F-4FC0-847A-E4216C473454}" destId="{5E70D419-DD90-47E4-88F9-21D9B8E8F080}" srcOrd="0" destOrd="0" parTransId="{90D15FFE-5A4E-4BFD-9543-65D57F0DA6AA}" sibTransId="{C032C9F4-4144-428B-912F-5160736EA1D6}"/>
    <dgm:cxn modelId="{F98E1C1A-DD85-4569-9887-648BF6DA7E57}" srcId="{9EBC84F5-CA2E-445B-8112-9702AB2F8808}" destId="{FF95D023-7188-4285-BD03-6E2F163B4F2D}" srcOrd="0" destOrd="0" parTransId="{6EF1BC52-04B6-4E18-922D-5143A035ACA0}" sibTransId="{0B76609D-513D-448C-A871-1AF15DFF331C}"/>
    <dgm:cxn modelId="{2F78991D-43CF-4C56-8246-B4B0DD13D71B}" srcId="{66D22DDE-1EBB-4CC1-A3DC-ACB8B79BD752}" destId="{BD705823-BA8D-488A-AE65-6FF111EF2F48}" srcOrd="0" destOrd="0" parTransId="{68660D0A-4327-4D43-833D-6EE1B7FE323B}" sibTransId="{9F6EBD8E-977C-4C55-82D7-0139802EB19F}"/>
    <dgm:cxn modelId="{8735E325-356E-46BE-8306-A9110E33EDB9}" type="presOf" srcId="{66D22DDE-1EBB-4CC1-A3DC-ACB8B79BD752}" destId="{5281761D-765D-4317-B3EE-97161940F54D}" srcOrd="0" destOrd="0" presId="urn:microsoft.com/office/officeart/2005/8/layout/hProcess7"/>
    <dgm:cxn modelId="{31B37B35-F46A-4478-B393-AC13AF79274D}" type="presOf" srcId="{5E70D419-DD90-47E4-88F9-21D9B8E8F080}" destId="{52BBCAD3-1261-47E0-B8B8-84A44385C49D}" srcOrd="1" destOrd="0" presId="urn:microsoft.com/office/officeart/2005/8/layout/hProcess7"/>
    <dgm:cxn modelId="{B19DE035-516A-47FA-84FA-DCDFC274E67E}" type="presOf" srcId="{048E442A-D4B5-4A0C-BF17-55210528FFC1}" destId="{419851ED-6664-49D3-A964-4BC31E3A9D6D}" srcOrd="0" destOrd="0" presId="urn:microsoft.com/office/officeart/2005/8/layout/hProcess7"/>
    <dgm:cxn modelId="{BE81D049-54EF-4828-888C-C9F928DF7ECE}" type="presOf" srcId="{66D22DDE-1EBB-4CC1-A3DC-ACB8B79BD752}" destId="{30427B15-9676-42DF-9B55-ACEBA4A0B425}" srcOrd="1" destOrd="0" presId="urn:microsoft.com/office/officeart/2005/8/layout/hProcess7"/>
    <dgm:cxn modelId="{CE8CB562-8CDC-4463-9C23-0F1951D15073}" srcId="{9F0B5B6B-E14F-4FC0-847A-E4216C473454}" destId="{CC10374B-C135-46FA-84D8-9445FEECD20D}" srcOrd="1" destOrd="0" parTransId="{80FA8C54-01B1-437E-8556-84A3EDD47A37}" sibTransId="{67E80B10-78B6-4EB4-B01B-47286D8A95C4}"/>
    <dgm:cxn modelId="{9E81AC65-5473-414B-9D13-DF1142C36B96}" type="presOf" srcId="{26C4275A-C5EF-43B7-926B-0AAAA9DB8CD1}" destId="{DBF43F3B-6A67-4749-A6C3-4759FB0E3FBC}" srcOrd="0" destOrd="0" presId="urn:microsoft.com/office/officeart/2005/8/layout/hProcess7"/>
    <dgm:cxn modelId="{139F666C-73A7-4F04-A6FB-4D3250027BDB}" srcId="{26C4275A-C5EF-43B7-926B-0AAAA9DB8CD1}" destId="{048E442A-D4B5-4A0C-BF17-55210528FFC1}" srcOrd="0" destOrd="0" parTransId="{E6486759-AC63-4D63-A34B-5BD315B82719}" sibTransId="{716140B1-7753-41EA-BFF2-4F71B43AD315}"/>
    <dgm:cxn modelId="{3A367D79-F07E-4AE1-8B13-EEA3B886A863}" type="presOf" srcId="{9EBC84F5-CA2E-445B-8112-9702AB2F8808}" destId="{5B09DA85-4B91-4DFF-98C2-72E9FC273B29}" srcOrd="1" destOrd="0" presId="urn:microsoft.com/office/officeart/2005/8/layout/hProcess7"/>
    <dgm:cxn modelId="{ED3B4D93-D7DA-464A-BE3F-DA1E5E66073A}" type="presOf" srcId="{5E70D419-DD90-47E4-88F9-21D9B8E8F080}" destId="{CDBD521A-25D4-41ED-A61B-8D4B87AE5FAE}" srcOrd="0" destOrd="0" presId="urn:microsoft.com/office/officeart/2005/8/layout/hProcess7"/>
    <dgm:cxn modelId="{FB9BD396-A326-4D30-B61A-27EB287AE263}" type="presOf" srcId="{FF95D023-7188-4285-BD03-6E2F163B4F2D}" destId="{37D23351-4F6E-438B-96D1-3B7A3A742B3B}" srcOrd="0" destOrd="0" presId="urn:microsoft.com/office/officeart/2005/8/layout/hProcess7"/>
    <dgm:cxn modelId="{8CD381A4-7B5B-4936-9FB2-B475AD6054CB}" type="presOf" srcId="{CC10374B-C135-46FA-84D8-9445FEECD20D}" destId="{687E299A-E8D8-481C-835E-092FB59C367E}" srcOrd="0" destOrd="0" presId="urn:microsoft.com/office/officeart/2005/8/layout/hProcess7"/>
    <dgm:cxn modelId="{E6B68CA8-4078-4DD1-8AF4-7AA179570E0A}" type="presOf" srcId="{26C4275A-C5EF-43B7-926B-0AAAA9DB8CD1}" destId="{00372465-1723-49AC-B7DB-AEEC5BB85A6E}" srcOrd="1" destOrd="0" presId="urn:microsoft.com/office/officeart/2005/8/layout/hProcess7"/>
    <dgm:cxn modelId="{FCE177B4-8221-48B1-BED2-22B8996080DE}" srcId="{9F0B5B6B-E14F-4FC0-847A-E4216C473454}" destId="{66D22DDE-1EBB-4CC1-A3DC-ACB8B79BD752}" srcOrd="4" destOrd="0" parTransId="{18EFAE00-A262-44B8-8A45-2061B6BA0884}" sibTransId="{DADE0038-91BA-452E-BE9E-990FE3F857CC}"/>
    <dgm:cxn modelId="{AA1AEEBC-053B-4978-BCF3-6D7B814B5CBB}" type="presOf" srcId="{9EBC84F5-CA2E-445B-8112-9702AB2F8808}" destId="{9CF2A43F-7A59-4677-95BB-90928D2CA70B}" srcOrd="0" destOrd="0" presId="urn:microsoft.com/office/officeart/2005/8/layout/hProcess7"/>
    <dgm:cxn modelId="{BF25CBCC-DCB9-48AD-84FD-BD37F89A8FB6}" type="presOf" srcId="{CC10374B-C135-46FA-84D8-9445FEECD20D}" destId="{18910E4A-862D-4257-9EA8-4D7E4801D11F}" srcOrd="1" destOrd="0" presId="urn:microsoft.com/office/officeart/2005/8/layout/hProcess7"/>
    <dgm:cxn modelId="{980125D5-10E0-490E-BE8F-D1441CB5C9F6}" type="presOf" srcId="{E4CA36C8-2FDF-4A68-A945-432C3254BFBB}" destId="{2367B35E-8866-4DAA-B32D-FAA95FD6C122}" srcOrd="0" destOrd="0" presId="urn:microsoft.com/office/officeart/2005/8/layout/hProcess7"/>
    <dgm:cxn modelId="{96977DD9-E48C-4AED-A9FA-B6E46F4F1A0C}" srcId="{9F0B5B6B-E14F-4FC0-847A-E4216C473454}" destId="{9EBC84F5-CA2E-445B-8112-9702AB2F8808}" srcOrd="3" destOrd="0" parTransId="{990EF576-2D9A-4564-B65E-BB490EBE6DF9}" sibTransId="{C0866926-EFE3-405A-BE91-D775ABCAE31D}"/>
    <dgm:cxn modelId="{1510BAE9-A33B-4A50-87C1-42812107C054}" srcId="{9F0B5B6B-E14F-4FC0-847A-E4216C473454}" destId="{26C4275A-C5EF-43B7-926B-0AAAA9DB8CD1}" srcOrd="2" destOrd="0" parTransId="{56D11007-1C36-427F-B8D6-2B024B25F89F}" sibTransId="{2C2C55AB-A847-4ABF-88CA-563C4B081FB5}"/>
    <dgm:cxn modelId="{694144FA-E724-459A-A974-09811DFD7A46}" srcId="{CC10374B-C135-46FA-84D8-9445FEECD20D}" destId="{F54F9FE5-1906-4F9F-8F28-733CF58ED923}" srcOrd="0" destOrd="0" parTransId="{DF4B6A11-100A-4A9F-9AAD-2C32449BBF7A}" sibTransId="{51D6954E-0EC4-4243-8423-E0744DE46594}"/>
    <dgm:cxn modelId="{FE9C14FF-130A-4AB3-8AD9-5F9DEDB8E012}" type="presOf" srcId="{BD705823-BA8D-488A-AE65-6FF111EF2F48}" destId="{B55AC34A-18F0-4839-815B-31225538E0C8}" srcOrd="0" destOrd="0" presId="urn:microsoft.com/office/officeart/2005/8/layout/hProcess7"/>
    <dgm:cxn modelId="{DE250F05-4046-495F-9AD0-B98433364E21}" type="presParOf" srcId="{BCDD4AEE-D259-4CBE-87BB-5F72A65621F5}" destId="{B7033088-F051-44C0-BC95-A07346257625}" srcOrd="0" destOrd="0" presId="urn:microsoft.com/office/officeart/2005/8/layout/hProcess7"/>
    <dgm:cxn modelId="{A634FA7E-5287-4139-9D6A-7FFD84D94F31}" type="presParOf" srcId="{B7033088-F051-44C0-BC95-A07346257625}" destId="{CDBD521A-25D4-41ED-A61B-8D4B87AE5FAE}" srcOrd="0" destOrd="0" presId="urn:microsoft.com/office/officeart/2005/8/layout/hProcess7"/>
    <dgm:cxn modelId="{4C26B5E9-4C81-4617-9531-6482B5301D02}" type="presParOf" srcId="{B7033088-F051-44C0-BC95-A07346257625}" destId="{52BBCAD3-1261-47E0-B8B8-84A44385C49D}" srcOrd="1" destOrd="0" presId="urn:microsoft.com/office/officeart/2005/8/layout/hProcess7"/>
    <dgm:cxn modelId="{C65F517D-EF0B-4D74-8DE7-4CD6F681096C}" type="presParOf" srcId="{B7033088-F051-44C0-BC95-A07346257625}" destId="{2367B35E-8866-4DAA-B32D-FAA95FD6C122}" srcOrd="2" destOrd="0" presId="urn:microsoft.com/office/officeart/2005/8/layout/hProcess7"/>
    <dgm:cxn modelId="{3B626C58-E40D-43F2-85D0-77FE9C1A6F47}" type="presParOf" srcId="{BCDD4AEE-D259-4CBE-87BB-5F72A65621F5}" destId="{6DCBE5DA-A722-426D-A2B8-0F9DB11EA2DC}" srcOrd="1" destOrd="0" presId="urn:microsoft.com/office/officeart/2005/8/layout/hProcess7"/>
    <dgm:cxn modelId="{3E7815FA-40B5-4C4C-A0FC-53DFEC3D5C6C}" type="presParOf" srcId="{BCDD4AEE-D259-4CBE-87BB-5F72A65621F5}" destId="{8871E0CA-1C7C-40F8-9E31-5D4FC60BBB06}" srcOrd="2" destOrd="0" presId="urn:microsoft.com/office/officeart/2005/8/layout/hProcess7"/>
    <dgm:cxn modelId="{C29D30D8-8715-4588-88F8-4419F321DCAB}" type="presParOf" srcId="{8871E0CA-1C7C-40F8-9E31-5D4FC60BBB06}" destId="{0D1EFBF8-08A6-4C3B-BA59-94B6B8EEBFEA}" srcOrd="0" destOrd="0" presId="urn:microsoft.com/office/officeart/2005/8/layout/hProcess7"/>
    <dgm:cxn modelId="{8288CC87-3956-484E-9998-FE71D90660E8}" type="presParOf" srcId="{8871E0CA-1C7C-40F8-9E31-5D4FC60BBB06}" destId="{671668A3-F77D-485F-9996-3CB770F3D5DE}" srcOrd="1" destOrd="0" presId="urn:microsoft.com/office/officeart/2005/8/layout/hProcess7"/>
    <dgm:cxn modelId="{84873A54-7922-40FE-8DE4-A05551F3D6FB}" type="presParOf" srcId="{8871E0CA-1C7C-40F8-9E31-5D4FC60BBB06}" destId="{13B18233-283B-4EFC-B692-D71867A7EA2E}" srcOrd="2" destOrd="0" presId="urn:microsoft.com/office/officeart/2005/8/layout/hProcess7"/>
    <dgm:cxn modelId="{4E0C1D3F-7164-4CAF-84C3-4348DF41FABA}" type="presParOf" srcId="{BCDD4AEE-D259-4CBE-87BB-5F72A65621F5}" destId="{837CDCAA-F0CB-40C5-94D8-C9B2F26F4208}" srcOrd="3" destOrd="0" presId="urn:microsoft.com/office/officeart/2005/8/layout/hProcess7"/>
    <dgm:cxn modelId="{91BC9E6A-FBC6-4E21-B8E8-71E29C484FBA}" type="presParOf" srcId="{BCDD4AEE-D259-4CBE-87BB-5F72A65621F5}" destId="{6C34C93D-55D4-49B6-924C-A3CA43A2C8D5}" srcOrd="4" destOrd="0" presId="urn:microsoft.com/office/officeart/2005/8/layout/hProcess7"/>
    <dgm:cxn modelId="{9C314F41-5CCC-4DBC-9358-78B6A897E51E}" type="presParOf" srcId="{6C34C93D-55D4-49B6-924C-A3CA43A2C8D5}" destId="{687E299A-E8D8-481C-835E-092FB59C367E}" srcOrd="0" destOrd="0" presId="urn:microsoft.com/office/officeart/2005/8/layout/hProcess7"/>
    <dgm:cxn modelId="{56BB4A82-2BCD-49D3-A167-2CD859E336E2}" type="presParOf" srcId="{6C34C93D-55D4-49B6-924C-A3CA43A2C8D5}" destId="{18910E4A-862D-4257-9EA8-4D7E4801D11F}" srcOrd="1" destOrd="0" presId="urn:microsoft.com/office/officeart/2005/8/layout/hProcess7"/>
    <dgm:cxn modelId="{BBF23F13-ABBC-4843-8EA9-8621EC658154}" type="presParOf" srcId="{6C34C93D-55D4-49B6-924C-A3CA43A2C8D5}" destId="{4D88854D-4690-4C14-9E71-3F1559A86E3F}" srcOrd="2" destOrd="0" presId="urn:microsoft.com/office/officeart/2005/8/layout/hProcess7"/>
    <dgm:cxn modelId="{D765A43A-9802-42F9-B2B2-B055B8B29BC7}" type="presParOf" srcId="{BCDD4AEE-D259-4CBE-87BB-5F72A65621F5}" destId="{EFEBF422-BBEB-4D98-80D1-73EDDDF667F7}" srcOrd="5" destOrd="0" presId="urn:microsoft.com/office/officeart/2005/8/layout/hProcess7"/>
    <dgm:cxn modelId="{EF41A5FB-F036-4FC3-84EC-647A94C39AC3}" type="presParOf" srcId="{BCDD4AEE-D259-4CBE-87BB-5F72A65621F5}" destId="{581916F2-C834-4A03-BD40-813FA07BFA46}" srcOrd="6" destOrd="0" presId="urn:microsoft.com/office/officeart/2005/8/layout/hProcess7"/>
    <dgm:cxn modelId="{06C3EA63-33CD-479F-9D44-1814F5F20C48}" type="presParOf" srcId="{581916F2-C834-4A03-BD40-813FA07BFA46}" destId="{FBC943B7-3766-4B2A-93FF-4654A94B785F}" srcOrd="0" destOrd="0" presId="urn:microsoft.com/office/officeart/2005/8/layout/hProcess7"/>
    <dgm:cxn modelId="{D5A5319B-7FDD-43E3-9144-FFA17CBE54A5}" type="presParOf" srcId="{581916F2-C834-4A03-BD40-813FA07BFA46}" destId="{5228BC14-0BB1-4B3B-A502-8F461ADDF0FF}" srcOrd="1" destOrd="0" presId="urn:microsoft.com/office/officeart/2005/8/layout/hProcess7"/>
    <dgm:cxn modelId="{61EE15EF-6DE7-4970-978B-CEFDF8748D7E}" type="presParOf" srcId="{581916F2-C834-4A03-BD40-813FA07BFA46}" destId="{14198ABD-DE0E-46FA-A249-EC346FB9E65A}" srcOrd="2" destOrd="0" presId="urn:microsoft.com/office/officeart/2005/8/layout/hProcess7"/>
    <dgm:cxn modelId="{99846BD8-AC60-4334-809F-B09E535E5CBC}" type="presParOf" srcId="{BCDD4AEE-D259-4CBE-87BB-5F72A65621F5}" destId="{9390B2A7-F36B-47DD-9E90-1C4F4540865E}" srcOrd="7" destOrd="0" presId="urn:microsoft.com/office/officeart/2005/8/layout/hProcess7"/>
    <dgm:cxn modelId="{4213930A-FC85-4B12-82AB-5C26FE0512C7}" type="presParOf" srcId="{BCDD4AEE-D259-4CBE-87BB-5F72A65621F5}" destId="{4FFEFB37-556D-4D7E-A574-1D3F209EF745}" srcOrd="8" destOrd="0" presId="urn:microsoft.com/office/officeart/2005/8/layout/hProcess7"/>
    <dgm:cxn modelId="{3435E5C2-A861-457B-A46A-BFA453F027AA}" type="presParOf" srcId="{4FFEFB37-556D-4D7E-A574-1D3F209EF745}" destId="{DBF43F3B-6A67-4749-A6C3-4759FB0E3FBC}" srcOrd="0" destOrd="0" presId="urn:microsoft.com/office/officeart/2005/8/layout/hProcess7"/>
    <dgm:cxn modelId="{88D19317-FC9D-4845-865E-1AC9D3377267}" type="presParOf" srcId="{4FFEFB37-556D-4D7E-A574-1D3F209EF745}" destId="{00372465-1723-49AC-B7DB-AEEC5BB85A6E}" srcOrd="1" destOrd="0" presId="urn:microsoft.com/office/officeart/2005/8/layout/hProcess7"/>
    <dgm:cxn modelId="{452808CB-F36E-4C21-882E-69BB7750FE20}" type="presParOf" srcId="{4FFEFB37-556D-4D7E-A574-1D3F209EF745}" destId="{419851ED-6664-49D3-A964-4BC31E3A9D6D}" srcOrd="2" destOrd="0" presId="urn:microsoft.com/office/officeart/2005/8/layout/hProcess7"/>
    <dgm:cxn modelId="{1DC41AE5-AD32-4358-8C38-4934B25EAC67}" type="presParOf" srcId="{BCDD4AEE-D259-4CBE-87BB-5F72A65621F5}" destId="{32A3B3EE-CB79-49E5-9C2F-459CE73E8A87}" srcOrd="9" destOrd="0" presId="urn:microsoft.com/office/officeart/2005/8/layout/hProcess7"/>
    <dgm:cxn modelId="{50AF48D5-D797-4E39-BBAD-20EDFC97951B}" type="presParOf" srcId="{BCDD4AEE-D259-4CBE-87BB-5F72A65621F5}" destId="{91200816-0004-40DA-9F82-CC429AB046DA}" srcOrd="10" destOrd="0" presId="urn:microsoft.com/office/officeart/2005/8/layout/hProcess7"/>
    <dgm:cxn modelId="{03F906C3-1D82-4AD7-95CF-9CAAC57F86C8}" type="presParOf" srcId="{91200816-0004-40DA-9F82-CC429AB046DA}" destId="{3616F2FA-E8A5-4A86-A2E6-89B414135118}" srcOrd="0" destOrd="0" presId="urn:microsoft.com/office/officeart/2005/8/layout/hProcess7"/>
    <dgm:cxn modelId="{B12B1D7A-1BE8-4C9A-B24B-831B746676A5}" type="presParOf" srcId="{91200816-0004-40DA-9F82-CC429AB046DA}" destId="{B88BCDEE-7F82-4DFC-98FD-B11DC70B6686}" srcOrd="1" destOrd="0" presId="urn:microsoft.com/office/officeart/2005/8/layout/hProcess7"/>
    <dgm:cxn modelId="{165906C3-8FCD-4E74-B762-3D1ADF16B027}" type="presParOf" srcId="{91200816-0004-40DA-9F82-CC429AB046DA}" destId="{550DD146-5727-4652-8D92-430F0D78B32B}" srcOrd="2" destOrd="0" presId="urn:microsoft.com/office/officeart/2005/8/layout/hProcess7"/>
    <dgm:cxn modelId="{63AB1BF5-498B-45BC-B99B-AD9FDEBB40B7}" type="presParOf" srcId="{BCDD4AEE-D259-4CBE-87BB-5F72A65621F5}" destId="{501842C1-DCFB-419E-863D-55DCA173744B}" srcOrd="11" destOrd="0" presId="urn:microsoft.com/office/officeart/2005/8/layout/hProcess7"/>
    <dgm:cxn modelId="{AF291B9A-4B36-45F4-901B-C72415A57DFE}" type="presParOf" srcId="{BCDD4AEE-D259-4CBE-87BB-5F72A65621F5}" destId="{60E67175-E654-49E6-9F7A-C8EA3D435E51}" srcOrd="12" destOrd="0" presId="urn:microsoft.com/office/officeart/2005/8/layout/hProcess7"/>
    <dgm:cxn modelId="{776DED7B-5706-4C87-8FED-FBCC3188C143}" type="presParOf" srcId="{60E67175-E654-49E6-9F7A-C8EA3D435E51}" destId="{9CF2A43F-7A59-4677-95BB-90928D2CA70B}" srcOrd="0" destOrd="0" presId="urn:microsoft.com/office/officeart/2005/8/layout/hProcess7"/>
    <dgm:cxn modelId="{C3D920AA-3D0B-4166-B298-5C71C3B8FBEA}" type="presParOf" srcId="{60E67175-E654-49E6-9F7A-C8EA3D435E51}" destId="{5B09DA85-4B91-4DFF-98C2-72E9FC273B29}" srcOrd="1" destOrd="0" presId="urn:microsoft.com/office/officeart/2005/8/layout/hProcess7"/>
    <dgm:cxn modelId="{004E4988-5891-49F6-BA49-800DAF2E2C5F}" type="presParOf" srcId="{60E67175-E654-49E6-9F7A-C8EA3D435E51}" destId="{37D23351-4F6E-438B-96D1-3B7A3A742B3B}" srcOrd="2" destOrd="0" presId="urn:microsoft.com/office/officeart/2005/8/layout/hProcess7"/>
    <dgm:cxn modelId="{BF095C68-E75F-4FB6-AB47-4E40E6D4D534}" type="presParOf" srcId="{BCDD4AEE-D259-4CBE-87BB-5F72A65621F5}" destId="{D100F9DD-783E-4C90-98B8-81C315B783C7}" srcOrd="13" destOrd="0" presId="urn:microsoft.com/office/officeart/2005/8/layout/hProcess7"/>
    <dgm:cxn modelId="{C4577B33-97D8-42A0-A4D1-FDE90C172338}" type="presParOf" srcId="{BCDD4AEE-D259-4CBE-87BB-5F72A65621F5}" destId="{AF978653-8C0B-40C8-B5FF-8EBC7D5F70EA}" srcOrd="14" destOrd="0" presId="urn:microsoft.com/office/officeart/2005/8/layout/hProcess7"/>
    <dgm:cxn modelId="{B2718C21-5A01-4CFE-AD73-F87BBEC1FC56}" type="presParOf" srcId="{AF978653-8C0B-40C8-B5FF-8EBC7D5F70EA}" destId="{AA96A74A-CCCD-44B4-B7E0-5DA08F5DFB89}" srcOrd="0" destOrd="0" presId="urn:microsoft.com/office/officeart/2005/8/layout/hProcess7"/>
    <dgm:cxn modelId="{738E1058-60C5-4FCA-8076-64596EF2F842}" type="presParOf" srcId="{AF978653-8C0B-40C8-B5FF-8EBC7D5F70EA}" destId="{CEBE6165-ED1A-4060-A35B-DAA67C253D4D}" srcOrd="1" destOrd="0" presId="urn:microsoft.com/office/officeart/2005/8/layout/hProcess7"/>
    <dgm:cxn modelId="{817D00BA-EA41-4EAF-85AC-8DC3CD51F5F3}" type="presParOf" srcId="{AF978653-8C0B-40C8-B5FF-8EBC7D5F70EA}" destId="{E4111DDF-BFDA-4B0F-B8E7-67274B02506F}" srcOrd="2" destOrd="0" presId="urn:microsoft.com/office/officeart/2005/8/layout/hProcess7"/>
    <dgm:cxn modelId="{34A3C541-84E1-4C5A-9575-96597575C32F}" type="presParOf" srcId="{BCDD4AEE-D259-4CBE-87BB-5F72A65621F5}" destId="{B2AB47B4-A3A0-4299-B329-0178E9C32F47}" srcOrd="15" destOrd="0" presId="urn:microsoft.com/office/officeart/2005/8/layout/hProcess7"/>
    <dgm:cxn modelId="{C201C443-4D7B-499E-81F9-D5C0E277BB60}" type="presParOf" srcId="{BCDD4AEE-D259-4CBE-87BB-5F72A65621F5}" destId="{2EE5DC80-61AC-422A-9575-795BD4EA8485}" srcOrd="16" destOrd="0" presId="urn:microsoft.com/office/officeart/2005/8/layout/hProcess7"/>
    <dgm:cxn modelId="{650FF1A0-2EF9-43F7-A5BB-398ADA840F7D}" type="presParOf" srcId="{2EE5DC80-61AC-422A-9575-795BD4EA8485}" destId="{5281761D-765D-4317-B3EE-97161940F54D}" srcOrd="0" destOrd="0" presId="urn:microsoft.com/office/officeart/2005/8/layout/hProcess7"/>
    <dgm:cxn modelId="{479C0D52-BA98-4399-B818-44B286A8F584}" type="presParOf" srcId="{2EE5DC80-61AC-422A-9575-795BD4EA8485}" destId="{30427B15-9676-42DF-9B55-ACEBA4A0B425}" srcOrd="1" destOrd="0" presId="urn:microsoft.com/office/officeart/2005/8/layout/hProcess7"/>
    <dgm:cxn modelId="{90159592-E123-42B2-B256-095DEB11D023}" type="presParOf" srcId="{2EE5DC80-61AC-422A-9575-795BD4EA8485}" destId="{B55AC34A-18F0-4839-815B-31225538E0C8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4B1572-0F0F-4545-A4C6-A9CD6E36604C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F570DC8-0DB3-45FA-8FD5-974C1959BE1D}">
      <dgm:prSet phldrT="[Text]" phldr="0"/>
      <dgm:spPr/>
      <dgm:t>
        <a:bodyPr/>
        <a:lstStyle/>
        <a:p>
          <a:r>
            <a:rPr lang="en-AU" b="1">
              <a:solidFill>
                <a:schemeClr val="tx2">
                  <a:lumMod val="50000"/>
                  <a:lumOff val="50000"/>
                </a:schemeClr>
              </a:solidFill>
            </a:rPr>
            <a:t>COLD</a:t>
          </a:r>
          <a:endParaRPr lang="en-AU"/>
        </a:p>
      </dgm:t>
    </dgm:pt>
    <dgm:pt modelId="{825287F8-8CA0-4193-A522-175EE550DA73}" type="parTrans" cxnId="{9B71B7F0-1C65-4AB4-8CC3-0644352FA671}">
      <dgm:prSet/>
      <dgm:spPr/>
      <dgm:t>
        <a:bodyPr/>
        <a:lstStyle/>
        <a:p>
          <a:endParaRPr lang="en-AU"/>
        </a:p>
      </dgm:t>
    </dgm:pt>
    <dgm:pt modelId="{721EC619-F359-4910-9DE9-A7399A563B04}" type="sibTrans" cxnId="{9B71B7F0-1C65-4AB4-8CC3-0644352FA671}">
      <dgm:prSet/>
      <dgm:spPr/>
      <dgm:t>
        <a:bodyPr/>
        <a:lstStyle/>
        <a:p>
          <a:endParaRPr lang="en-AU"/>
        </a:p>
      </dgm:t>
    </dgm:pt>
    <dgm:pt modelId="{55D88927-7668-4337-8DE5-16AB1C04549B}">
      <dgm:prSet phldrT="[Text]" phldr="0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AU"/>
            <a:t>Self</a:t>
          </a:r>
        </a:p>
      </dgm:t>
    </dgm:pt>
    <dgm:pt modelId="{C4E905EC-1297-4872-B8E2-2A75EBE83BE4}" type="parTrans" cxnId="{1BC080EF-A0E7-4B37-BFD3-F2C584B5769B}">
      <dgm:prSet/>
      <dgm:spPr/>
      <dgm:t>
        <a:bodyPr/>
        <a:lstStyle/>
        <a:p>
          <a:endParaRPr lang="en-AU"/>
        </a:p>
      </dgm:t>
    </dgm:pt>
    <dgm:pt modelId="{54E04556-BC58-41E3-AB9D-DDDEBF27B5DB}" type="sibTrans" cxnId="{1BC080EF-A0E7-4B37-BFD3-F2C584B5769B}">
      <dgm:prSet/>
      <dgm:spPr/>
      <dgm:t>
        <a:bodyPr/>
        <a:lstStyle/>
        <a:p>
          <a:endParaRPr lang="en-AU"/>
        </a:p>
      </dgm:t>
    </dgm:pt>
    <dgm:pt modelId="{8194B337-8977-4342-AD87-E4C18DA3CE93}">
      <dgm:prSet phldrT="[Text]" phldr="0"/>
      <dgm:spPr/>
      <dgm:t>
        <a:bodyPr/>
        <a:lstStyle/>
        <a:p>
          <a:r>
            <a:rPr lang="en-AU" b="1">
              <a:solidFill>
                <a:srgbClr val="FF6600"/>
              </a:solidFill>
            </a:rPr>
            <a:t>WARM</a:t>
          </a:r>
          <a:endParaRPr lang="en-AU"/>
        </a:p>
      </dgm:t>
    </dgm:pt>
    <dgm:pt modelId="{C7FC9626-A7FD-441F-8407-EAA6F2037EDD}" type="parTrans" cxnId="{231A9580-3F22-477B-A5E0-9FB1792437CF}">
      <dgm:prSet/>
      <dgm:spPr/>
      <dgm:t>
        <a:bodyPr/>
        <a:lstStyle/>
        <a:p>
          <a:endParaRPr lang="en-AU"/>
        </a:p>
      </dgm:t>
    </dgm:pt>
    <dgm:pt modelId="{38975A9E-30D0-4E21-901F-0D5C29364E76}" type="sibTrans" cxnId="{231A9580-3F22-477B-A5E0-9FB1792437CF}">
      <dgm:prSet/>
      <dgm:spPr/>
      <dgm:t>
        <a:bodyPr/>
        <a:lstStyle/>
        <a:p>
          <a:endParaRPr lang="en-AU"/>
        </a:p>
      </dgm:t>
    </dgm:pt>
    <dgm:pt modelId="{E23578F6-A44C-4702-B99C-4FBECC55C8A0}">
      <dgm:prSet phldrT="[Text]" phldr="0"/>
      <dgm:spPr>
        <a:solidFill>
          <a:srgbClr val="FF6600"/>
        </a:solidFill>
      </dgm:spPr>
      <dgm:t>
        <a:bodyPr/>
        <a:lstStyle/>
        <a:p>
          <a:r>
            <a:rPr lang="en-AU"/>
            <a:t>On behalf of a person</a:t>
          </a:r>
        </a:p>
      </dgm:t>
    </dgm:pt>
    <dgm:pt modelId="{F0C42263-809D-47BB-9672-E887EB0E761B}" type="parTrans" cxnId="{B38D571C-B8E4-4822-9183-81D9DBF4D913}">
      <dgm:prSet/>
      <dgm:spPr/>
      <dgm:t>
        <a:bodyPr/>
        <a:lstStyle/>
        <a:p>
          <a:endParaRPr lang="en-AU"/>
        </a:p>
      </dgm:t>
    </dgm:pt>
    <dgm:pt modelId="{589B4493-EC49-4870-A0FB-A91EA5EC883F}" type="sibTrans" cxnId="{B38D571C-B8E4-4822-9183-81D9DBF4D913}">
      <dgm:prSet/>
      <dgm:spPr/>
      <dgm:t>
        <a:bodyPr/>
        <a:lstStyle/>
        <a:p>
          <a:endParaRPr lang="en-AU"/>
        </a:p>
      </dgm:t>
    </dgm:pt>
    <dgm:pt modelId="{80E5A6A3-88A4-481E-B80F-2D2E13328C90}">
      <dgm:prSet phldrT="[Text]" phldr="0"/>
      <dgm:spPr/>
      <dgm:t>
        <a:bodyPr/>
        <a:lstStyle/>
        <a:p>
          <a:r>
            <a:rPr lang="en-AU" b="1">
              <a:solidFill>
                <a:srgbClr val="FF0000"/>
              </a:solidFill>
            </a:rPr>
            <a:t>HOT</a:t>
          </a:r>
          <a:endParaRPr lang="en-AU"/>
        </a:p>
      </dgm:t>
    </dgm:pt>
    <dgm:pt modelId="{115FC7AB-4A5B-4CA9-81C3-3E10576C1D05}" type="parTrans" cxnId="{20D430D9-8DE4-487B-8840-9226873639AD}">
      <dgm:prSet/>
      <dgm:spPr/>
      <dgm:t>
        <a:bodyPr/>
        <a:lstStyle/>
        <a:p>
          <a:endParaRPr lang="en-AU"/>
        </a:p>
      </dgm:t>
    </dgm:pt>
    <dgm:pt modelId="{959A0C92-EEB4-4B8F-8AFD-8B8DFF1468FB}" type="sibTrans" cxnId="{20D430D9-8DE4-487B-8840-9226873639AD}">
      <dgm:prSet/>
      <dgm:spPr/>
      <dgm:t>
        <a:bodyPr/>
        <a:lstStyle/>
        <a:p>
          <a:endParaRPr lang="en-AU"/>
        </a:p>
      </dgm:t>
    </dgm:pt>
    <dgm:pt modelId="{577AF56F-B0B0-4194-B766-5C00A36862AB}">
      <dgm:prSet phldrT="[Text]" phldr="0"/>
      <dgm:spPr>
        <a:solidFill>
          <a:srgbClr val="FF0000"/>
        </a:solidFill>
      </dgm:spPr>
      <dgm:t>
        <a:bodyPr/>
        <a:lstStyle/>
        <a:p>
          <a:r>
            <a:rPr lang="en-AU"/>
            <a:t>Connecting the person by phone or face to face</a:t>
          </a:r>
        </a:p>
      </dgm:t>
    </dgm:pt>
    <dgm:pt modelId="{005ECB65-6A1A-4482-8A19-0B730AA49103}" type="parTrans" cxnId="{0F074AF1-8F90-4514-A2C3-9FC4C6EB35A0}">
      <dgm:prSet/>
      <dgm:spPr/>
      <dgm:t>
        <a:bodyPr/>
        <a:lstStyle/>
        <a:p>
          <a:endParaRPr lang="en-AU"/>
        </a:p>
      </dgm:t>
    </dgm:pt>
    <dgm:pt modelId="{4E028CCF-83B7-4493-8885-6AC52813A1BB}" type="sibTrans" cxnId="{0F074AF1-8F90-4514-A2C3-9FC4C6EB35A0}">
      <dgm:prSet/>
      <dgm:spPr/>
      <dgm:t>
        <a:bodyPr/>
        <a:lstStyle/>
        <a:p>
          <a:endParaRPr lang="en-AU"/>
        </a:p>
      </dgm:t>
    </dgm:pt>
    <dgm:pt modelId="{DFB49BEA-A81D-4A88-941B-450E02D6C689}" type="pres">
      <dgm:prSet presAssocID="{C44B1572-0F0F-4545-A4C6-A9CD6E36604C}" presName="linearFlow" presStyleCnt="0">
        <dgm:presLayoutVars>
          <dgm:dir/>
          <dgm:animLvl val="lvl"/>
          <dgm:resizeHandles/>
        </dgm:presLayoutVars>
      </dgm:prSet>
      <dgm:spPr/>
    </dgm:pt>
    <dgm:pt modelId="{CD361081-0FCA-474E-A410-B259AF2DAE6F}" type="pres">
      <dgm:prSet presAssocID="{6F570DC8-0DB3-45FA-8FD5-974C1959BE1D}" presName="compositeNode" presStyleCnt="0">
        <dgm:presLayoutVars>
          <dgm:bulletEnabled val="1"/>
        </dgm:presLayoutVars>
      </dgm:prSet>
      <dgm:spPr/>
    </dgm:pt>
    <dgm:pt modelId="{D1B02A10-2A17-435A-80E5-39F60DDFA59E}" type="pres">
      <dgm:prSet presAssocID="{6F570DC8-0DB3-45FA-8FD5-974C1959BE1D}" presName="imag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F083331D-B50B-414C-AFB8-6FE2BAAB6876}" type="pres">
      <dgm:prSet presAssocID="{6F570DC8-0DB3-45FA-8FD5-974C1959BE1D}" presName="childNode" presStyleLbl="node1" presStyleIdx="0" presStyleCnt="3" custScaleX="102277" custScaleY="100768">
        <dgm:presLayoutVars>
          <dgm:bulletEnabled val="1"/>
        </dgm:presLayoutVars>
      </dgm:prSet>
      <dgm:spPr/>
    </dgm:pt>
    <dgm:pt modelId="{E9F99D96-8205-4641-A515-E84827E96306}" type="pres">
      <dgm:prSet presAssocID="{6F570DC8-0DB3-45FA-8FD5-974C1959BE1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690340C5-A536-4C1C-8366-E173FAB069A6}" type="pres">
      <dgm:prSet presAssocID="{721EC619-F359-4910-9DE9-A7399A563B04}" presName="sibTrans" presStyleCnt="0"/>
      <dgm:spPr/>
    </dgm:pt>
    <dgm:pt modelId="{145DAD2F-CE98-432D-B709-26A5C006B0FF}" type="pres">
      <dgm:prSet presAssocID="{8194B337-8977-4342-AD87-E4C18DA3CE93}" presName="compositeNode" presStyleCnt="0">
        <dgm:presLayoutVars>
          <dgm:bulletEnabled val="1"/>
        </dgm:presLayoutVars>
      </dgm:prSet>
      <dgm:spPr/>
    </dgm:pt>
    <dgm:pt modelId="{C67B05CB-6266-4D9F-A869-DDB5763FDEAB}" type="pres">
      <dgm:prSet presAssocID="{8194B337-8977-4342-AD87-E4C18DA3CE93}" presName="imag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6844CD7E-23FA-408A-8F23-C81A4B9311F4}" type="pres">
      <dgm:prSet presAssocID="{8194B337-8977-4342-AD87-E4C18DA3CE93}" presName="childNode" presStyleLbl="node1" presStyleIdx="1" presStyleCnt="3">
        <dgm:presLayoutVars>
          <dgm:bulletEnabled val="1"/>
        </dgm:presLayoutVars>
      </dgm:prSet>
      <dgm:spPr/>
    </dgm:pt>
    <dgm:pt modelId="{116046FD-5838-483C-805B-7DF434538839}" type="pres">
      <dgm:prSet presAssocID="{8194B337-8977-4342-AD87-E4C18DA3CE9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9661E3D8-B5F5-4D18-B8DE-9BBC15EF5622}" type="pres">
      <dgm:prSet presAssocID="{38975A9E-30D0-4E21-901F-0D5C29364E76}" presName="sibTrans" presStyleCnt="0"/>
      <dgm:spPr/>
    </dgm:pt>
    <dgm:pt modelId="{25BEAAEF-4EBE-4DFC-B243-78CA7E2D6F1F}" type="pres">
      <dgm:prSet presAssocID="{80E5A6A3-88A4-481E-B80F-2D2E13328C90}" presName="compositeNode" presStyleCnt="0">
        <dgm:presLayoutVars>
          <dgm:bulletEnabled val="1"/>
        </dgm:presLayoutVars>
      </dgm:prSet>
      <dgm:spPr/>
    </dgm:pt>
    <dgm:pt modelId="{8AA092F0-F9CA-4A0B-815A-3587D6C76E70}" type="pres">
      <dgm:prSet presAssocID="{80E5A6A3-88A4-481E-B80F-2D2E13328C90}" presName="imag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</dgm:spPr>
    </dgm:pt>
    <dgm:pt modelId="{484A3B8F-DE7D-4DD0-A635-DD4895253022}" type="pres">
      <dgm:prSet presAssocID="{80E5A6A3-88A4-481E-B80F-2D2E13328C90}" presName="childNode" presStyleLbl="node1" presStyleIdx="2" presStyleCnt="3" custLinFactNeighborX="936" custLinFactNeighborY="-622">
        <dgm:presLayoutVars>
          <dgm:bulletEnabled val="1"/>
        </dgm:presLayoutVars>
      </dgm:prSet>
      <dgm:spPr/>
    </dgm:pt>
    <dgm:pt modelId="{FB6A3EDA-F452-4F98-AC11-FE0C83F362A1}" type="pres">
      <dgm:prSet presAssocID="{80E5A6A3-88A4-481E-B80F-2D2E13328C90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E8850219-4791-42E1-83E7-1C2BA1D6D4E8}" type="presOf" srcId="{C44B1572-0F0F-4545-A4C6-A9CD6E36604C}" destId="{DFB49BEA-A81D-4A88-941B-450E02D6C689}" srcOrd="0" destOrd="0" presId="urn:microsoft.com/office/officeart/2005/8/layout/hList2"/>
    <dgm:cxn modelId="{B38D571C-B8E4-4822-9183-81D9DBF4D913}" srcId="{8194B337-8977-4342-AD87-E4C18DA3CE93}" destId="{E23578F6-A44C-4702-B99C-4FBECC55C8A0}" srcOrd="0" destOrd="0" parTransId="{F0C42263-809D-47BB-9672-E887EB0E761B}" sibTransId="{589B4493-EC49-4870-A0FB-A91EA5EC883F}"/>
    <dgm:cxn modelId="{56BF4241-5A58-4298-A88C-45611B17BC81}" type="presOf" srcId="{577AF56F-B0B0-4194-B766-5C00A36862AB}" destId="{484A3B8F-DE7D-4DD0-A635-DD4895253022}" srcOrd="0" destOrd="0" presId="urn:microsoft.com/office/officeart/2005/8/layout/hList2"/>
    <dgm:cxn modelId="{C52A3666-CD44-47DE-8590-FAFF8BA4AEC7}" type="presOf" srcId="{55D88927-7668-4337-8DE5-16AB1C04549B}" destId="{F083331D-B50B-414C-AFB8-6FE2BAAB6876}" srcOrd="0" destOrd="0" presId="urn:microsoft.com/office/officeart/2005/8/layout/hList2"/>
    <dgm:cxn modelId="{231A9580-3F22-477B-A5E0-9FB1792437CF}" srcId="{C44B1572-0F0F-4545-A4C6-A9CD6E36604C}" destId="{8194B337-8977-4342-AD87-E4C18DA3CE93}" srcOrd="1" destOrd="0" parTransId="{C7FC9626-A7FD-441F-8407-EAA6F2037EDD}" sibTransId="{38975A9E-30D0-4E21-901F-0D5C29364E76}"/>
    <dgm:cxn modelId="{DCFD419F-9D73-45BD-8F50-C27D94EC188B}" type="presOf" srcId="{80E5A6A3-88A4-481E-B80F-2D2E13328C90}" destId="{FB6A3EDA-F452-4F98-AC11-FE0C83F362A1}" srcOrd="0" destOrd="0" presId="urn:microsoft.com/office/officeart/2005/8/layout/hList2"/>
    <dgm:cxn modelId="{A853E8B1-BE06-4260-80CF-AE335FA42CEC}" type="presOf" srcId="{E23578F6-A44C-4702-B99C-4FBECC55C8A0}" destId="{6844CD7E-23FA-408A-8F23-C81A4B9311F4}" srcOrd="0" destOrd="0" presId="urn:microsoft.com/office/officeart/2005/8/layout/hList2"/>
    <dgm:cxn modelId="{260207D0-98C8-4044-82C9-DE23384035AB}" type="presOf" srcId="{6F570DC8-0DB3-45FA-8FD5-974C1959BE1D}" destId="{E9F99D96-8205-4641-A515-E84827E96306}" srcOrd="0" destOrd="0" presId="urn:microsoft.com/office/officeart/2005/8/layout/hList2"/>
    <dgm:cxn modelId="{20D430D9-8DE4-487B-8840-9226873639AD}" srcId="{C44B1572-0F0F-4545-A4C6-A9CD6E36604C}" destId="{80E5A6A3-88A4-481E-B80F-2D2E13328C90}" srcOrd="2" destOrd="0" parTransId="{115FC7AB-4A5B-4CA9-81C3-3E10576C1D05}" sibTransId="{959A0C92-EEB4-4B8F-8AFD-8B8DFF1468FB}"/>
    <dgm:cxn modelId="{1BC080EF-A0E7-4B37-BFD3-F2C584B5769B}" srcId="{6F570DC8-0DB3-45FA-8FD5-974C1959BE1D}" destId="{55D88927-7668-4337-8DE5-16AB1C04549B}" srcOrd="0" destOrd="0" parTransId="{C4E905EC-1297-4872-B8E2-2A75EBE83BE4}" sibTransId="{54E04556-BC58-41E3-AB9D-DDDEBF27B5DB}"/>
    <dgm:cxn modelId="{9B71B7F0-1C65-4AB4-8CC3-0644352FA671}" srcId="{C44B1572-0F0F-4545-A4C6-A9CD6E36604C}" destId="{6F570DC8-0DB3-45FA-8FD5-974C1959BE1D}" srcOrd="0" destOrd="0" parTransId="{825287F8-8CA0-4193-A522-175EE550DA73}" sibTransId="{721EC619-F359-4910-9DE9-A7399A563B04}"/>
    <dgm:cxn modelId="{0F074AF1-8F90-4514-A2C3-9FC4C6EB35A0}" srcId="{80E5A6A3-88A4-481E-B80F-2D2E13328C90}" destId="{577AF56F-B0B0-4194-B766-5C00A36862AB}" srcOrd="0" destOrd="0" parTransId="{005ECB65-6A1A-4482-8A19-0B730AA49103}" sibTransId="{4E028CCF-83B7-4493-8885-6AC52813A1BB}"/>
    <dgm:cxn modelId="{F7BDF0F6-3D13-49D2-A9A7-0AB27838962C}" type="presOf" srcId="{8194B337-8977-4342-AD87-E4C18DA3CE93}" destId="{116046FD-5838-483C-805B-7DF434538839}" srcOrd="0" destOrd="0" presId="urn:microsoft.com/office/officeart/2005/8/layout/hList2"/>
    <dgm:cxn modelId="{5585A7F2-90F6-40C2-B754-D31E8F803204}" type="presParOf" srcId="{DFB49BEA-A81D-4A88-941B-450E02D6C689}" destId="{CD361081-0FCA-474E-A410-B259AF2DAE6F}" srcOrd="0" destOrd="0" presId="urn:microsoft.com/office/officeart/2005/8/layout/hList2"/>
    <dgm:cxn modelId="{D07735A9-AE44-4CFC-A5BF-30C9F68DFAA1}" type="presParOf" srcId="{CD361081-0FCA-474E-A410-B259AF2DAE6F}" destId="{D1B02A10-2A17-435A-80E5-39F60DDFA59E}" srcOrd="0" destOrd="0" presId="urn:microsoft.com/office/officeart/2005/8/layout/hList2"/>
    <dgm:cxn modelId="{8EB3C63D-7A32-42FA-B08E-10F3041D154F}" type="presParOf" srcId="{CD361081-0FCA-474E-A410-B259AF2DAE6F}" destId="{F083331D-B50B-414C-AFB8-6FE2BAAB6876}" srcOrd="1" destOrd="0" presId="urn:microsoft.com/office/officeart/2005/8/layout/hList2"/>
    <dgm:cxn modelId="{0A5EB9E0-26EC-4F9E-A7A5-43F6CE14EA2B}" type="presParOf" srcId="{CD361081-0FCA-474E-A410-B259AF2DAE6F}" destId="{E9F99D96-8205-4641-A515-E84827E96306}" srcOrd="2" destOrd="0" presId="urn:microsoft.com/office/officeart/2005/8/layout/hList2"/>
    <dgm:cxn modelId="{0516580D-0513-4CEB-9388-4F936ECE63A8}" type="presParOf" srcId="{DFB49BEA-A81D-4A88-941B-450E02D6C689}" destId="{690340C5-A536-4C1C-8366-E173FAB069A6}" srcOrd="1" destOrd="0" presId="urn:microsoft.com/office/officeart/2005/8/layout/hList2"/>
    <dgm:cxn modelId="{8F823D60-11AD-46BA-91A1-7D070403EE17}" type="presParOf" srcId="{DFB49BEA-A81D-4A88-941B-450E02D6C689}" destId="{145DAD2F-CE98-432D-B709-26A5C006B0FF}" srcOrd="2" destOrd="0" presId="urn:microsoft.com/office/officeart/2005/8/layout/hList2"/>
    <dgm:cxn modelId="{2CFFA2B3-98F4-414D-81BF-D32E36605C1C}" type="presParOf" srcId="{145DAD2F-CE98-432D-B709-26A5C006B0FF}" destId="{C67B05CB-6266-4D9F-A869-DDB5763FDEAB}" srcOrd="0" destOrd="0" presId="urn:microsoft.com/office/officeart/2005/8/layout/hList2"/>
    <dgm:cxn modelId="{90CE6DB8-A8EC-4293-94CA-7F59EC83A1AA}" type="presParOf" srcId="{145DAD2F-CE98-432D-B709-26A5C006B0FF}" destId="{6844CD7E-23FA-408A-8F23-C81A4B9311F4}" srcOrd="1" destOrd="0" presId="urn:microsoft.com/office/officeart/2005/8/layout/hList2"/>
    <dgm:cxn modelId="{3A414400-A7F1-4545-B69F-F90859CB56A6}" type="presParOf" srcId="{145DAD2F-CE98-432D-B709-26A5C006B0FF}" destId="{116046FD-5838-483C-805B-7DF434538839}" srcOrd="2" destOrd="0" presId="urn:microsoft.com/office/officeart/2005/8/layout/hList2"/>
    <dgm:cxn modelId="{845CC442-ADC5-4C5B-A3CB-74FD00C9576F}" type="presParOf" srcId="{DFB49BEA-A81D-4A88-941B-450E02D6C689}" destId="{9661E3D8-B5F5-4D18-B8DE-9BBC15EF5622}" srcOrd="3" destOrd="0" presId="urn:microsoft.com/office/officeart/2005/8/layout/hList2"/>
    <dgm:cxn modelId="{DF9937CC-BACD-4583-BF3D-26971D307C5E}" type="presParOf" srcId="{DFB49BEA-A81D-4A88-941B-450E02D6C689}" destId="{25BEAAEF-4EBE-4DFC-B243-78CA7E2D6F1F}" srcOrd="4" destOrd="0" presId="urn:microsoft.com/office/officeart/2005/8/layout/hList2"/>
    <dgm:cxn modelId="{7FE93265-7CAA-4CEC-9F2F-A652DA7578F7}" type="presParOf" srcId="{25BEAAEF-4EBE-4DFC-B243-78CA7E2D6F1F}" destId="{8AA092F0-F9CA-4A0B-815A-3587D6C76E70}" srcOrd="0" destOrd="0" presId="urn:microsoft.com/office/officeart/2005/8/layout/hList2"/>
    <dgm:cxn modelId="{34C63543-708B-4461-93D8-F1886535C9D3}" type="presParOf" srcId="{25BEAAEF-4EBE-4DFC-B243-78CA7E2D6F1F}" destId="{484A3B8F-DE7D-4DD0-A635-DD4895253022}" srcOrd="1" destOrd="0" presId="urn:microsoft.com/office/officeart/2005/8/layout/hList2"/>
    <dgm:cxn modelId="{FB9F7082-0259-46AD-92D2-88CF2F7D29C7}" type="presParOf" srcId="{25BEAAEF-4EBE-4DFC-B243-78CA7E2D6F1F}" destId="{FB6A3EDA-F452-4F98-AC11-FE0C83F362A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D521A-25D4-41ED-A61B-8D4B87AE5FAE}">
      <dsp:nvSpPr>
        <dsp:cNvPr id="0" name=""/>
        <dsp:cNvSpPr/>
      </dsp:nvSpPr>
      <dsp:spPr>
        <a:xfrm>
          <a:off x="5301" y="0"/>
          <a:ext cx="1850788" cy="1687020"/>
        </a:xfrm>
        <a:prstGeom prst="roundRect">
          <a:avLst>
            <a:gd name="adj" fmla="val 5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>
              <a:solidFill>
                <a:schemeClr val="tx1"/>
              </a:solidFill>
            </a:rPr>
            <a:t>Step 1</a:t>
          </a:r>
          <a:r>
            <a:rPr lang="en-AU" sz="2100" kern="1200"/>
            <a:t> </a:t>
          </a:r>
        </a:p>
      </dsp:txBody>
      <dsp:txXfrm rot="16200000">
        <a:off x="-501298" y="506599"/>
        <a:ext cx="1383356" cy="370157"/>
      </dsp:txXfrm>
    </dsp:sp>
    <dsp:sp modelId="{2367B35E-8866-4DAA-B32D-FAA95FD6C122}">
      <dsp:nvSpPr>
        <dsp:cNvPr id="0" name=""/>
        <dsp:cNvSpPr/>
      </dsp:nvSpPr>
      <dsp:spPr>
        <a:xfrm>
          <a:off x="375458" y="0"/>
          <a:ext cx="1378837" cy="168702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Identify the problem </a:t>
          </a:r>
        </a:p>
      </dsp:txBody>
      <dsp:txXfrm>
        <a:off x="375458" y="0"/>
        <a:ext cx="1378837" cy="1687020"/>
      </dsp:txXfrm>
    </dsp:sp>
    <dsp:sp modelId="{687E299A-E8D8-481C-835E-092FB59C367E}">
      <dsp:nvSpPr>
        <dsp:cNvPr id="0" name=""/>
        <dsp:cNvSpPr/>
      </dsp:nvSpPr>
      <dsp:spPr>
        <a:xfrm>
          <a:off x="1920867" y="0"/>
          <a:ext cx="1850788" cy="1687020"/>
        </a:xfrm>
        <a:prstGeom prst="roundRect">
          <a:avLst>
            <a:gd name="adj" fmla="val 5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>
              <a:solidFill>
                <a:schemeClr val="tx1"/>
              </a:solidFill>
            </a:rPr>
            <a:t>Step 2</a:t>
          </a:r>
        </a:p>
      </dsp:txBody>
      <dsp:txXfrm rot="16200000">
        <a:off x="1414267" y="506599"/>
        <a:ext cx="1383356" cy="370157"/>
      </dsp:txXfrm>
    </dsp:sp>
    <dsp:sp modelId="{671668A3-F77D-485F-9996-3CB770F3D5DE}">
      <dsp:nvSpPr>
        <dsp:cNvPr id="0" name=""/>
        <dsp:cNvSpPr/>
      </dsp:nvSpPr>
      <dsp:spPr>
        <a:xfrm rot="5400000">
          <a:off x="1806134" y="1307700"/>
          <a:ext cx="247973" cy="277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8854D-4690-4C14-9E71-3F1559A86E3F}">
      <dsp:nvSpPr>
        <dsp:cNvPr id="0" name=""/>
        <dsp:cNvSpPr/>
      </dsp:nvSpPr>
      <dsp:spPr>
        <a:xfrm>
          <a:off x="2291024" y="0"/>
          <a:ext cx="1378837" cy="168702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Assess the information</a:t>
          </a:r>
        </a:p>
      </dsp:txBody>
      <dsp:txXfrm>
        <a:off x="2291024" y="0"/>
        <a:ext cx="1378837" cy="1687020"/>
      </dsp:txXfrm>
    </dsp:sp>
    <dsp:sp modelId="{DBF43F3B-6A67-4749-A6C3-4759FB0E3FBC}">
      <dsp:nvSpPr>
        <dsp:cNvPr id="0" name=""/>
        <dsp:cNvSpPr/>
      </dsp:nvSpPr>
      <dsp:spPr>
        <a:xfrm>
          <a:off x="3836432" y="0"/>
          <a:ext cx="1850788" cy="1687020"/>
        </a:xfrm>
        <a:prstGeom prst="roundRect">
          <a:avLst>
            <a:gd name="adj" fmla="val 5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>
              <a:solidFill>
                <a:schemeClr val="tx1"/>
              </a:solidFill>
            </a:rPr>
            <a:t>Step 3</a:t>
          </a:r>
          <a:r>
            <a:rPr lang="en-AU" sz="2100" kern="1200"/>
            <a:t> </a:t>
          </a:r>
        </a:p>
      </dsp:txBody>
      <dsp:txXfrm rot="16200000">
        <a:off x="3329833" y="506599"/>
        <a:ext cx="1383356" cy="370157"/>
      </dsp:txXfrm>
    </dsp:sp>
    <dsp:sp modelId="{5228BC14-0BB1-4B3B-A502-8F461ADDF0FF}">
      <dsp:nvSpPr>
        <dsp:cNvPr id="0" name=""/>
        <dsp:cNvSpPr/>
      </dsp:nvSpPr>
      <dsp:spPr>
        <a:xfrm rot="5400000">
          <a:off x="3718993" y="1333513"/>
          <a:ext cx="247973" cy="277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851ED-6664-49D3-A964-4BC31E3A9D6D}">
      <dsp:nvSpPr>
        <dsp:cNvPr id="0" name=""/>
        <dsp:cNvSpPr/>
      </dsp:nvSpPr>
      <dsp:spPr>
        <a:xfrm>
          <a:off x="4206590" y="0"/>
          <a:ext cx="1378837" cy="168702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Identify &amp; assess potential solutions</a:t>
          </a:r>
        </a:p>
      </dsp:txBody>
      <dsp:txXfrm>
        <a:off x="4206590" y="0"/>
        <a:ext cx="1378837" cy="1687020"/>
      </dsp:txXfrm>
    </dsp:sp>
    <dsp:sp modelId="{9CF2A43F-7A59-4677-95BB-90928D2CA70B}">
      <dsp:nvSpPr>
        <dsp:cNvPr id="0" name=""/>
        <dsp:cNvSpPr/>
      </dsp:nvSpPr>
      <dsp:spPr>
        <a:xfrm>
          <a:off x="5751998" y="0"/>
          <a:ext cx="1850788" cy="1687020"/>
        </a:xfrm>
        <a:prstGeom prst="roundRect">
          <a:avLst>
            <a:gd name="adj" fmla="val 5000"/>
          </a:avLst>
        </a:prstGeom>
        <a:solidFill>
          <a:srgbClr val="00BFB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>
              <a:solidFill>
                <a:schemeClr val="tx1"/>
              </a:solidFill>
            </a:rPr>
            <a:t>Step 4</a:t>
          </a:r>
        </a:p>
      </dsp:txBody>
      <dsp:txXfrm rot="16200000">
        <a:off x="5245399" y="506599"/>
        <a:ext cx="1383356" cy="370157"/>
      </dsp:txXfrm>
    </dsp:sp>
    <dsp:sp modelId="{B88BCDEE-7F82-4DFC-98FD-B11DC70B6686}">
      <dsp:nvSpPr>
        <dsp:cNvPr id="0" name=""/>
        <dsp:cNvSpPr/>
      </dsp:nvSpPr>
      <dsp:spPr>
        <a:xfrm rot="5400000">
          <a:off x="5637266" y="1307700"/>
          <a:ext cx="247973" cy="277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23351-4F6E-438B-96D1-3B7A3A742B3B}">
      <dsp:nvSpPr>
        <dsp:cNvPr id="0" name=""/>
        <dsp:cNvSpPr/>
      </dsp:nvSpPr>
      <dsp:spPr>
        <a:xfrm>
          <a:off x="6122156" y="0"/>
          <a:ext cx="1378837" cy="168702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Identify additional information needed </a:t>
          </a:r>
        </a:p>
      </dsp:txBody>
      <dsp:txXfrm>
        <a:off x="6122156" y="0"/>
        <a:ext cx="1378837" cy="1687020"/>
      </dsp:txXfrm>
    </dsp:sp>
    <dsp:sp modelId="{5281761D-765D-4317-B3EE-97161940F54D}">
      <dsp:nvSpPr>
        <dsp:cNvPr id="0" name=""/>
        <dsp:cNvSpPr/>
      </dsp:nvSpPr>
      <dsp:spPr>
        <a:xfrm>
          <a:off x="7660827" y="0"/>
          <a:ext cx="1850788" cy="168702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>
              <a:solidFill>
                <a:schemeClr val="tx1"/>
              </a:solidFill>
            </a:rPr>
            <a:t>Step 5</a:t>
          </a:r>
          <a:r>
            <a:rPr lang="en-AU" sz="2100" kern="1200"/>
            <a:t> </a:t>
          </a:r>
        </a:p>
      </dsp:txBody>
      <dsp:txXfrm rot="16200000">
        <a:off x="7154228" y="506599"/>
        <a:ext cx="1383356" cy="370157"/>
      </dsp:txXfrm>
    </dsp:sp>
    <dsp:sp modelId="{CEBE6165-ED1A-4060-A35B-DAA67C253D4D}">
      <dsp:nvSpPr>
        <dsp:cNvPr id="0" name=""/>
        <dsp:cNvSpPr/>
      </dsp:nvSpPr>
      <dsp:spPr>
        <a:xfrm rot="5400000">
          <a:off x="7552831" y="1307700"/>
          <a:ext cx="247973" cy="277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AC34A-18F0-4839-815B-31225538E0C8}">
      <dsp:nvSpPr>
        <dsp:cNvPr id="0" name=""/>
        <dsp:cNvSpPr/>
      </dsp:nvSpPr>
      <dsp:spPr>
        <a:xfrm>
          <a:off x="8030985" y="0"/>
          <a:ext cx="1378837" cy="168702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Make the Referral </a:t>
          </a:r>
        </a:p>
      </dsp:txBody>
      <dsp:txXfrm>
        <a:off x="8030985" y="0"/>
        <a:ext cx="1378837" cy="1687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99D96-8205-4641-A515-E84827E96306}">
      <dsp:nvSpPr>
        <dsp:cNvPr id="0" name=""/>
        <dsp:cNvSpPr/>
      </dsp:nvSpPr>
      <dsp:spPr>
        <a:xfrm rot="16200000">
          <a:off x="-332503" y="739265"/>
          <a:ext cx="1098541" cy="232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95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tx2">
                  <a:lumMod val="50000"/>
                  <a:lumOff val="50000"/>
                </a:schemeClr>
              </a:solidFill>
            </a:rPr>
            <a:t>COLD</a:t>
          </a:r>
          <a:endParaRPr lang="en-AU" sz="1600" kern="1200"/>
        </a:p>
      </dsp:txBody>
      <dsp:txXfrm>
        <a:off x="-332503" y="739265"/>
        <a:ext cx="1098541" cy="232383"/>
      </dsp:txXfrm>
    </dsp:sp>
    <dsp:sp modelId="{F083331D-B50B-414C-AFB8-6FE2BAAB6876}">
      <dsp:nvSpPr>
        <dsp:cNvPr id="0" name=""/>
        <dsp:cNvSpPr/>
      </dsp:nvSpPr>
      <dsp:spPr>
        <a:xfrm>
          <a:off x="313715" y="301968"/>
          <a:ext cx="1728784" cy="1106977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04950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Self</a:t>
          </a:r>
        </a:p>
      </dsp:txBody>
      <dsp:txXfrm>
        <a:off x="313715" y="301968"/>
        <a:ext cx="1728784" cy="1106977"/>
      </dsp:txXfrm>
    </dsp:sp>
    <dsp:sp modelId="{D1B02A10-2A17-435A-80E5-39F60DDFA59E}">
      <dsp:nvSpPr>
        <dsp:cNvPr id="0" name=""/>
        <dsp:cNvSpPr/>
      </dsp:nvSpPr>
      <dsp:spPr>
        <a:xfrm>
          <a:off x="100575" y="-559"/>
          <a:ext cx="464767" cy="46476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046FD-5838-483C-805B-7DF434538839}">
      <dsp:nvSpPr>
        <dsp:cNvPr id="0" name=""/>
        <dsp:cNvSpPr/>
      </dsp:nvSpPr>
      <dsp:spPr>
        <a:xfrm rot="16200000">
          <a:off x="2059461" y="739265"/>
          <a:ext cx="1098541" cy="232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95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rgbClr val="FF6600"/>
              </a:solidFill>
            </a:rPr>
            <a:t>WARM</a:t>
          </a:r>
          <a:endParaRPr lang="en-AU" sz="1600" kern="1200"/>
        </a:p>
      </dsp:txBody>
      <dsp:txXfrm>
        <a:off x="2059461" y="739265"/>
        <a:ext cx="1098541" cy="232383"/>
      </dsp:txXfrm>
    </dsp:sp>
    <dsp:sp modelId="{6844CD7E-23FA-408A-8F23-C81A4B9311F4}">
      <dsp:nvSpPr>
        <dsp:cNvPr id="0" name=""/>
        <dsp:cNvSpPr/>
      </dsp:nvSpPr>
      <dsp:spPr>
        <a:xfrm>
          <a:off x="2724924" y="306186"/>
          <a:ext cx="1690296" cy="1098541"/>
        </a:xfrm>
        <a:prstGeom prst="rect">
          <a:avLst/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04950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On behalf of a person</a:t>
          </a:r>
        </a:p>
      </dsp:txBody>
      <dsp:txXfrm>
        <a:off x="2724924" y="306186"/>
        <a:ext cx="1690296" cy="1098541"/>
      </dsp:txXfrm>
    </dsp:sp>
    <dsp:sp modelId="{C67B05CB-6266-4D9F-A869-DDB5763FDEAB}">
      <dsp:nvSpPr>
        <dsp:cNvPr id="0" name=""/>
        <dsp:cNvSpPr/>
      </dsp:nvSpPr>
      <dsp:spPr>
        <a:xfrm>
          <a:off x="2492540" y="-559"/>
          <a:ext cx="464767" cy="46476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A3EDA-F452-4F98-AC11-FE0C83F362A1}">
      <dsp:nvSpPr>
        <dsp:cNvPr id="0" name=""/>
        <dsp:cNvSpPr/>
      </dsp:nvSpPr>
      <dsp:spPr>
        <a:xfrm rot="16200000">
          <a:off x="4432182" y="739265"/>
          <a:ext cx="1098541" cy="232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495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rgbClr val="FF0000"/>
              </a:solidFill>
            </a:rPr>
            <a:t>HOT</a:t>
          </a:r>
          <a:endParaRPr lang="en-AU" sz="1600" kern="1200"/>
        </a:p>
      </dsp:txBody>
      <dsp:txXfrm>
        <a:off x="4432182" y="739265"/>
        <a:ext cx="1098541" cy="232383"/>
      </dsp:txXfrm>
    </dsp:sp>
    <dsp:sp modelId="{484A3B8F-DE7D-4DD0-A635-DD4895253022}">
      <dsp:nvSpPr>
        <dsp:cNvPr id="0" name=""/>
        <dsp:cNvSpPr/>
      </dsp:nvSpPr>
      <dsp:spPr>
        <a:xfrm>
          <a:off x="5113466" y="299353"/>
          <a:ext cx="1690296" cy="1098541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04950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Connecting the person by phone or face to face</a:t>
          </a:r>
        </a:p>
      </dsp:txBody>
      <dsp:txXfrm>
        <a:off x="5113466" y="299353"/>
        <a:ext cx="1690296" cy="1098541"/>
      </dsp:txXfrm>
    </dsp:sp>
    <dsp:sp modelId="{8AA092F0-F9CA-4A0B-815A-3587D6C76E70}">
      <dsp:nvSpPr>
        <dsp:cNvPr id="0" name=""/>
        <dsp:cNvSpPr/>
      </dsp:nvSpPr>
      <dsp:spPr>
        <a:xfrm>
          <a:off x="4865261" y="-559"/>
          <a:ext cx="464767" cy="46476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96B82-03CF-2846-8CA6-53051B4EF084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2F03A-8637-2344-AE91-75CD6BB5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0C3C-9007-0DC0-A64E-6EA5E667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790B3-9F22-BA40-6612-0EB43DC08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B75E16-895A-9218-B13D-C891BF594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4D894-3FE0-4311-F083-1524B6203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2F03A-8637-2344-AE91-75CD6BB51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61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F7C4-D7F0-876D-AEFC-ECB9955C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B6C33-6940-4C0C-2CD7-9389E85F9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EB692-4B94-3E72-10BB-21674F78E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3DB8A-BE47-ED59-E53C-CDCCD7774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2F03A-8637-2344-AE91-75CD6BB51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0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D162AC6E-54B3-4D9F-2EE9-D1D00AF40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287" y="-107576"/>
            <a:ext cx="6687012" cy="704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0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909FE-ED77-0EAB-D8C2-74938F270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5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27ED5-EB9C-2615-D23E-288963322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5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3C40D-2B84-A969-0F00-1FD87A42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FAAD9-8871-8CBA-98DB-AFE11D6E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891B-C923-44DE-3034-D4032062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2269-BE5D-13BA-822A-15CAFBF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CBF1-5EB4-CF64-08C4-5E5A4626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DFA9-5EC3-6BE8-7BFF-101B109A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8851-083B-81F0-A6C1-13DAA29F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9CFD4-6821-9917-FEEE-C7E46874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E87E-D1FF-1E5E-26F9-3F7DAE40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0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6C35-70D8-31BA-37DB-603D328B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15A20-C651-BD20-5B5B-833CC168F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700A1-CD31-E30B-2036-64A250FC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A6F5-CF66-3D3E-A4D4-8F2EE79A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8951-E302-7777-1DA8-FE3ADEE4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E9C8-3E30-A2CA-55E7-F8DDEF04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9A0C-DCE9-94E2-6B48-A0E368BD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67D38-EDC9-261F-ADFE-FABB46CE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346B2-131E-CE5A-18D1-900D171D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324A-D431-4D73-E52B-AFDF9E4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74B4-EDCF-BD85-276E-C9AE1E32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299EA-3934-5AEA-72EE-0F9A3DC89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7F8C7-46D3-51C6-724A-0A9848A3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E86C-C9E6-DAFF-7637-DA0420AC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E8EC-3737-5057-40D5-477115D1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093B-E072-D807-DEA8-FB0DE5B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EBC6B285-8554-5488-94C8-007855803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" b="985"/>
          <a:stretch/>
        </p:blipFill>
        <p:spPr>
          <a:xfrm>
            <a:off x="0" y="-75304"/>
            <a:ext cx="6321175" cy="6933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9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8886"/>
            <a:ext cx="6262816" cy="62800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Acknowledgement of Country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0B71B-FAAD-41A9-454E-1022D01088AB}"/>
              </a:ext>
            </a:extLst>
          </p:cNvPr>
          <p:cNvSpPr txBox="1"/>
          <p:nvPr userDrawn="1"/>
        </p:nvSpPr>
        <p:spPr>
          <a:xfrm>
            <a:off x="609600" y="2751438"/>
            <a:ext cx="6172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St Vincent de Paul Society NSW acknowledges Aboriginal and Torres Strait </a:t>
            </a:r>
            <a:r>
              <a:rPr lang="en-AU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lslander</a:t>
            </a: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peoples as the Traditional Custodians of the land on which we live and work with deep respect.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Elders, past and present be blessed and honoured.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we join together and build a future based on compassion, justice, hope, faith, and reconciliation.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5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427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369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517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BB039-6216-59EF-8E27-6BDD80D6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D84C-3579-E259-631C-BA6997F3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A978-950B-8F22-CD15-7518BB134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1D44-9FEF-BEA1-5382-F0949D0C6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7270D-56C1-9AB1-C9A8-D10BEC24B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6" r:id="rId5"/>
    <p:sldLayoutId id="2147483667" r:id="rId6"/>
    <p:sldLayoutId id="2147483652" r:id="rId7"/>
    <p:sldLayoutId id="2147483661" r:id="rId8"/>
    <p:sldLayoutId id="2147483662" r:id="rId9"/>
    <p:sldLayoutId id="2147483654" r:id="rId10"/>
    <p:sldLayoutId id="2147483663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1C6A2E8-78A1-7716-C4D9-0E6826B1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45" y="1782739"/>
            <a:ext cx="8628168" cy="1759141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24CB7240-4DC4-099C-0920-1433840A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AD1CB1E-9005-CB70-48BC-D871FA84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92139AE0-90E5-9780-EA6B-116DB990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2E474F94-0192-B2CC-FC19-EE3D9FAD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FDF59-62E7-AB1D-742D-1723208CC0BC}"/>
              </a:ext>
            </a:extLst>
          </p:cNvPr>
          <p:cNvSpPr txBox="1">
            <a:spLocks/>
          </p:cNvSpPr>
          <p:nvPr/>
        </p:nvSpPr>
        <p:spPr>
          <a:xfrm>
            <a:off x="1712829" y="3825295"/>
            <a:ext cx="8766341" cy="40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CE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Food Assistance</a:t>
            </a:r>
          </a:p>
          <a:p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Kerry Muir</a:t>
            </a:r>
          </a:p>
          <a:p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Lissa Votano</a:t>
            </a:r>
          </a:p>
          <a:p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Brendan Watson</a:t>
            </a:r>
          </a:p>
          <a:p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Rosemarie Navarro</a:t>
            </a:r>
            <a:endParaRPr lang="en-US" sz="2500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8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56F41-A14A-90D6-F82F-32BF87AA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6D42CE-31FC-921C-2D92-18246F955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601847"/>
            <a:ext cx="6999922" cy="806450"/>
          </a:xfrm>
          <a:noFill/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SVDP NILS PROGRAM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8077192-B675-45D6-E697-4629B77B1DBD}"/>
              </a:ext>
            </a:extLst>
          </p:cNvPr>
          <p:cNvSpPr txBox="1">
            <a:spLocks/>
          </p:cNvSpPr>
          <p:nvPr/>
        </p:nvSpPr>
        <p:spPr>
          <a:xfrm>
            <a:off x="609603" y="1626343"/>
            <a:ext cx="5240864" cy="430063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FCE50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it works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1" i="0" u="none" strike="noStrike" kern="1200" cap="none" spc="0" normalizeH="0" baseline="0" noProof="0">
              <a:ln>
                <a:noFill/>
              </a:ln>
              <a:solidFill>
                <a:srgbClr val="FCE50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indent="-285750">
              <a:buFont typeface="Arial,Sans-Serif" panose="020B0604020202020204" pitchFamily="34" charset="0"/>
              <a:defRPr/>
            </a:pPr>
            <a:r>
              <a:rPr lang="en-AU" sz="2000">
                <a:solidFill>
                  <a:srgbClr val="FFFFFF"/>
                </a:solidFill>
                <a:latin typeface="Aptos" panose="02110004020202020204"/>
              </a:rPr>
              <a:t>‘Circular Community Credit’: Pool of funds provided by NAB.</a:t>
            </a:r>
            <a:endParaRPr lang="en-AU" sz="2000">
              <a:solidFill>
                <a:srgbClr val="002C65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en-AU" sz="2000">
              <a:solidFill>
                <a:srgbClr val="FFFFFF"/>
              </a:solidFill>
              <a:latin typeface="Aptos" panose="02110004020202020204"/>
            </a:endParaRPr>
          </a:p>
          <a:p>
            <a:pPr marL="285750" indent="-285750">
              <a:defRPr/>
            </a:pPr>
            <a:r>
              <a:rPr lang="en-AU" sz="2000">
                <a:solidFill>
                  <a:srgbClr val="FFFFFF"/>
                </a:solidFill>
                <a:latin typeface="Aptos" panose="02110004020202020204"/>
              </a:rPr>
              <a:t>Supported by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NSW Department of Fair Trading &amp; the Federal Department of Social Services (through Good Shepherd Microfinance).</a:t>
            </a:r>
            <a:endParaRPr lang="en-AU"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Guidelines and Lending Criteria are provided by Good Shepherd Microfinance.</a:t>
            </a:r>
            <a:endParaRPr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82DCD8-8A7B-805C-4FAF-72FECA31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88" y="1626343"/>
            <a:ext cx="4661931" cy="43006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91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9B6C9-D2C7-DBDA-AA8B-AC85C8CA5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9AE15EE-C86E-F787-35AF-011FE026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21" y="-287566"/>
            <a:ext cx="6353885" cy="23784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5F5E6D-F573-CB17-807F-14E9B1C4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601847"/>
            <a:ext cx="3738562" cy="806450"/>
          </a:xfrm>
          <a:solidFill>
            <a:srgbClr val="1753A3"/>
          </a:solidFill>
        </p:spPr>
        <p:txBody>
          <a:bodyPr/>
          <a:lstStyle/>
          <a:p>
            <a:r>
              <a:rPr lang="en-US">
                <a:solidFill>
                  <a:schemeClr val="accent6"/>
                </a:solidFill>
              </a:rPr>
              <a:t>LOAN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PURPOSES</a:t>
            </a:r>
          </a:p>
        </p:txBody>
      </p:sp>
      <p:pic>
        <p:nvPicPr>
          <p:cNvPr id="11" name="Picture 10" descr="A blue chat bubble with white dots&#10;&#10;Description automatically generated">
            <a:extLst>
              <a:ext uri="{FF2B5EF4-FFF2-40B4-BE49-F238E27FC236}">
                <a16:creationId xmlns:a16="http://schemas.microsoft.com/office/drawing/2014/main" id="{7456744B-0E25-304A-8E0F-152377F11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298">
            <a:off x="354871" y="5995470"/>
            <a:ext cx="889000" cy="698500"/>
          </a:xfrm>
          <a:prstGeom prst="rect">
            <a:avLst/>
          </a:prstGeom>
        </p:spPr>
      </p:pic>
      <p:pic>
        <p:nvPicPr>
          <p:cNvPr id="3" name="Graphic 2" descr="Car Mechanic outline">
            <a:extLst>
              <a:ext uri="{FF2B5EF4-FFF2-40B4-BE49-F238E27FC236}">
                <a16:creationId xmlns:a16="http://schemas.microsoft.com/office/drawing/2014/main" id="{162538C5-8649-6CCE-1EE8-18661A613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415" y="1711325"/>
            <a:ext cx="914400" cy="914400"/>
          </a:xfrm>
          <a:prstGeom prst="rect">
            <a:avLst/>
          </a:prstGeom>
        </p:spPr>
      </p:pic>
      <p:pic>
        <p:nvPicPr>
          <p:cNvPr id="4" name="Graphic 3" descr="Washing Machine with solid fill">
            <a:extLst>
              <a:ext uri="{FF2B5EF4-FFF2-40B4-BE49-F238E27FC236}">
                <a16:creationId xmlns:a16="http://schemas.microsoft.com/office/drawing/2014/main" id="{B427B97A-C364-6577-542C-C2B4E6669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125" y="2628900"/>
            <a:ext cx="914400" cy="914400"/>
          </a:xfrm>
          <a:prstGeom prst="rect">
            <a:avLst/>
          </a:prstGeom>
        </p:spPr>
      </p:pic>
      <p:pic>
        <p:nvPicPr>
          <p:cNvPr id="5" name="Graphic 4" descr="Couch outline">
            <a:extLst>
              <a:ext uri="{FF2B5EF4-FFF2-40B4-BE49-F238E27FC236}">
                <a16:creationId xmlns:a16="http://schemas.microsoft.com/office/drawing/2014/main" id="{AD9BF159-8BD1-B0D8-B34A-C8670E773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125" y="4591050"/>
            <a:ext cx="914400" cy="914400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F0A29B1A-D613-2875-D62D-B179ADC3C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125" y="3676650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938200-CD08-6E5C-ABD3-D21FD0B427C8}"/>
              </a:ext>
            </a:extLst>
          </p:cNvPr>
          <p:cNvSpPr txBox="1"/>
          <p:nvPr/>
        </p:nvSpPr>
        <p:spPr>
          <a:xfrm>
            <a:off x="2275561" y="1914785"/>
            <a:ext cx="53721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Vehicle Registrations &amp; Repairs – 31%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A2A48-86B0-7FF8-F94C-DA01B708859B}"/>
              </a:ext>
            </a:extLst>
          </p:cNvPr>
          <p:cNvSpPr txBox="1"/>
          <p:nvPr/>
        </p:nvSpPr>
        <p:spPr>
          <a:xfrm>
            <a:off x="2275170" y="2903689"/>
            <a:ext cx="38195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Whitegoods – 19%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5EFDB-12D8-E40F-09DA-DA45C07885AA}"/>
              </a:ext>
            </a:extLst>
          </p:cNvPr>
          <p:cNvSpPr txBox="1"/>
          <p:nvPr/>
        </p:nvSpPr>
        <p:spPr>
          <a:xfrm>
            <a:off x="2278040" y="3900422"/>
            <a:ext cx="47625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Electronics and Technology – 17%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47B37-105D-65E2-9AD8-9C71AA96843F}"/>
              </a:ext>
            </a:extLst>
          </p:cNvPr>
          <p:cNvSpPr txBox="1"/>
          <p:nvPr/>
        </p:nvSpPr>
        <p:spPr>
          <a:xfrm>
            <a:off x="2280128" y="4819389"/>
            <a:ext cx="53721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Household Furniture – 12%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21EDE-1135-B9E1-003C-D30D1F00ADB6}"/>
              </a:ext>
            </a:extLst>
          </p:cNvPr>
          <p:cNvSpPr txBox="1"/>
          <p:nvPr/>
        </p:nvSpPr>
        <p:spPr>
          <a:xfrm>
            <a:off x="7933150" y="2096282"/>
            <a:ext cx="3714750" cy="3404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B56BF-3938-211C-CE05-64DDE37585C6}"/>
              </a:ext>
            </a:extLst>
          </p:cNvPr>
          <p:cNvSpPr txBox="1"/>
          <p:nvPr/>
        </p:nvSpPr>
        <p:spPr>
          <a:xfrm>
            <a:off x="8415011" y="3472971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Can also do: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Medical &amp; Dental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Education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Vet Costs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Bond Loans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Funeral Expenses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F1937B-A733-7209-0DB9-EFECB958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51" y="1148034"/>
            <a:ext cx="10515600" cy="8064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LOAN PURPOSES WE </a:t>
            </a:r>
            <a:r>
              <a:rPr lang="en-US"/>
              <a:t>CANNOT </a:t>
            </a:r>
            <a:r>
              <a:rPr lang="en-US">
                <a:solidFill>
                  <a:schemeClr val="bg1"/>
                </a:solidFill>
              </a:rPr>
              <a:t>FUND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0F019-B97C-6FAF-7DB1-45058DA6303B}"/>
              </a:ext>
            </a:extLst>
          </p:cNvPr>
          <p:cNvSpPr txBox="1"/>
          <p:nvPr/>
        </p:nvSpPr>
        <p:spPr>
          <a:xfrm>
            <a:off x="1120227" y="2193296"/>
            <a:ext cx="9687844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Rent or rental arrears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Vehicle purchases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Food &amp; Clothing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General bills &amp; utilities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Debt repayments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Moving expenses – removalist &amp; storage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Second-hand electrical goods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lists of smaller items</a:t>
            </a:r>
            <a:endParaRPr lang="en-AU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*Speak to one of the team about anything not on the list</a:t>
            </a:r>
            <a:endParaRPr lang="en-AU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00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A1DCA-2E85-7AB6-6273-7E0FE79C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39BAE7D7-0C97-9A12-B501-F4857EF5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22F29-FC5B-364B-DC4A-64424AB7A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294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7F0CD-9A65-C309-A7C9-321EF0D1E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8" b="10538"/>
          <a:stretch/>
        </p:blipFill>
        <p:spPr>
          <a:xfrm>
            <a:off x="7229475" y="5362685"/>
            <a:ext cx="5082755" cy="14953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1F2935-2BD1-7FF8-7B68-8EA9F67C604A}"/>
              </a:ext>
            </a:extLst>
          </p:cNvPr>
          <p:cNvSpPr txBox="1">
            <a:spLocks/>
          </p:cNvSpPr>
          <p:nvPr/>
        </p:nvSpPr>
        <p:spPr>
          <a:xfrm>
            <a:off x="493681" y="155575"/>
            <a:ext cx="5181600" cy="1292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CE60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2"/>
                </a:solidFill>
              </a:rPr>
              <a:t>NILS TRENDS</a:t>
            </a:r>
            <a:br>
              <a:rPr lang="en-US" sz="3200" dirty="0">
                <a:solidFill>
                  <a:srgbClr val="0A2B65"/>
                </a:solidFill>
              </a:rPr>
            </a:br>
            <a:r>
              <a:rPr lang="en-US" sz="2000" dirty="0">
                <a:solidFill>
                  <a:srgbClr val="0A2B65"/>
                </a:solidFill>
              </a:rPr>
              <a:t>What are we seeing?</a:t>
            </a:r>
            <a:endParaRPr lang="en-US" sz="3200" dirty="0">
              <a:solidFill>
                <a:srgbClr val="0A2B6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EC9F78-C3B6-9422-20AC-2D8156C13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681" y="3898743"/>
            <a:ext cx="5780119" cy="2715759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285750" indent="-285750">
              <a:buFontTx/>
              <a:buChar char="-"/>
            </a:pPr>
            <a:endParaRPr lang="en-US" sz="6300" dirty="0"/>
          </a:p>
          <a:p>
            <a:pPr marL="0" indent="0">
              <a:buNone/>
            </a:pPr>
            <a:endParaRPr lang="en-US" sz="6300" dirty="0"/>
          </a:p>
          <a:p>
            <a:pPr marL="285750" indent="-285750">
              <a:buFontTx/>
              <a:buChar char="-"/>
            </a:pPr>
            <a:r>
              <a:rPr lang="en-US" sz="6300" dirty="0">
                <a:latin typeface="Arial"/>
                <a:cs typeface="Arial"/>
              </a:rPr>
              <a:t>Number of NILS enquiries are growing </a:t>
            </a:r>
          </a:p>
          <a:p>
            <a:pPr marL="285750" indent="-285750">
              <a:buFontTx/>
              <a:buChar char="-"/>
            </a:pPr>
            <a:r>
              <a:rPr lang="en-US" sz="6300" dirty="0">
                <a:latin typeface="Arial"/>
                <a:cs typeface="Arial"/>
              </a:rPr>
              <a:t>Less disposable income </a:t>
            </a:r>
          </a:p>
          <a:p>
            <a:pPr marL="285750" indent="-285750">
              <a:buFontTx/>
              <a:buChar char="-"/>
            </a:pPr>
            <a:r>
              <a:rPr lang="en-US" sz="6300" dirty="0">
                <a:latin typeface="Arial"/>
                <a:cs typeface="Arial"/>
              </a:rPr>
              <a:t>Higher rents</a:t>
            </a:r>
          </a:p>
          <a:p>
            <a:pPr marL="285750" indent="-285750">
              <a:buFontTx/>
              <a:buChar char="-"/>
            </a:pPr>
            <a:r>
              <a:rPr lang="en-US" sz="6300" dirty="0">
                <a:latin typeface="Arial"/>
                <a:cs typeface="Arial"/>
              </a:rPr>
              <a:t>Higher electricity bills </a:t>
            </a:r>
          </a:p>
          <a:p>
            <a:pPr marL="285750" indent="-285750">
              <a:buFontTx/>
              <a:buChar char="-"/>
            </a:pPr>
            <a:r>
              <a:rPr lang="en-US" sz="6300" dirty="0">
                <a:latin typeface="Arial"/>
                <a:cs typeface="Arial"/>
              </a:rPr>
              <a:t>More working individuals/families</a:t>
            </a:r>
            <a:endParaRPr lang="en-AU" sz="63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1753A3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D6A7B91-543B-D4F8-F512-E8CBA9544A92}"/>
              </a:ext>
            </a:extLst>
          </p:cNvPr>
          <p:cNvGraphicFramePr>
            <a:graphicFrameLocks/>
          </p:cNvGraphicFramePr>
          <p:nvPr/>
        </p:nvGraphicFramePr>
        <p:xfrm>
          <a:off x="1218503" y="1295400"/>
          <a:ext cx="4025245" cy="253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94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E4A04-189D-147F-628B-EF696EFF9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651D67-8FAF-204E-1C85-F10960EFAAE4}"/>
              </a:ext>
            </a:extLst>
          </p:cNvPr>
          <p:cNvSpPr txBox="1"/>
          <p:nvPr/>
        </p:nvSpPr>
        <p:spPr>
          <a:xfrm>
            <a:off x="608439" y="1346606"/>
            <a:ext cx="7691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www.vinnies.org.au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nils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8268F-8639-882D-30B2-4788927E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76" r="-293"/>
          <a:stretch>
            <a:fillRect/>
          </a:stretch>
        </p:blipFill>
        <p:spPr>
          <a:xfrm>
            <a:off x="608439" y="2026594"/>
            <a:ext cx="11138539" cy="4229559"/>
          </a:xfrm>
          <a:prstGeom prst="rect">
            <a:avLst/>
          </a:prstGeom>
          <a:noFill/>
          <a:ln w="15875">
            <a:solidFill>
              <a:schemeClr val="bg2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A57313B-6532-CD6B-A2E8-9B8AA234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39" y="451093"/>
            <a:ext cx="10515600" cy="806450"/>
          </a:xfrm>
        </p:spPr>
        <p:txBody>
          <a:bodyPr>
            <a:normAutofit/>
          </a:bodyPr>
          <a:lstStyle/>
          <a:p>
            <a:r>
              <a:rPr lang="en-US" sz="4000" dirty="0"/>
              <a:t>What’s New?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39855-6969-38A2-7780-D3AC358C5FE7}"/>
              </a:ext>
            </a:extLst>
          </p:cNvPr>
          <p:cNvSpPr txBox="1"/>
          <p:nvPr/>
        </p:nvSpPr>
        <p:spPr>
          <a:xfrm>
            <a:off x="3058297" y="2997199"/>
            <a:ext cx="6116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</a:t>
            </a:r>
            <a:r>
              <a:rPr lang="en-US" dirty="0">
                <a:solidFill>
                  <a:schemeClr val="bg2"/>
                </a:solidFill>
              </a:rPr>
              <a:t> NEW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1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F9D8B-F364-EA3D-B521-967331FE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EBA08-FA4E-2FEC-ECB3-BBE0C1D4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1546603"/>
            <a:ext cx="2553229" cy="4882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9A1DD-08DC-F455-AECF-A4EE02FB5C08}"/>
              </a:ext>
            </a:extLst>
          </p:cNvPr>
          <p:cNvSpPr txBox="1"/>
          <p:nvPr/>
        </p:nvSpPr>
        <p:spPr>
          <a:xfrm>
            <a:off x="4236177" y="2890391"/>
            <a:ext cx="71443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sure to grab a supply of new NILS brochures before you leave!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5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DABC393-B3A0-A33B-B645-2D8C3877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39" y="451093"/>
            <a:ext cx="10515600" cy="806450"/>
          </a:xfrm>
        </p:spPr>
        <p:txBody>
          <a:bodyPr>
            <a:normAutofit/>
          </a:bodyPr>
          <a:lstStyle/>
          <a:p>
            <a:r>
              <a:rPr lang="en-US" sz="4000" dirty="0"/>
              <a:t>What’s New?</a:t>
            </a:r>
          </a:p>
        </p:txBody>
      </p:sp>
    </p:spTree>
    <p:extLst>
      <p:ext uri="{BB962C8B-B14F-4D97-AF65-F5344CB8AC3E}">
        <p14:creationId xmlns:p14="http://schemas.microsoft.com/office/powerpoint/2010/main" val="8105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26CCF-CD2C-6493-B4AA-9CFC9A275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94F9E9A-D258-B025-4F55-3B3C03068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16" y="1541007"/>
            <a:ext cx="8628168" cy="1759141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2F19B499-723E-7D39-4633-2477A1DF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4FA57659-DFE5-BBA1-1B3A-A3EA9E285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8C34EDAC-850E-7037-E794-A464C6AB3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05C4C404-9539-DA3A-569E-F98879F61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029AE-A7D1-F3B8-F3FE-A65F94C100D5}"/>
              </a:ext>
            </a:extLst>
          </p:cNvPr>
          <p:cNvSpPr txBox="1">
            <a:spLocks/>
          </p:cNvSpPr>
          <p:nvPr/>
        </p:nvSpPr>
        <p:spPr>
          <a:xfrm>
            <a:off x="2182042" y="3602708"/>
            <a:ext cx="8628168" cy="40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000" b="1" dirty="0">
                <a:solidFill>
                  <a:srgbClr val="FCE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Accounts Payment Assistance (EAPA)</a:t>
            </a:r>
          </a:p>
          <a:p>
            <a:pPr lvl="0">
              <a:defRPr/>
            </a:pPr>
            <a:r>
              <a:rPr lang="en-AU" sz="2500" dirty="0">
                <a:solidFill>
                  <a:schemeClr val="accent6"/>
                </a:solidFill>
              </a:rPr>
              <a:t>Kerry Muir</a:t>
            </a:r>
            <a:endParaRPr lang="en-AU" sz="25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2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4642F-A2AA-7480-845C-0EAFCD77C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163AC5-ADD5-405A-4B5B-3F30700E9DF4}"/>
              </a:ext>
            </a:extLst>
          </p:cNvPr>
          <p:cNvSpPr txBox="1"/>
          <p:nvPr/>
        </p:nvSpPr>
        <p:spPr>
          <a:xfrm>
            <a:off x="533051" y="3264347"/>
            <a:ext cx="5742709" cy="2222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NSW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Government program supporting households in financial crisis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$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50 digital vouchers for electricity or gas bills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Helps people stay connected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 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essential energy services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Short-term crisis support, not ongoing assistance</a:t>
            </a:r>
            <a:endParaRPr lang="en-AU"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58F5EC-435B-0135-76BC-0D619756AA80}"/>
              </a:ext>
            </a:extLst>
          </p:cNvPr>
          <p:cNvSpPr txBox="1">
            <a:spLocks/>
          </p:cNvSpPr>
          <p:nvPr/>
        </p:nvSpPr>
        <p:spPr>
          <a:xfrm>
            <a:off x="718456" y="1379085"/>
            <a:ext cx="5941836" cy="1529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CE60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Energy Accounts Payment Assistance (EAPA)</a:t>
            </a:r>
          </a:p>
        </p:txBody>
      </p:sp>
      <p:pic>
        <p:nvPicPr>
          <p:cNvPr id="7" name="Picture 6" descr="A red flower with blue text&#10;&#10;AI-generated content may be incorrect.">
            <a:extLst>
              <a:ext uri="{FF2B5EF4-FFF2-40B4-BE49-F238E27FC236}">
                <a16:creationId xmlns:a16="http://schemas.microsoft.com/office/drawing/2014/main" id="{B2AB19AA-1E5A-C300-7F47-C0F164C6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940" y="3701143"/>
            <a:ext cx="2234293" cy="2220686"/>
          </a:xfrm>
          <a:prstGeom prst="rect">
            <a:avLst/>
          </a:prstGeom>
        </p:spPr>
      </p:pic>
      <p:pic>
        <p:nvPicPr>
          <p:cNvPr id="10" name="Picture 9" descr="A green circle with a hand and text&#10;&#10;AI-generated content may be incorrect.">
            <a:extLst>
              <a:ext uri="{FF2B5EF4-FFF2-40B4-BE49-F238E27FC236}">
                <a16:creationId xmlns:a16="http://schemas.microsoft.com/office/drawing/2014/main" id="{968F56AC-7542-2AAB-E814-533B31D39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218" y="1379085"/>
            <a:ext cx="2239735" cy="20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1A1A-F426-BCEB-6F0A-32462DA8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To be eligible for EAPA the Person We Assist (PWA) must: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A0E84-E733-A313-6F40-95086BF59E0A}"/>
              </a:ext>
            </a:extLst>
          </p:cNvPr>
          <p:cNvSpPr txBox="1"/>
          <p:nvPr/>
        </p:nvSpPr>
        <p:spPr>
          <a:xfrm>
            <a:off x="-5823" y="3064425"/>
            <a:ext cx="2543175" cy="1538883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Live in NSW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5FD8A-FC6F-622F-9691-60F64C71C2A1}"/>
              </a:ext>
            </a:extLst>
          </p:cNvPr>
          <p:cNvGrpSpPr/>
          <p:nvPr/>
        </p:nvGrpSpPr>
        <p:grpSpPr>
          <a:xfrm>
            <a:off x="807290" y="3158762"/>
            <a:ext cx="801223" cy="830997"/>
            <a:chOff x="843696" y="2876382"/>
            <a:chExt cx="801223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DBF837-387D-4285-4190-A43172B878D2}"/>
                </a:ext>
              </a:extLst>
            </p:cNvPr>
            <p:cNvSpPr/>
            <p:nvPr/>
          </p:nvSpPr>
          <p:spPr>
            <a:xfrm>
              <a:off x="843696" y="2891270"/>
              <a:ext cx="801223" cy="801223"/>
            </a:xfrm>
            <a:prstGeom prst="ellipse">
              <a:avLst/>
            </a:prstGeom>
            <a:solidFill>
              <a:srgbClr val="FCE6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DDEB8C-DD5D-F653-2438-C1D292BA3B31}"/>
                </a:ext>
              </a:extLst>
            </p:cNvPr>
            <p:cNvSpPr txBox="1"/>
            <p:nvPr/>
          </p:nvSpPr>
          <p:spPr>
            <a:xfrm>
              <a:off x="985064" y="2876382"/>
              <a:ext cx="447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A2B6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2C00B3-2C67-CAC6-0FBB-31E9DBED59AC}"/>
              </a:ext>
            </a:extLst>
          </p:cNvPr>
          <p:cNvSpPr txBox="1"/>
          <p:nvPr/>
        </p:nvSpPr>
        <p:spPr>
          <a:xfrm>
            <a:off x="2384535" y="3064425"/>
            <a:ext cx="2434997" cy="1877437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Home </a:t>
            </a:r>
            <a:r>
              <a:rPr lang="en-US" sz="2200" b="1">
                <a:solidFill>
                  <a:srgbClr val="FCE609"/>
                </a:solidFill>
                <a:latin typeface="Arial"/>
                <a:cs typeface="Arial"/>
              </a:rPr>
              <a:t>electricity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 or </a:t>
            </a:r>
            <a:r>
              <a:rPr lang="en-US" sz="2200" b="1">
                <a:solidFill>
                  <a:srgbClr val="FCE609"/>
                </a:solidFill>
                <a:latin typeface="Arial"/>
                <a:cs typeface="Arial"/>
              </a:rPr>
              <a:t>gas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200" b="1">
                <a:solidFill>
                  <a:srgbClr val="FCE609"/>
                </a:solidFill>
                <a:latin typeface="Arial"/>
                <a:cs typeface="Arial"/>
              </a:rPr>
              <a:t>account</a:t>
            </a:r>
            <a:endParaRPr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6A35D1-3A75-2D57-EBFA-E80304955D80}"/>
              </a:ext>
            </a:extLst>
          </p:cNvPr>
          <p:cNvGrpSpPr/>
          <p:nvPr/>
        </p:nvGrpSpPr>
        <p:grpSpPr>
          <a:xfrm>
            <a:off x="3134915" y="3173650"/>
            <a:ext cx="801223" cy="830998"/>
            <a:chOff x="1602303" y="2891270"/>
            <a:chExt cx="801223" cy="8309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FF7CC3-331A-E516-8968-22C4EFAF5921}"/>
                </a:ext>
              </a:extLst>
            </p:cNvPr>
            <p:cNvSpPr/>
            <p:nvPr/>
          </p:nvSpPr>
          <p:spPr>
            <a:xfrm>
              <a:off x="1602303" y="2891270"/>
              <a:ext cx="801223" cy="801223"/>
            </a:xfrm>
            <a:prstGeom prst="ellipse">
              <a:avLst/>
            </a:prstGeom>
            <a:solidFill>
              <a:srgbClr val="FCE6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619FC7-6480-6D5A-353B-509C608D3874}"/>
                </a:ext>
              </a:extLst>
            </p:cNvPr>
            <p:cNvSpPr txBox="1"/>
            <p:nvPr/>
          </p:nvSpPr>
          <p:spPr>
            <a:xfrm>
              <a:off x="1739245" y="2891271"/>
              <a:ext cx="447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A2B6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63A591-41ED-39EC-B3FD-2184269EF791}"/>
              </a:ext>
            </a:extLst>
          </p:cNvPr>
          <p:cNvSpPr txBox="1"/>
          <p:nvPr/>
        </p:nvSpPr>
        <p:spPr>
          <a:xfrm>
            <a:off x="4924649" y="3064425"/>
            <a:ext cx="2285241" cy="1877437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Be the </a:t>
            </a:r>
            <a:r>
              <a:rPr lang="en-US" sz="2200" b="1">
                <a:solidFill>
                  <a:srgbClr val="FCE609"/>
                </a:solidFill>
                <a:latin typeface="Arial"/>
                <a:cs typeface="Arial"/>
              </a:rPr>
              <a:t>account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200" b="1">
                <a:solidFill>
                  <a:srgbClr val="FCE609"/>
                </a:solidFill>
                <a:latin typeface="Arial"/>
                <a:cs typeface="Arial"/>
              </a:rPr>
              <a:t>holder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18B8E9-66A3-D35C-4A15-F420DFF78E44}"/>
              </a:ext>
            </a:extLst>
          </p:cNvPr>
          <p:cNvGrpSpPr/>
          <p:nvPr/>
        </p:nvGrpSpPr>
        <p:grpSpPr>
          <a:xfrm>
            <a:off x="5644826" y="3158760"/>
            <a:ext cx="801223" cy="830997"/>
            <a:chOff x="334784" y="2876380"/>
            <a:chExt cx="801223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39B0BA-5AE7-40C1-0D5D-1B8831665D0F}"/>
                </a:ext>
              </a:extLst>
            </p:cNvPr>
            <p:cNvSpPr/>
            <p:nvPr/>
          </p:nvSpPr>
          <p:spPr>
            <a:xfrm>
              <a:off x="334784" y="2883227"/>
              <a:ext cx="801223" cy="801223"/>
            </a:xfrm>
            <a:prstGeom prst="ellipse">
              <a:avLst/>
            </a:prstGeom>
            <a:solidFill>
              <a:srgbClr val="FCE6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862B4E-FA7C-2AEE-EC39-3422C67E5F92}"/>
                </a:ext>
              </a:extLst>
            </p:cNvPr>
            <p:cNvSpPr txBox="1"/>
            <p:nvPr/>
          </p:nvSpPr>
          <p:spPr>
            <a:xfrm>
              <a:off x="471726" y="2876380"/>
              <a:ext cx="447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A2B6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15469D-0636-3827-2EA6-49AAF5DCF545}"/>
              </a:ext>
            </a:extLst>
          </p:cNvPr>
          <p:cNvSpPr txBox="1"/>
          <p:nvPr/>
        </p:nvSpPr>
        <p:spPr>
          <a:xfrm>
            <a:off x="7364898" y="3064425"/>
            <a:ext cx="2422330" cy="2554545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200" b="1">
                <a:solidFill>
                  <a:srgbClr val="FCE609"/>
                </a:solidFill>
                <a:latin typeface="Arial"/>
                <a:ea typeface="+mn-lt"/>
                <a:cs typeface="+mn-lt"/>
              </a:rPr>
              <a:t>Have an open account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ea typeface="+mn-lt"/>
                <a:cs typeface="+mn-lt"/>
              </a:rPr>
              <a:t> </a:t>
            </a:r>
            <a:r>
              <a:rPr lang="en-US" sz="2200" b="1">
                <a:solidFill>
                  <a:srgbClr val="FCE609"/>
                </a:solidFill>
                <a:latin typeface="Arial"/>
                <a:ea typeface="+mn-lt"/>
                <a:cs typeface="+mn-lt"/>
              </a:rPr>
              <a:t>with an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ea typeface="+mn-lt"/>
                <a:cs typeface="+mn-lt"/>
              </a:rPr>
              <a:t>unpaid, active</a:t>
            </a:r>
            <a:r>
              <a:rPr lang="en-US" sz="2200" b="1">
                <a:solidFill>
                  <a:srgbClr val="FCE609"/>
                </a:solidFill>
                <a:latin typeface="Arial"/>
                <a:ea typeface="+mn-lt"/>
                <a:cs typeface="+mn-lt"/>
              </a:rPr>
              <a:t> energy bill</a:t>
            </a:r>
            <a:endParaRPr lang="en-US" b="1">
              <a:latin typeface="Arial"/>
              <a:cs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6E334A-1242-AE10-863E-363FB78FC332}"/>
              </a:ext>
            </a:extLst>
          </p:cNvPr>
          <p:cNvGrpSpPr/>
          <p:nvPr/>
        </p:nvGrpSpPr>
        <p:grpSpPr>
          <a:xfrm>
            <a:off x="8235874" y="3158760"/>
            <a:ext cx="801223" cy="830998"/>
            <a:chOff x="1602303" y="2891270"/>
            <a:chExt cx="801223" cy="83099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2F948D-B01C-76B4-F59B-F3F6FCED00AD}"/>
                </a:ext>
              </a:extLst>
            </p:cNvPr>
            <p:cNvSpPr/>
            <p:nvPr/>
          </p:nvSpPr>
          <p:spPr>
            <a:xfrm>
              <a:off x="1602303" y="2891270"/>
              <a:ext cx="801223" cy="801223"/>
            </a:xfrm>
            <a:prstGeom prst="ellipse">
              <a:avLst/>
            </a:prstGeom>
            <a:solidFill>
              <a:srgbClr val="FCE6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F71C12-883B-961C-5A61-A8CB1202673D}"/>
                </a:ext>
              </a:extLst>
            </p:cNvPr>
            <p:cNvSpPr txBox="1"/>
            <p:nvPr/>
          </p:nvSpPr>
          <p:spPr>
            <a:xfrm>
              <a:off x="1739245" y="2891271"/>
              <a:ext cx="447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A2B6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27321E-E3DC-83FB-64C4-29D2071C7805}"/>
              </a:ext>
            </a:extLst>
          </p:cNvPr>
          <p:cNvGrpSpPr/>
          <p:nvPr/>
        </p:nvGrpSpPr>
        <p:grpSpPr>
          <a:xfrm>
            <a:off x="10594445" y="3157603"/>
            <a:ext cx="801223" cy="830998"/>
            <a:chOff x="1602303" y="2891270"/>
            <a:chExt cx="801223" cy="8309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53469E-6131-5FFD-A934-ABE8C4E809B9}"/>
                </a:ext>
              </a:extLst>
            </p:cNvPr>
            <p:cNvSpPr/>
            <p:nvPr/>
          </p:nvSpPr>
          <p:spPr>
            <a:xfrm>
              <a:off x="1602303" y="2891270"/>
              <a:ext cx="801223" cy="801223"/>
            </a:xfrm>
            <a:prstGeom prst="ellipse">
              <a:avLst/>
            </a:prstGeom>
            <a:solidFill>
              <a:srgbClr val="FCE6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365088-6693-6758-AC6D-6B307D46B059}"/>
                </a:ext>
              </a:extLst>
            </p:cNvPr>
            <p:cNvSpPr txBox="1"/>
            <p:nvPr/>
          </p:nvSpPr>
          <p:spPr>
            <a:xfrm>
              <a:off x="1739245" y="2891271"/>
              <a:ext cx="447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A2B6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24F8FE-A462-4B15-73AE-83788D4C48B9}"/>
              </a:ext>
            </a:extLst>
          </p:cNvPr>
          <p:cNvSpPr txBox="1"/>
          <p:nvPr/>
        </p:nvSpPr>
        <p:spPr>
          <a:xfrm>
            <a:off x="9790922" y="3064423"/>
            <a:ext cx="2401078" cy="3231654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200" b="1">
                <a:solidFill>
                  <a:srgbClr val="FCE609"/>
                </a:solidFill>
                <a:latin typeface="Arial"/>
                <a:ea typeface="+mn-lt"/>
                <a:cs typeface="+mn-lt"/>
              </a:rPr>
              <a:t>Be in financial hardship or crisis and unable to pay current energy bill</a:t>
            </a:r>
            <a:endParaRPr lang="en-US" b="1">
              <a:solidFill>
                <a:srgbClr val="FFFFFF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04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2D1E1-BBCA-4756-7DA8-26D759C6C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women standing next to a sign&#10;&#10;AI-generated content may be incorrect.">
            <a:extLst>
              <a:ext uri="{FF2B5EF4-FFF2-40B4-BE49-F238E27FC236}">
                <a16:creationId xmlns:a16="http://schemas.microsoft.com/office/drawing/2014/main" id="{D9A90698-1A16-7A98-901C-F94C101CE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1" t="15034" r="-300" b="15279"/>
          <a:stretch>
            <a:fillRect/>
          </a:stretch>
        </p:blipFill>
        <p:spPr>
          <a:xfrm>
            <a:off x="6602076" y="-3710"/>
            <a:ext cx="5585663" cy="6859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A3292-08AE-4CFB-7859-4CDC12688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29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82D5F-6097-91CF-6BF1-502E2826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78" y="909637"/>
            <a:ext cx="5181600" cy="1292225"/>
          </a:xfrm>
        </p:spPr>
        <p:txBody>
          <a:bodyPr>
            <a:normAutofit/>
          </a:bodyPr>
          <a:lstStyle/>
          <a:p>
            <a:r>
              <a:rPr lang="en-US" sz="3500" dirty="0"/>
              <a:t>What is a Crisis?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5FCF-11B5-6BD0-2237-E81ECBE52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078" y="2462564"/>
            <a:ext cx="5181600" cy="3062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A Decrease in Income </a:t>
            </a:r>
          </a:p>
          <a:p>
            <a:pPr marL="457200" lvl="1" indent="0">
              <a:buNone/>
            </a:pPr>
            <a:r>
              <a:rPr lang="en-US" dirty="0"/>
              <a:t>e.g. loss of income or decreased work hours, changes in family circumstances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 Increase in Expenditure</a:t>
            </a:r>
          </a:p>
          <a:p>
            <a:pPr marL="457200" lvl="1" indent="0">
              <a:buNone/>
            </a:pPr>
            <a:r>
              <a:rPr lang="en-US" dirty="0"/>
              <a:t>e.g. unexpected essential household expenses such as replacing white goods,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Domestic Family Violence</a:t>
            </a:r>
          </a:p>
          <a:p>
            <a:pPr marL="457200" lvl="1" indent="0">
              <a:buNone/>
            </a:pPr>
            <a:r>
              <a:rPr lang="en-US" dirty="0"/>
              <a:t>e.g. recent or current domestic family violence.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B8154-CD92-DFCE-2203-C6301A904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8" b="10538"/>
          <a:stretch/>
        </p:blipFill>
        <p:spPr>
          <a:xfrm>
            <a:off x="7163035" y="54272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3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BE22-4869-CFD5-DD5B-C17B4727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74316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911B-970F-6662-1953-741D9C3DC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9891-460E-531E-736A-BD30F8CB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3" y="412144"/>
            <a:ext cx="8230630" cy="1303110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"/>
                <a:cs typeface="Arial"/>
              </a:rPr>
              <a:t>How much assistance can be provided?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3C62-281E-8715-E3A4-FDB44362E453}"/>
              </a:ext>
            </a:extLst>
          </p:cNvPr>
          <p:cNvSpPr txBox="1">
            <a:spLocks/>
          </p:cNvSpPr>
          <p:nvPr/>
        </p:nvSpPr>
        <p:spPr>
          <a:xfrm>
            <a:off x="684545" y="5660237"/>
            <a:ext cx="10041119" cy="1189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Eligible households can apply for a new allocation of EAPA vouchers after the new financial year begins.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34CC-52D1-922B-1C65-2CCAA1A86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077" y="1489302"/>
            <a:ext cx="4674053" cy="38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3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925A-1754-DDB6-3BB1-2BCB2833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EEA5-8776-E1DD-5A77-868C039F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2" y="2330623"/>
            <a:ext cx="10515600" cy="806450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"/>
                <a:cs typeface="Arial"/>
              </a:rPr>
              <a:t>Current Status of EAPA in the Society NSW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61022-1DDD-2233-3F5D-ECA00FC7397F}"/>
              </a:ext>
            </a:extLst>
          </p:cNvPr>
          <p:cNvSpPr txBox="1"/>
          <p:nvPr/>
        </p:nvSpPr>
        <p:spPr>
          <a:xfrm>
            <a:off x="705752" y="3137073"/>
            <a:ext cx="10848109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Active EAPA Conferences (NSW):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(6%)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fontAlgn="ctr">
              <a:defRPr/>
            </a:pPr>
            <a:r>
              <a:rPr lang="en-AU" sz="2000" dirty="0">
                <a:solidFill>
                  <a:srgbClr val="FFFFFF"/>
                </a:solidFill>
                <a:latin typeface="Aptos" panose="02110004020202020204"/>
              </a:rPr>
              <a:t>Voucher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Allocation: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</a:t>
            </a:r>
            <a:r>
              <a:rPr lang="en-AU" sz="2000" b="1" dirty="0">
                <a:solidFill>
                  <a:srgbClr val="FFFFFF"/>
                </a:solidFill>
                <a:latin typeface="Aptos" panose="02110004020202020204"/>
              </a:rPr>
              <a:t>145,000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-AU" sz="2000" dirty="0">
                <a:solidFill>
                  <a:srgbClr val="FFFFFF"/>
                </a:solidFill>
                <a:latin typeface="Aptos" panose="02110004020202020204"/>
              </a:rPr>
              <a:t>July – December FY25-26)</a:t>
            </a:r>
            <a:endParaRPr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fontAlgn="ctr">
              <a:defRPr/>
            </a:pPr>
            <a:r>
              <a:rPr lang="en-AU" sz="2000" dirty="0">
                <a:solidFill>
                  <a:srgbClr val="FFFFFF"/>
                </a:solidFill>
                <a:latin typeface="Aptos" panose="02110004020202020204"/>
              </a:rPr>
              <a:t>Vouchers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Issued to Date: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</a:t>
            </a:r>
            <a:r>
              <a:rPr lang="en-AU" sz="2000" b="1" dirty="0">
                <a:solidFill>
                  <a:srgbClr val="FFFFFF"/>
                </a:solidFill>
                <a:ea typeface="+mn-lt"/>
                <a:cs typeface="+mn-lt"/>
              </a:rPr>
              <a:t>137,950</a:t>
            </a:r>
            <a:r>
              <a:rPr lang="en-AU" sz="2000" b="1" dirty="0">
                <a:solidFill>
                  <a:srgbClr val="FFFFFF"/>
                </a:solidFill>
                <a:latin typeface="Aptos" panose="02110004020202020204"/>
              </a:rPr>
              <a:t> 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(FY-25-26)</a:t>
            </a:r>
            <a:r>
              <a:rPr lang="en-AU" sz="2000" dirty="0">
                <a:solidFill>
                  <a:srgbClr val="FFFFFF"/>
                </a:solidFill>
                <a:latin typeface="Aptos" panose="02110004020202020204"/>
              </a:rPr>
              <a:t> </a:t>
            </a:r>
            <a:endParaRPr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People We Assist (Primary Recipients):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460</a:t>
            </a:r>
            <a:endParaRPr lang="en-A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9988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C982-A5F5-1B0D-8AC9-5D80FE715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17EF-B932-7982-C4CB-A986E55E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7" y="1519301"/>
            <a:ext cx="10515600" cy="806450"/>
          </a:xfrm>
        </p:spPr>
        <p:txBody>
          <a:bodyPr>
            <a:normAutofit/>
          </a:bodyPr>
          <a:lstStyle/>
          <a:p>
            <a:r>
              <a:rPr lang="en-US" sz="3500" dirty="0"/>
              <a:t>Assessing a customer and applying for EAPA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9EFBE6-4275-A197-7C9D-D421CDCE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17" y="2325751"/>
            <a:ext cx="5219029" cy="3897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88562-693E-4B3D-B2EB-AB0D37C1E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643" y="2325751"/>
            <a:ext cx="5486726" cy="38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E1891-5F6D-70C2-3AE8-3B001AAE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6861-18A0-6E02-962B-A83C5D7B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901104"/>
            <a:ext cx="10515600" cy="806450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/>
                <a:cs typeface="Arial"/>
              </a:rPr>
              <a:t>Considerations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1736E-99C2-A289-5EB1-0D162A0A1B56}"/>
              </a:ext>
            </a:extLst>
          </p:cNvPr>
          <p:cNvSpPr txBox="1"/>
          <p:nvPr/>
        </p:nvSpPr>
        <p:spPr>
          <a:xfrm>
            <a:off x="709613" y="1792235"/>
            <a:ext cx="10515600" cy="4278094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ptos" panose="02110004020202020204"/>
              </a:rPr>
              <a:t>Opportunities to expand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EAPA participation across all Central Councils.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EAPA </a:t>
            </a:r>
            <a:r>
              <a:rPr lang="en-US" sz="2000" dirty="0">
                <a:solidFill>
                  <a:srgbClr val="FFFFFF"/>
                </a:solidFill>
                <a:latin typeface="Aptos" panose="02110004020202020204"/>
              </a:rPr>
              <a:t>is government funded, allowing the Society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ptos" panose="02110004020202020204"/>
              </a:rPr>
              <a:t>to assist in other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support needs.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ptos" panose="02110004020202020204"/>
              </a:rPr>
              <a:t>EAPA process is now more simplified and streamlined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E609"/>
                </a:solidFill>
                <a:effectLst/>
                <a:uLnTx/>
                <a:uFillTx/>
                <a:latin typeface="Arial"/>
                <a:cs typeface="Arial"/>
              </a:rPr>
              <a:t>Challenge</a:t>
            </a:r>
            <a:endParaRPr lang="en-US" sz="4000" b="1" i="0" u="none" strike="noStrike" kern="1200" cap="none" spc="0" normalizeH="0" baseline="0" noProof="0" dirty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E6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Can 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you help 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increase Conference and Member participation to deliver this valuable assistance without impacting Society funds?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871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DD282-72CD-A0C0-D7A3-712ACE37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E0DBFEB-EBB2-2F72-1C1E-E37026F00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057"/>
            <a:ext cx="12192000" cy="36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60234-0CBF-391E-2CF6-FDDA8D73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5909-C574-1EE7-1E6E-1C0A060E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353"/>
            <a:ext cx="10515600" cy="806450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/>
                <a:cs typeface="Arial"/>
              </a:rPr>
              <a:t>What is Twinning?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B22D2-C4EC-26DE-1440-4C9F59F4AB6E}"/>
              </a:ext>
            </a:extLst>
          </p:cNvPr>
          <p:cNvSpPr txBox="1"/>
          <p:nvPr/>
        </p:nvSpPr>
        <p:spPr>
          <a:xfrm>
            <a:off x="945291" y="3362234"/>
            <a:ext cx="100398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Twinning is a partnership between Vincentian Conferences or Councils in different countries</a:t>
            </a:r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is twinned with 8 countries across Oceania and Asia.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Conferences are twinned with 628 Overseas Conferences.</a:t>
            </a:r>
          </a:p>
        </p:txBody>
      </p:sp>
    </p:spTree>
    <p:extLst>
      <p:ext uri="{BB962C8B-B14F-4D97-AF65-F5344CB8AC3E}">
        <p14:creationId xmlns:p14="http://schemas.microsoft.com/office/powerpoint/2010/main" val="3706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E433A-DD59-7EB7-C5C0-AD7FDC28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ED5F764-DC9C-BE14-90FE-0B3087596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21" y="-287566"/>
            <a:ext cx="6353885" cy="2378459"/>
          </a:xfrm>
          <a:prstGeom prst="rect">
            <a:avLst/>
          </a:prstGeom>
        </p:spPr>
      </p:pic>
      <p:pic>
        <p:nvPicPr>
          <p:cNvPr id="11" name="Picture 10" descr="A blue chat bubble with white dots&#10;&#10;Description automatically generated">
            <a:extLst>
              <a:ext uri="{FF2B5EF4-FFF2-40B4-BE49-F238E27FC236}">
                <a16:creationId xmlns:a16="http://schemas.microsoft.com/office/drawing/2014/main" id="{F3A75C3C-676E-44F2-EBC2-F8AEC9116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298">
            <a:off x="354871" y="5995470"/>
            <a:ext cx="889000" cy="698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AA27ED-6BF6-7266-B776-3BB29D1D320D}"/>
              </a:ext>
            </a:extLst>
          </p:cNvPr>
          <p:cNvSpPr txBox="1"/>
          <p:nvPr/>
        </p:nvSpPr>
        <p:spPr>
          <a:xfrm>
            <a:off x="7933150" y="2096282"/>
            <a:ext cx="3714750" cy="3404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3" name="Picture 12" descr="A map of the world&#10;&#10;AI-generated content may be incorrect.">
            <a:extLst>
              <a:ext uri="{FF2B5EF4-FFF2-40B4-BE49-F238E27FC236}">
                <a16:creationId xmlns:a16="http://schemas.microsoft.com/office/drawing/2014/main" id="{C8CA7091-60EB-F8B6-3900-A8A653D6B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4" y="824407"/>
            <a:ext cx="8996428" cy="5629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404377-5480-E7B6-E714-A04527B9CCEE}"/>
              </a:ext>
            </a:extLst>
          </p:cNvPr>
          <p:cNvSpPr txBox="1"/>
          <p:nvPr/>
        </p:nvSpPr>
        <p:spPr>
          <a:xfrm>
            <a:off x="9838975" y="3167693"/>
            <a:ext cx="165442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Cambodia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Federated States of Micronesia (CHUUK)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Fiji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India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Indonesia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Kiribati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Laos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Myanmar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Papua New Guinea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Philippines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Soloman Islands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Sri Lanka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Thailand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Timor-Leste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/>
              <a:t>Vanuatu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574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A8D3C-7863-AFEC-1E4A-2C66CE21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71EB8-E1E3-F7BD-D018-619EE3E2766A}"/>
              </a:ext>
            </a:extLst>
          </p:cNvPr>
          <p:cNvSpPr txBox="1"/>
          <p:nvPr/>
        </p:nvSpPr>
        <p:spPr>
          <a:xfrm>
            <a:off x="981999" y="1536598"/>
            <a:ext cx="7001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Assist a Student?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11059-2273-C2EC-FE11-22F19B1D1D82}"/>
              </a:ext>
            </a:extLst>
          </p:cNvPr>
          <p:cNvSpPr txBox="1"/>
          <p:nvPr/>
        </p:nvSpPr>
        <p:spPr>
          <a:xfrm>
            <a:off x="981999" y="2456571"/>
            <a:ext cx="8005482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educational program focused on helping individuals reach their full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entirely by donations.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education-related expenses.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 the cycle of poverty through access to education.</a:t>
            </a:r>
          </a:p>
          <a:p>
            <a:endParaRPr lang="en-A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donated $13,580 (FY24-25).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9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5F700-AC33-DA63-2A08-76FEBBC2F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8DD753B-0707-FB85-44AF-DFB7557A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16" y="1541007"/>
            <a:ext cx="8628168" cy="1759141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73075D57-A00D-4AD2-4029-C932C1FB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133113A-1105-5698-6C32-7E2B2ACF9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05BBEEAD-2657-EBCB-3A63-0AA04B9F8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C35077C7-C103-B996-FB75-73F4E9D96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90E46-66EB-0894-A038-AA6EDDD222A1}"/>
              </a:ext>
            </a:extLst>
          </p:cNvPr>
          <p:cNvSpPr txBox="1"/>
          <p:nvPr/>
        </p:nvSpPr>
        <p:spPr>
          <a:xfrm>
            <a:off x="2003559" y="3429000"/>
            <a:ext cx="726077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Rosemarie Navarro</a:t>
            </a:r>
          </a:p>
          <a:p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of St Mary’s Our Lady of the Rosary Conference</a:t>
            </a:r>
          </a:p>
          <a:p>
            <a:endParaRPr lang="en-A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Philippines Twinning trip</a:t>
            </a:r>
          </a:p>
          <a:p>
            <a:r>
              <a:rPr lang="en-A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2025</a:t>
            </a:r>
          </a:p>
          <a:p>
            <a:pPr algn="ctr"/>
            <a:endParaRPr lang="en-A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12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86341-B97C-36E4-7FCC-E018248D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B70C3-F7FE-9B15-14B1-DA4D6DBB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9" y="397275"/>
            <a:ext cx="3446974" cy="258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C96D2-77F1-9D31-AEAE-9F1BF6D6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9" y="3373794"/>
            <a:ext cx="4115909" cy="3086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3F996-FB49-1204-BA88-8C8852723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830" y="694732"/>
            <a:ext cx="3538339" cy="1990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0B043-3910-85AF-BB92-6F2BDA29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334" y="2949017"/>
            <a:ext cx="4682279" cy="35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5BB4E9-EC83-0590-F422-33C4BB2F2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29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4314C-96B8-AEB5-C45B-4862D254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6" y="2634135"/>
            <a:ext cx="5181600" cy="1292225"/>
          </a:xfrm>
        </p:spPr>
        <p:txBody>
          <a:bodyPr>
            <a:normAutofit/>
          </a:bodyPr>
          <a:lstStyle/>
          <a:p>
            <a:r>
              <a:rPr lang="en-US" sz="4000" dirty="0"/>
              <a:t>Vinnies Assist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00D65-3734-7658-823D-A3667600E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8" b="10538"/>
          <a:stretch/>
        </p:blipFill>
        <p:spPr>
          <a:xfrm>
            <a:off x="7163035" y="5343114"/>
            <a:ext cx="5082755" cy="1495315"/>
          </a:xfrm>
          <a:prstGeom prst="rect">
            <a:avLst/>
          </a:prstGeom>
        </p:spPr>
      </p:pic>
      <p:pic>
        <p:nvPicPr>
          <p:cNvPr id="9" name="Content Placeholder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66F5D05-F5F6-D84B-0674-7483897EC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752" y="0"/>
            <a:ext cx="4123038" cy="68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11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B6ED-0B95-F9E7-54A2-CB18BC212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44F25472-41CE-75D6-AC06-43BA8226E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0" y="201086"/>
            <a:ext cx="4960471" cy="3720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D56B9-378B-3B10-6531-A82C5729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571" y="2780034"/>
            <a:ext cx="6599419" cy="37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9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ECE10-17EC-FDDC-9F09-D3D18EB0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8174F6-BB47-938C-FC7C-E1FDF56B1D91}"/>
              </a:ext>
            </a:extLst>
          </p:cNvPr>
          <p:cNvSpPr txBox="1"/>
          <p:nvPr/>
        </p:nvSpPr>
        <p:spPr>
          <a:xfrm>
            <a:off x="716692" y="1067041"/>
            <a:ext cx="7001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</p:txBody>
      </p:sp>
      <p:pic>
        <p:nvPicPr>
          <p:cNvPr id="5" name="Picture Placeholder 51">
            <a:extLst>
              <a:ext uri="{FF2B5EF4-FFF2-40B4-BE49-F238E27FC236}">
                <a16:creationId xmlns:a16="http://schemas.microsoft.com/office/drawing/2014/main" id="{F18A170B-0BF3-55CC-2742-24A1DD76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" r="37"/>
          <a:stretch/>
        </p:blipFill>
        <p:spPr>
          <a:xfrm>
            <a:off x="716692" y="1852069"/>
            <a:ext cx="9144000" cy="45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CB1950A-CD09-10D0-5649-2613E5A1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39" y="336893"/>
            <a:ext cx="10515600" cy="8064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Vinnies Assist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30CC2-CEDC-B782-8383-294BD50598EE}"/>
              </a:ext>
            </a:extLst>
          </p:cNvPr>
          <p:cNvSpPr txBox="1"/>
          <p:nvPr/>
        </p:nvSpPr>
        <p:spPr>
          <a:xfrm>
            <a:off x="473439" y="999148"/>
            <a:ext cx="94921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Vinnies Assist provides one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centralised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access point to those reaching the Society.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51A527-FAC7-3C2B-CB94-B78BF3776863}"/>
              </a:ext>
            </a:extLst>
          </p:cNvPr>
          <p:cNvSpPr txBox="1"/>
          <p:nvPr/>
        </p:nvSpPr>
        <p:spPr>
          <a:xfrm>
            <a:off x="473439" y="1852192"/>
            <a:ext cx="8866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the gap of support opportunities relating to internal and external referrals across NSW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760AE0-A116-7DF1-F3E7-7C79F91C7BCA}"/>
              </a:ext>
            </a:extLst>
          </p:cNvPr>
          <p:cNvGrpSpPr>
            <a:grpSpLocks/>
          </p:cNvGrpSpPr>
          <p:nvPr/>
        </p:nvGrpSpPr>
        <p:grpSpPr>
          <a:xfrm>
            <a:off x="2559290" y="2498523"/>
            <a:ext cx="7093315" cy="4034384"/>
            <a:chOff x="12700" y="12700"/>
            <a:chExt cx="5724980" cy="3033013"/>
          </a:xfrm>
        </p:grpSpPr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B97419A7-72B4-B20F-0E5E-55EACC9AFACF}"/>
                </a:ext>
              </a:extLst>
            </p:cNvPr>
            <p:cNvSpPr/>
            <p:nvPr/>
          </p:nvSpPr>
          <p:spPr>
            <a:xfrm>
              <a:off x="3140582" y="1549653"/>
              <a:ext cx="2586990" cy="1496060"/>
            </a:xfrm>
            <a:custGeom>
              <a:avLst/>
              <a:gdLst/>
              <a:ahLst/>
              <a:cxnLst/>
              <a:rect l="l" t="t" r="r" b="b"/>
              <a:pathLst>
                <a:path w="2586990" h="1496060">
                  <a:moveTo>
                    <a:pt x="0" y="149605"/>
                  </a:moveTo>
                  <a:lnTo>
                    <a:pt x="7622" y="102347"/>
                  </a:lnTo>
                  <a:lnTo>
                    <a:pt x="28850" y="61283"/>
                  </a:lnTo>
                  <a:lnTo>
                    <a:pt x="61228" y="28886"/>
                  </a:lnTo>
                  <a:lnTo>
                    <a:pt x="102299" y="7634"/>
                  </a:lnTo>
                  <a:lnTo>
                    <a:pt x="149605" y="0"/>
                  </a:lnTo>
                  <a:lnTo>
                    <a:pt x="2437003" y="0"/>
                  </a:lnTo>
                  <a:lnTo>
                    <a:pt x="2484309" y="7634"/>
                  </a:lnTo>
                  <a:lnTo>
                    <a:pt x="2525380" y="28886"/>
                  </a:lnTo>
                  <a:lnTo>
                    <a:pt x="2557758" y="61283"/>
                  </a:lnTo>
                  <a:lnTo>
                    <a:pt x="2578986" y="102347"/>
                  </a:lnTo>
                  <a:lnTo>
                    <a:pt x="2586609" y="149605"/>
                  </a:lnTo>
                  <a:lnTo>
                    <a:pt x="2586609" y="1346327"/>
                  </a:lnTo>
                  <a:lnTo>
                    <a:pt x="2578986" y="1393633"/>
                  </a:lnTo>
                  <a:lnTo>
                    <a:pt x="2557758" y="1434704"/>
                  </a:lnTo>
                  <a:lnTo>
                    <a:pt x="2525380" y="1467082"/>
                  </a:lnTo>
                  <a:lnTo>
                    <a:pt x="2484309" y="1488310"/>
                  </a:lnTo>
                  <a:lnTo>
                    <a:pt x="2437003" y="1495932"/>
                  </a:lnTo>
                  <a:lnTo>
                    <a:pt x="149605" y="1495932"/>
                  </a:lnTo>
                  <a:lnTo>
                    <a:pt x="102299" y="1488310"/>
                  </a:lnTo>
                  <a:lnTo>
                    <a:pt x="61228" y="1467082"/>
                  </a:lnTo>
                  <a:lnTo>
                    <a:pt x="28850" y="1434704"/>
                  </a:lnTo>
                  <a:lnTo>
                    <a:pt x="7622" y="1393633"/>
                  </a:lnTo>
                  <a:lnTo>
                    <a:pt x="0" y="1346327"/>
                  </a:lnTo>
                  <a:lnTo>
                    <a:pt x="0" y="149605"/>
                  </a:lnTo>
                  <a:close/>
                </a:path>
              </a:pathLst>
            </a:custGeom>
            <a:ln w="25400">
              <a:solidFill>
                <a:srgbClr val="4F81BC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Graphic 6">
              <a:extLst>
                <a:ext uri="{FF2B5EF4-FFF2-40B4-BE49-F238E27FC236}">
                  <a16:creationId xmlns:a16="http://schemas.microsoft.com/office/drawing/2014/main" id="{7D871466-CDE4-5F64-8699-966DFEA2EE5F}"/>
                </a:ext>
              </a:extLst>
            </p:cNvPr>
            <p:cNvSpPr/>
            <p:nvPr/>
          </p:nvSpPr>
          <p:spPr>
            <a:xfrm>
              <a:off x="12700" y="12700"/>
              <a:ext cx="5695950" cy="1396365"/>
            </a:xfrm>
            <a:custGeom>
              <a:avLst/>
              <a:gdLst/>
              <a:ahLst/>
              <a:cxnLst/>
              <a:rect l="l" t="t" r="r" b="b"/>
              <a:pathLst>
                <a:path w="5695950" h="1396365">
                  <a:moveTo>
                    <a:pt x="3177921" y="139700"/>
                  </a:moveTo>
                  <a:lnTo>
                    <a:pt x="3184948" y="96157"/>
                  </a:lnTo>
                  <a:lnTo>
                    <a:pt x="3204515" y="58332"/>
                  </a:lnTo>
                  <a:lnTo>
                    <a:pt x="3234348" y="28499"/>
                  </a:lnTo>
                  <a:lnTo>
                    <a:pt x="3272173" y="8932"/>
                  </a:lnTo>
                  <a:lnTo>
                    <a:pt x="3315716" y="1904"/>
                  </a:lnTo>
                  <a:lnTo>
                    <a:pt x="5558028" y="1904"/>
                  </a:lnTo>
                  <a:lnTo>
                    <a:pt x="5601570" y="8932"/>
                  </a:lnTo>
                  <a:lnTo>
                    <a:pt x="5639395" y="28499"/>
                  </a:lnTo>
                  <a:lnTo>
                    <a:pt x="5669228" y="58332"/>
                  </a:lnTo>
                  <a:lnTo>
                    <a:pt x="5688795" y="96157"/>
                  </a:lnTo>
                  <a:lnTo>
                    <a:pt x="5695823" y="139700"/>
                  </a:lnTo>
                  <a:lnTo>
                    <a:pt x="5695823" y="1241678"/>
                  </a:lnTo>
                  <a:lnTo>
                    <a:pt x="5688795" y="1285221"/>
                  </a:lnTo>
                  <a:lnTo>
                    <a:pt x="5669228" y="1323046"/>
                  </a:lnTo>
                  <a:lnTo>
                    <a:pt x="5639395" y="1352879"/>
                  </a:lnTo>
                  <a:lnTo>
                    <a:pt x="5601570" y="1372446"/>
                  </a:lnTo>
                  <a:lnTo>
                    <a:pt x="5558028" y="1379473"/>
                  </a:lnTo>
                  <a:lnTo>
                    <a:pt x="3315716" y="1379473"/>
                  </a:lnTo>
                  <a:lnTo>
                    <a:pt x="3272173" y="1372446"/>
                  </a:lnTo>
                  <a:lnTo>
                    <a:pt x="3234348" y="1352879"/>
                  </a:lnTo>
                  <a:lnTo>
                    <a:pt x="3204515" y="1323046"/>
                  </a:lnTo>
                  <a:lnTo>
                    <a:pt x="3184948" y="1285221"/>
                  </a:lnTo>
                  <a:lnTo>
                    <a:pt x="3177921" y="1241678"/>
                  </a:lnTo>
                  <a:lnTo>
                    <a:pt x="3177921" y="139700"/>
                  </a:lnTo>
                  <a:close/>
                </a:path>
                <a:path w="5695950" h="1396365">
                  <a:moveTo>
                    <a:pt x="0" y="139572"/>
                  </a:moveTo>
                  <a:lnTo>
                    <a:pt x="7116" y="95455"/>
                  </a:lnTo>
                  <a:lnTo>
                    <a:pt x="26932" y="57140"/>
                  </a:lnTo>
                  <a:lnTo>
                    <a:pt x="57149" y="26928"/>
                  </a:lnTo>
                  <a:lnTo>
                    <a:pt x="95466" y="7115"/>
                  </a:lnTo>
                  <a:lnTo>
                    <a:pt x="139585" y="0"/>
                  </a:lnTo>
                  <a:lnTo>
                    <a:pt x="2516759" y="0"/>
                  </a:lnTo>
                  <a:lnTo>
                    <a:pt x="2560876" y="7115"/>
                  </a:lnTo>
                  <a:lnTo>
                    <a:pt x="2599191" y="26928"/>
                  </a:lnTo>
                  <a:lnTo>
                    <a:pt x="2629403" y="57140"/>
                  </a:lnTo>
                  <a:lnTo>
                    <a:pt x="2649216" y="95455"/>
                  </a:lnTo>
                  <a:lnTo>
                    <a:pt x="2656332" y="139572"/>
                  </a:lnTo>
                  <a:lnTo>
                    <a:pt x="2656332" y="1256156"/>
                  </a:lnTo>
                  <a:lnTo>
                    <a:pt x="2649216" y="1300287"/>
                  </a:lnTo>
                  <a:lnTo>
                    <a:pt x="2629403" y="1338633"/>
                  </a:lnTo>
                  <a:lnTo>
                    <a:pt x="2599191" y="1368884"/>
                  </a:lnTo>
                  <a:lnTo>
                    <a:pt x="2560876" y="1388728"/>
                  </a:lnTo>
                  <a:lnTo>
                    <a:pt x="2516759" y="1395856"/>
                  </a:lnTo>
                  <a:lnTo>
                    <a:pt x="139585" y="1395856"/>
                  </a:lnTo>
                  <a:lnTo>
                    <a:pt x="95466" y="1388728"/>
                  </a:lnTo>
                  <a:lnTo>
                    <a:pt x="57149" y="1368884"/>
                  </a:lnTo>
                  <a:lnTo>
                    <a:pt x="26932" y="1338633"/>
                  </a:lnTo>
                  <a:lnTo>
                    <a:pt x="7116" y="1300287"/>
                  </a:lnTo>
                  <a:lnTo>
                    <a:pt x="0" y="1256156"/>
                  </a:lnTo>
                  <a:lnTo>
                    <a:pt x="0" y="139572"/>
                  </a:lnTo>
                  <a:close/>
                </a:path>
              </a:pathLst>
            </a:custGeom>
            <a:ln w="25400">
              <a:solidFill>
                <a:srgbClr val="4F81BC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Graphic 7">
              <a:extLst>
                <a:ext uri="{FF2B5EF4-FFF2-40B4-BE49-F238E27FC236}">
                  <a16:creationId xmlns:a16="http://schemas.microsoft.com/office/drawing/2014/main" id="{471472C4-002A-D268-B7FB-4439AF1403FF}"/>
                </a:ext>
              </a:extLst>
            </p:cNvPr>
            <p:cNvSpPr/>
            <p:nvPr/>
          </p:nvSpPr>
          <p:spPr>
            <a:xfrm>
              <a:off x="1660525" y="286384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1182115" y="0"/>
                  </a:moveTo>
                  <a:lnTo>
                    <a:pt x="1133386" y="985"/>
                  </a:lnTo>
                  <a:lnTo>
                    <a:pt x="1085158" y="3918"/>
                  </a:lnTo>
                  <a:lnTo>
                    <a:pt x="1037470" y="8759"/>
                  </a:lnTo>
                  <a:lnTo>
                    <a:pt x="990360" y="15470"/>
                  </a:lnTo>
                  <a:lnTo>
                    <a:pt x="943866" y="24014"/>
                  </a:lnTo>
                  <a:lnTo>
                    <a:pt x="898026" y="34353"/>
                  </a:lnTo>
                  <a:lnTo>
                    <a:pt x="852877" y="46448"/>
                  </a:lnTo>
                  <a:lnTo>
                    <a:pt x="808459" y="60262"/>
                  </a:lnTo>
                  <a:lnTo>
                    <a:pt x="764809" y="75756"/>
                  </a:lnTo>
                  <a:lnTo>
                    <a:pt x="721965" y="92892"/>
                  </a:lnTo>
                  <a:lnTo>
                    <a:pt x="679965" y="111633"/>
                  </a:lnTo>
                  <a:lnTo>
                    <a:pt x="638846" y="131941"/>
                  </a:lnTo>
                  <a:lnTo>
                    <a:pt x="598648" y="153777"/>
                  </a:lnTo>
                  <a:lnTo>
                    <a:pt x="559408" y="177103"/>
                  </a:lnTo>
                  <a:lnTo>
                    <a:pt x="521165" y="201882"/>
                  </a:lnTo>
                  <a:lnTo>
                    <a:pt x="483955" y="228075"/>
                  </a:lnTo>
                  <a:lnTo>
                    <a:pt x="447817" y="255645"/>
                  </a:lnTo>
                  <a:lnTo>
                    <a:pt x="412790" y="284553"/>
                  </a:lnTo>
                  <a:lnTo>
                    <a:pt x="378910" y="314762"/>
                  </a:lnTo>
                  <a:lnTo>
                    <a:pt x="346217" y="346233"/>
                  </a:lnTo>
                  <a:lnTo>
                    <a:pt x="314748" y="378929"/>
                  </a:lnTo>
                  <a:lnTo>
                    <a:pt x="284542" y="412811"/>
                  </a:lnTo>
                  <a:lnTo>
                    <a:pt x="255635" y="447841"/>
                  </a:lnTo>
                  <a:lnTo>
                    <a:pt x="228067" y="483982"/>
                  </a:lnTo>
                  <a:lnTo>
                    <a:pt x="201875" y="521196"/>
                  </a:lnTo>
                  <a:lnTo>
                    <a:pt x="177098" y="559443"/>
                  </a:lnTo>
                  <a:lnTo>
                    <a:pt x="153772" y="598687"/>
                  </a:lnTo>
                  <a:lnTo>
                    <a:pt x="131937" y="638890"/>
                  </a:lnTo>
                  <a:lnTo>
                    <a:pt x="111630" y="680013"/>
                  </a:lnTo>
                  <a:lnTo>
                    <a:pt x="92890" y="722018"/>
                  </a:lnTo>
                  <a:lnTo>
                    <a:pt x="75754" y="764868"/>
                  </a:lnTo>
                  <a:lnTo>
                    <a:pt x="60260" y="808524"/>
                  </a:lnTo>
                  <a:lnTo>
                    <a:pt x="46447" y="852949"/>
                  </a:lnTo>
                  <a:lnTo>
                    <a:pt x="34353" y="898104"/>
                  </a:lnTo>
                  <a:lnTo>
                    <a:pt x="24014" y="943951"/>
                  </a:lnTo>
                  <a:lnTo>
                    <a:pt x="15470" y="990452"/>
                  </a:lnTo>
                  <a:lnTo>
                    <a:pt x="8759" y="1037570"/>
                  </a:lnTo>
                  <a:lnTo>
                    <a:pt x="3918" y="1085267"/>
                  </a:lnTo>
                  <a:lnTo>
                    <a:pt x="985" y="1133503"/>
                  </a:lnTo>
                  <a:lnTo>
                    <a:pt x="0" y="1182243"/>
                  </a:lnTo>
                  <a:lnTo>
                    <a:pt x="1182115" y="1182243"/>
                  </a:lnTo>
                  <a:lnTo>
                    <a:pt x="1182115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Graphic 8">
              <a:extLst>
                <a:ext uri="{FF2B5EF4-FFF2-40B4-BE49-F238E27FC236}">
                  <a16:creationId xmlns:a16="http://schemas.microsoft.com/office/drawing/2014/main" id="{15E26223-CFBF-99FD-7954-1BF82B89439B}"/>
                </a:ext>
              </a:extLst>
            </p:cNvPr>
            <p:cNvSpPr/>
            <p:nvPr/>
          </p:nvSpPr>
          <p:spPr>
            <a:xfrm>
              <a:off x="1660525" y="286384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0" y="1182243"/>
                  </a:moveTo>
                  <a:lnTo>
                    <a:pt x="985" y="1133503"/>
                  </a:lnTo>
                  <a:lnTo>
                    <a:pt x="3918" y="1085267"/>
                  </a:lnTo>
                  <a:lnTo>
                    <a:pt x="8759" y="1037570"/>
                  </a:lnTo>
                  <a:lnTo>
                    <a:pt x="15470" y="990452"/>
                  </a:lnTo>
                  <a:lnTo>
                    <a:pt x="24014" y="943951"/>
                  </a:lnTo>
                  <a:lnTo>
                    <a:pt x="34353" y="898104"/>
                  </a:lnTo>
                  <a:lnTo>
                    <a:pt x="46447" y="852949"/>
                  </a:lnTo>
                  <a:lnTo>
                    <a:pt x="60260" y="808524"/>
                  </a:lnTo>
                  <a:lnTo>
                    <a:pt x="75754" y="764868"/>
                  </a:lnTo>
                  <a:lnTo>
                    <a:pt x="92890" y="722018"/>
                  </a:lnTo>
                  <a:lnTo>
                    <a:pt x="111630" y="680013"/>
                  </a:lnTo>
                  <a:lnTo>
                    <a:pt x="131937" y="638890"/>
                  </a:lnTo>
                  <a:lnTo>
                    <a:pt x="153772" y="598687"/>
                  </a:lnTo>
                  <a:lnTo>
                    <a:pt x="177098" y="559443"/>
                  </a:lnTo>
                  <a:lnTo>
                    <a:pt x="201875" y="521196"/>
                  </a:lnTo>
                  <a:lnTo>
                    <a:pt x="228067" y="483982"/>
                  </a:lnTo>
                  <a:lnTo>
                    <a:pt x="255635" y="447841"/>
                  </a:lnTo>
                  <a:lnTo>
                    <a:pt x="284542" y="412811"/>
                  </a:lnTo>
                  <a:lnTo>
                    <a:pt x="314748" y="378929"/>
                  </a:lnTo>
                  <a:lnTo>
                    <a:pt x="346217" y="346233"/>
                  </a:lnTo>
                  <a:lnTo>
                    <a:pt x="378910" y="314762"/>
                  </a:lnTo>
                  <a:lnTo>
                    <a:pt x="412790" y="284553"/>
                  </a:lnTo>
                  <a:lnTo>
                    <a:pt x="447817" y="255645"/>
                  </a:lnTo>
                  <a:lnTo>
                    <a:pt x="483955" y="228075"/>
                  </a:lnTo>
                  <a:lnTo>
                    <a:pt x="521165" y="201882"/>
                  </a:lnTo>
                  <a:lnTo>
                    <a:pt x="559408" y="177103"/>
                  </a:lnTo>
                  <a:lnTo>
                    <a:pt x="598648" y="153777"/>
                  </a:lnTo>
                  <a:lnTo>
                    <a:pt x="638846" y="131941"/>
                  </a:lnTo>
                  <a:lnTo>
                    <a:pt x="679965" y="111633"/>
                  </a:lnTo>
                  <a:lnTo>
                    <a:pt x="721965" y="92892"/>
                  </a:lnTo>
                  <a:lnTo>
                    <a:pt x="764809" y="75756"/>
                  </a:lnTo>
                  <a:lnTo>
                    <a:pt x="808459" y="60262"/>
                  </a:lnTo>
                  <a:lnTo>
                    <a:pt x="852877" y="46448"/>
                  </a:lnTo>
                  <a:lnTo>
                    <a:pt x="898026" y="34353"/>
                  </a:lnTo>
                  <a:lnTo>
                    <a:pt x="943866" y="24014"/>
                  </a:lnTo>
                  <a:lnTo>
                    <a:pt x="990360" y="15470"/>
                  </a:lnTo>
                  <a:lnTo>
                    <a:pt x="1037470" y="8759"/>
                  </a:lnTo>
                  <a:lnTo>
                    <a:pt x="1085158" y="3918"/>
                  </a:lnTo>
                  <a:lnTo>
                    <a:pt x="1133386" y="985"/>
                  </a:lnTo>
                  <a:lnTo>
                    <a:pt x="1182115" y="0"/>
                  </a:lnTo>
                  <a:lnTo>
                    <a:pt x="1182115" y="1182243"/>
                  </a:lnTo>
                  <a:lnTo>
                    <a:pt x="0" y="118224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Graphic 9">
              <a:extLst>
                <a:ext uri="{FF2B5EF4-FFF2-40B4-BE49-F238E27FC236}">
                  <a16:creationId xmlns:a16="http://schemas.microsoft.com/office/drawing/2014/main" id="{AED61287-6CF4-586D-8F94-5013782E12B1}"/>
                </a:ext>
              </a:extLst>
            </p:cNvPr>
            <p:cNvSpPr/>
            <p:nvPr/>
          </p:nvSpPr>
          <p:spPr>
            <a:xfrm>
              <a:off x="2897251" y="286384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0" y="0"/>
                  </a:moveTo>
                  <a:lnTo>
                    <a:pt x="0" y="1182243"/>
                  </a:lnTo>
                  <a:lnTo>
                    <a:pt x="1182243" y="1182243"/>
                  </a:lnTo>
                  <a:lnTo>
                    <a:pt x="1181256" y="1133503"/>
                  </a:lnTo>
                  <a:lnTo>
                    <a:pt x="1178323" y="1085267"/>
                  </a:lnTo>
                  <a:lnTo>
                    <a:pt x="1173481" y="1037570"/>
                  </a:lnTo>
                  <a:lnTo>
                    <a:pt x="1166768" y="990452"/>
                  </a:lnTo>
                  <a:lnTo>
                    <a:pt x="1158222" y="943951"/>
                  </a:lnTo>
                  <a:lnTo>
                    <a:pt x="1147882" y="898104"/>
                  </a:lnTo>
                  <a:lnTo>
                    <a:pt x="1135784" y="852949"/>
                  </a:lnTo>
                  <a:lnTo>
                    <a:pt x="1121968" y="808524"/>
                  </a:lnTo>
                  <a:lnTo>
                    <a:pt x="1106472" y="764868"/>
                  </a:lnTo>
                  <a:lnTo>
                    <a:pt x="1089332" y="722018"/>
                  </a:lnTo>
                  <a:lnTo>
                    <a:pt x="1070588" y="680013"/>
                  </a:lnTo>
                  <a:lnTo>
                    <a:pt x="1050277" y="638890"/>
                  </a:lnTo>
                  <a:lnTo>
                    <a:pt x="1028438" y="598687"/>
                  </a:lnTo>
                  <a:lnTo>
                    <a:pt x="1005109" y="559443"/>
                  </a:lnTo>
                  <a:lnTo>
                    <a:pt x="980327" y="521196"/>
                  </a:lnTo>
                  <a:lnTo>
                    <a:pt x="954130" y="483982"/>
                  </a:lnTo>
                  <a:lnTo>
                    <a:pt x="926557" y="447841"/>
                  </a:lnTo>
                  <a:lnTo>
                    <a:pt x="897646" y="412811"/>
                  </a:lnTo>
                  <a:lnTo>
                    <a:pt x="867435" y="378929"/>
                  </a:lnTo>
                  <a:lnTo>
                    <a:pt x="835961" y="346233"/>
                  </a:lnTo>
                  <a:lnTo>
                    <a:pt x="803263" y="314762"/>
                  </a:lnTo>
                  <a:lnTo>
                    <a:pt x="769379" y="284553"/>
                  </a:lnTo>
                  <a:lnTo>
                    <a:pt x="734347" y="255645"/>
                  </a:lnTo>
                  <a:lnTo>
                    <a:pt x="698205" y="228075"/>
                  </a:lnTo>
                  <a:lnTo>
                    <a:pt x="660991" y="201882"/>
                  </a:lnTo>
                  <a:lnTo>
                    <a:pt x="622742" y="177103"/>
                  </a:lnTo>
                  <a:lnTo>
                    <a:pt x="583498" y="153777"/>
                  </a:lnTo>
                  <a:lnTo>
                    <a:pt x="543296" y="131941"/>
                  </a:lnTo>
                  <a:lnTo>
                    <a:pt x="502174" y="111633"/>
                  </a:lnTo>
                  <a:lnTo>
                    <a:pt x="460170" y="92892"/>
                  </a:lnTo>
                  <a:lnTo>
                    <a:pt x="417322" y="75756"/>
                  </a:lnTo>
                  <a:lnTo>
                    <a:pt x="373669" y="60262"/>
                  </a:lnTo>
                  <a:lnTo>
                    <a:pt x="329248" y="46448"/>
                  </a:lnTo>
                  <a:lnTo>
                    <a:pt x="284097" y="34353"/>
                  </a:lnTo>
                  <a:lnTo>
                    <a:pt x="238255" y="24014"/>
                  </a:lnTo>
                  <a:lnTo>
                    <a:pt x="191759" y="15470"/>
                  </a:lnTo>
                  <a:lnTo>
                    <a:pt x="144647" y="8759"/>
                  </a:lnTo>
                  <a:lnTo>
                    <a:pt x="96958" y="3918"/>
                  </a:lnTo>
                  <a:lnTo>
                    <a:pt x="48729" y="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Graphic 10">
              <a:extLst>
                <a:ext uri="{FF2B5EF4-FFF2-40B4-BE49-F238E27FC236}">
                  <a16:creationId xmlns:a16="http://schemas.microsoft.com/office/drawing/2014/main" id="{5DE0F70C-D792-83BE-0CB2-6A2238E8A483}"/>
                </a:ext>
              </a:extLst>
            </p:cNvPr>
            <p:cNvSpPr/>
            <p:nvPr/>
          </p:nvSpPr>
          <p:spPr>
            <a:xfrm>
              <a:off x="2897251" y="286384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0" y="0"/>
                  </a:moveTo>
                  <a:lnTo>
                    <a:pt x="48729" y="985"/>
                  </a:lnTo>
                  <a:lnTo>
                    <a:pt x="96958" y="3918"/>
                  </a:lnTo>
                  <a:lnTo>
                    <a:pt x="144647" y="8759"/>
                  </a:lnTo>
                  <a:lnTo>
                    <a:pt x="191759" y="15470"/>
                  </a:lnTo>
                  <a:lnTo>
                    <a:pt x="238255" y="24014"/>
                  </a:lnTo>
                  <a:lnTo>
                    <a:pt x="284097" y="34353"/>
                  </a:lnTo>
                  <a:lnTo>
                    <a:pt x="329248" y="46448"/>
                  </a:lnTo>
                  <a:lnTo>
                    <a:pt x="373669" y="60262"/>
                  </a:lnTo>
                  <a:lnTo>
                    <a:pt x="417322" y="75756"/>
                  </a:lnTo>
                  <a:lnTo>
                    <a:pt x="460170" y="92892"/>
                  </a:lnTo>
                  <a:lnTo>
                    <a:pt x="502174" y="111633"/>
                  </a:lnTo>
                  <a:lnTo>
                    <a:pt x="543296" y="131941"/>
                  </a:lnTo>
                  <a:lnTo>
                    <a:pt x="583498" y="153777"/>
                  </a:lnTo>
                  <a:lnTo>
                    <a:pt x="622742" y="177103"/>
                  </a:lnTo>
                  <a:lnTo>
                    <a:pt x="660991" y="201882"/>
                  </a:lnTo>
                  <a:lnTo>
                    <a:pt x="698205" y="228075"/>
                  </a:lnTo>
                  <a:lnTo>
                    <a:pt x="734347" y="255645"/>
                  </a:lnTo>
                  <a:lnTo>
                    <a:pt x="769379" y="284553"/>
                  </a:lnTo>
                  <a:lnTo>
                    <a:pt x="803263" y="314762"/>
                  </a:lnTo>
                  <a:lnTo>
                    <a:pt x="835961" y="346233"/>
                  </a:lnTo>
                  <a:lnTo>
                    <a:pt x="867435" y="378929"/>
                  </a:lnTo>
                  <a:lnTo>
                    <a:pt x="897646" y="412811"/>
                  </a:lnTo>
                  <a:lnTo>
                    <a:pt x="926557" y="447841"/>
                  </a:lnTo>
                  <a:lnTo>
                    <a:pt x="954130" y="483982"/>
                  </a:lnTo>
                  <a:lnTo>
                    <a:pt x="980327" y="521196"/>
                  </a:lnTo>
                  <a:lnTo>
                    <a:pt x="1005109" y="559443"/>
                  </a:lnTo>
                  <a:lnTo>
                    <a:pt x="1028438" y="598687"/>
                  </a:lnTo>
                  <a:lnTo>
                    <a:pt x="1050277" y="638890"/>
                  </a:lnTo>
                  <a:lnTo>
                    <a:pt x="1070588" y="680013"/>
                  </a:lnTo>
                  <a:lnTo>
                    <a:pt x="1089332" y="722018"/>
                  </a:lnTo>
                  <a:lnTo>
                    <a:pt x="1106472" y="764868"/>
                  </a:lnTo>
                  <a:lnTo>
                    <a:pt x="1121968" y="808524"/>
                  </a:lnTo>
                  <a:lnTo>
                    <a:pt x="1135784" y="852949"/>
                  </a:lnTo>
                  <a:lnTo>
                    <a:pt x="1147882" y="898104"/>
                  </a:lnTo>
                  <a:lnTo>
                    <a:pt x="1158222" y="943951"/>
                  </a:lnTo>
                  <a:lnTo>
                    <a:pt x="1166768" y="990452"/>
                  </a:lnTo>
                  <a:lnTo>
                    <a:pt x="1173481" y="1037570"/>
                  </a:lnTo>
                  <a:lnTo>
                    <a:pt x="1178323" y="1085267"/>
                  </a:lnTo>
                  <a:lnTo>
                    <a:pt x="1181256" y="1133503"/>
                  </a:lnTo>
                  <a:lnTo>
                    <a:pt x="1182243" y="1182243"/>
                  </a:lnTo>
                  <a:lnTo>
                    <a:pt x="0" y="118224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AC089A2E-C18A-9862-C699-E8D71BEA8BA6}"/>
                </a:ext>
              </a:extLst>
            </p:cNvPr>
            <p:cNvSpPr/>
            <p:nvPr/>
          </p:nvSpPr>
          <p:spPr>
            <a:xfrm>
              <a:off x="2897251" y="1523111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1182243" y="0"/>
                  </a:moveTo>
                  <a:lnTo>
                    <a:pt x="0" y="0"/>
                  </a:lnTo>
                  <a:lnTo>
                    <a:pt x="0" y="1182243"/>
                  </a:lnTo>
                  <a:lnTo>
                    <a:pt x="48729" y="1181256"/>
                  </a:lnTo>
                  <a:lnTo>
                    <a:pt x="96958" y="1178323"/>
                  </a:lnTo>
                  <a:lnTo>
                    <a:pt x="144647" y="1173481"/>
                  </a:lnTo>
                  <a:lnTo>
                    <a:pt x="191759" y="1166768"/>
                  </a:lnTo>
                  <a:lnTo>
                    <a:pt x="238255" y="1158222"/>
                  </a:lnTo>
                  <a:lnTo>
                    <a:pt x="284097" y="1147882"/>
                  </a:lnTo>
                  <a:lnTo>
                    <a:pt x="329248" y="1135784"/>
                  </a:lnTo>
                  <a:lnTo>
                    <a:pt x="373669" y="1121968"/>
                  </a:lnTo>
                  <a:lnTo>
                    <a:pt x="417322" y="1106472"/>
                  </a:lnTo>
                  <a:lnTo>
                    <a:pt x="460170" y="1089332"/>
                  </a:lnTo>
                  <a:lnTo>
                    <a:pt x="502174" y="1070588"/>
                  </a:lnTo>
                  <a:lnTo>
                    <a:pt x="543296" y="1050277"/>
                  </a:lnTo>
                  <a:lnTo>
                    <a:pt x="583498" y="1028438"/>
                  </a:lnTo>
                  <a:lnTo>
                    <a:pt x="622742" y="1005109"/>
                  </a:lnTo>
                  <a:lnTo>
                    <a:pt x="660991" y="980327"/>
                  </a:lnTo>
                  <a:lnTo>
                    <a:pt x="698205" y="954130"/>
                  </a:lnTo>
                  <a:lnTo>
                    <a:pt x="734347" y="926557"/>
                  </a:lnTo>
                  <a:lnTo>
                    <a:pt x="769379" y="897646"/>
                  </a:lnTo>
                  <a:lnTo>
                    <a:pt x="803263" y="867435"/>
                  </a:lnTo>
                  <a:lnTo>
                    <a:pt x="835961" y="835961"/>
                  </a:lnTo>
                  <a:lnTo>
                    <a:pt x="867435" y="803263"/>
                  </a:lnTo>
                  <a:lnTo>
                    <a:pt x="897646" y="769379"/>
                  </a:lnTo>
                  <a:lnTo>
                    <a:pt x="926557" y="734347"/>
                  </a:lnTo>
                  <a:lnTo>
                    <a:pt x="954130" y="698205"/>
                  </a:lnTo>
                  <a:lnTo>
                    <a:pt x="980327" y="660991"/>
                  </a:lnTo>
                  <a:lnTo>
                    <a:pt x="1005109" y="622742"/>
                  </a:lnTo>
                  <a:lnTo>
                    <a:pt x="1028438" y="583498"/>
                  </a:lnTo>
                  <a:lnTo>
                    <a:pt x="1050277" y="543296"/>
                  </a:lnTo>
                  <a:lnTo>
                    <a:pt x="1070588" y="502174"/>
                  </a:lnTo>
                  <a:lnTo>
                    <a:pt x="1089332" y="460170"/>
                  </a:lnTo>
                  <a:lnTo>
                    <a:pt x="1106472" y="417322"/>
                  </a:lnTo>
                  <a:lnTo>
                    <a:pt x="1121968" y="373669"/>
                  </a:lnTo>
                  <a:lnTo>
                    <a:pt x="1135784" y="329248"/>
                  </a:lnTo>
                  <a:lnTo>
                    <a:pt x="1147882" y="284097"/>
                  </a:lnTo>
                  <a:lnTo>
                    <a:pt x="1158222" y="238255"/>
                  </a:lnTo>
                  <a:lnTo>
                    <a:pt x="1166768" y="191759"/>
                  </a:lnTo>
                  <a:lnTo>
                    <a:pt x="1173481" y="144647"/>
                  </a:lnTo>
                  <a:lnTo>
                    <a:pt x="1178323" y="96958"/>
                  </a:lnTo>
                  <a:lnTo>
                    <a:pt x="1181256" y="48729"/>
                  </a:lnTo>
                  <a:lnTo>
                    <a:pt x="1182243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CF06DA4F-CB64-B822-B037-B3482657920C}"/>
                </a:ext>
              </a:extLst>
            </p:cNvPr>
            <p:cNvSpPr/>
            <p:nvPr/>
          </p:nvSpPr>
          <p:spPr>
            <a:xfrm>
              <a:off x="2897251" y="1523111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1182243" y="0"/>
                  </a:moveTo>
                  <a:lnTo>
                    <a:pt x="1181256" y="48729"/>
                  </a:lnTo>
                  <a:lnTo>
                    <a:pt x="1178323" y="96958"/>
                  </a:lnTo>
                  <a:lnTo>
                    <a:pt x="1173481" y="144647"/>
                  </a:lnTo>
                  <a:lnTo>
                    <a:pt x="1166768" y="191759"/>
                  </a:lnTo>
                  <a:lnTo>
                    <a:pt x="1158222" y="238255"/>
                  </a:lnTo>
                  <a:lnTo>
                    <a:pt x="1147882" y="284097"/>
                  </a:lnTo>
                  <a:lnTo>
                    <a:pt x="1135784" y="329248"/>
                  </a:lnTo>
                  <a:lnTo>
                    <a:pt x="1121968" y="373669"/>
                  </a:lnTo>
                  <a:lnTo>
                    <a:pt x="1106472" y="417322"/>
                  </a:lnTo>
                  <a:lnTo>
                    <a:pt x="1089332" y="460170"/>
                  </a:lnTo>
                  <a:lnTo>
                    <a:pt x="1070588" y="502174"/>
                  </a:lnTo>
                  <a:lnTo>
                    <a:pt x="1050277" y="543296"/>
                  </a:lnTo>
                  <a:lnTo>
                    <a:pt x="1028438" y="583498"/>
                  </a:lnTo>
                  <a:lnTo>
                    <a:pt x="1005109" y="622742"/>
                  </a:lnTo>
                  <a:lnTo>
                    <a:pt x="980327" y="660991"/>
                  </a:lnTo>
                  <a:lnTo>
                    <a:pt x="954130" y="698205"/>
                  </a:lnTo>
                  <a:lnTo>
                    <a:pt x="926557" y="734347"/>
                  </a:lnTo>
                  <a:lnTo>
                    <a:pt x="897646" y="769379"/>
                  </a:lnTo>
                  <a:lnTo>
                    <a:pt x="867435" y="803263"/>
                  </a:lnTo>
                  <a:lnTo>
                    <a:pt x="835961" y="835961"/>
                  </a:lnTo>
                  <a:lnTo>
                    <a:pt x="803263" y="867435"/>
                  </a:lnTo>
                  <a:lnTo>
                    <a:pt x="769379" y="897646"/>
                  </a:lnTo>
                  <a:lnTo>
                    <a:pt x="734347" y="926557"/>
                  </a:lnTo>
                  <a:lnTo>
                    <a:pt x="698205" y="954130"/>
                  </a:lnTo>
                  <a:lnTo>
                    <a:pt x="660991" y="980327"/>
                  </a:lnTo>
                  <a:lnTo>
                    <a:pt x="622742" y="1005109"/>
                  </a:lnTo>
                  <a:lnTo>
                    <a:pt x="583498" y="1028438"/>
                  </a:lnTo>
                  <a:lnTo>
                    <a:pt x="543296" y="1050277"/>
                  </a:lnTo>
                  <a:lnTo>
                    <a:pt x="502174" y="1070588"/>
                  </a:lnTo>
                  <a:lnTo>
                    <a:pt x="460170" y="1089332"/>
                  </a:lnTo>
                  <a:lnTo>
                    <a:pt x="417322" y="1106472"/>
                  </a:lnTo>
                  <a:lnTo>
                    <a:pt x="373669" y="1121968"/>
                  </a:lnTo>
                  <a:lnTo>
                    <a:pt x="329248" y="1135784"/>
                  </a:lnTo>
                  <a:lnTo>
                    <a:pt x="284097" y="1147882"/>
                  </a:lnTo>
                  <a:lnTo>
                    <a:pt x="238255" y="1158222"/>
                  </a:lnTo>
                  <a:lnTo>
                    <a:pt x="191759" y="1166768"/>
                  </a:lnTo>
                  <a:lnTo>
                    <a:pt x="144647" y="1173481"/>
                  </a:lnTo>
                  <a:lnTo>
                    <a:pt x="96958" y="1178323"/>
                  </a:lnTo>
                  <a:lnTo>
                    <a:pt x="48729" y="1181256"/>
                  </a:lnTo>
                  <a:lnTo>
                    <a:pt x="0" y="1182243"/>
                  </a:lnTo>
                  <a:lnTo>
                    <a:pt x="0" y="0"/>
                  </a:lnTo>
                  <a:lnTo>
                    <a:pt x="1182243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Graphic 13">
              <a:extLst>
                <a:ext uri="{FF2B5EF4-FFF2-40B4-BE49-F238E27FC236}">
                  <a16:creationId xmlns:a16="http://schemas.microsoft.com/office/drawing/2014/main" id="{11DDEBBD-0376-404D-0322-ECA70D463B99}"/>
                </a:ext>
              </a:extLst>
            </p:cNvPr>
            <p:cNvSpPr/>
            <p:nvPr/>
          </p:nvSpPr>
          <p:spPr>
            <a:xfrm>
              <a:off x="12700" y="1574164"/>
              <a:ext cx="2682240" cy="1466215"/>
            </a:xfrm>
            <a:custGeom>
              <a:avLst/>
              <a:gdLst/>
              <a:ahLst/>
              <a:cxnLst/>
              <a:rect l="l" t="t" r="r" b="b"/>
              <a:pathLst>
                <a:path w="2682240" h="1466215">
                  <a:moveTo>
                    <a:pt x="0" y="146685"/>
                  </a:moveTo>
                  <a:lnTo>
                    <a:pt x="7473" y="100315"/>
                  </a:lnTo>
                  <a:lnTo>
                    <a:pt x="28284" y="60048"/>
                  </a:lnTo>
                  <a:lnTo>
                    <a:pt x="60018" y="28297"/>
                  </a:lnTo>
                  <a:lnTo>
                    <a:pt x="100260" y="7476"/>
                  </a:lnTo>
                  <a:lnTo>
                    <a:pt x="146596" y="0"/>
                  </a:lnTo>
                  <a:lnTo>
                    <a:pt x="2535682" y="0"/>
                  </a:lnTo>
                  <a:lnTo>
                    <a:pt x="2582038" y="7476"/>
                  </a:lnTo>
                  <a:lnTo>
                    <a:pt x="2622273" y="28297"/>
                  </a:lnTo>
                  <a:lnTo>
                    <a:pt x="2653987" y="60048"/>
                  </a:lnTo>
                  <a:lnTo>
                    <a:pt x="2674776" y="100315"/>
                  </a:lnTo>
                  <a:lnTo>
                    <a:pt x="2682240" y="146685"/>
                  </a:lnTo>
                  <a:lnTo>
                    <a:pt x="2682240" y="1319402"/>
                  </a:lnTo>
                  <a:lnTo>
                    <a:pt x="2674776" y="1365759"/>
                  </a:lnTo>
                  <a:lnTo>
                    <a:pt x="2653987" y="1405994"/>
                  </a:lnTo>
                  <a:lnTo>
                    <a:pt x="2622273" y="1437708"/>
                  </a:lnTo>
                  <a:lnTo>
                    <a:pt x="2582038" y="1458497"/>
                  </a:lnTo>
                  <a:lnTo>
                    <a:pt x="2535682" y="1465961"/>
                  </a:lnTo>
                  <a:lnTo>
                    <a:pt x="146596" y="1465961"/>
                  </a:lnTo>
                  <a:lnTo>
                    <a:pt x="100260" y="1458497"/>
                  </a:lnTo>
                  <a:lnTo>
                    <a:pt x="60018" y="1437708"/>
                  </a:lnTo>
                  <a:lnTo>
                    <a:pt x="28284" y="1405994"/>
                  </a:lnTo>
                  <a:lnTo>
                    <a:pt x="7473" y="1365759"/>
                  </a:lnTo>
                  <a:lnTo>
                    <a:pt x="0" y="1319402"/>
                  </a:lnTo>
                  <a:lnTo>
                    <a:pt x="0" y="146685"/>
                  </a:lnTo>
                  <a:close/>
                </a:path>
              </a:pathLst>
            </a:custGeom>
            <a:ln w="25400">
              <a:solidFill>
                <a:srgbClr val="4F81BC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Graphic 14">
              <a:extLst>
                <a:ext uri="{FF2B5EF4-FFF2-40B4-BE49-F238E27FC236}">
                  <a16:creationId xmlns:a16="http://schemas.microsoft.com/office/drawing/2014/main" id="{8CFE67F7-B8AE-3CCC-EE01-2196827FC6A1}"/>
                </a:ext>
              </a:extLst>
            </p:cNvPr>
            <p:cNvSpPr/>
            <p:nvPr/>
          </p:nvSpPr>
          <p:spPr>
            <a:xfrm>
              <a:off x="1660525" y="1523111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1182115" y="0"/>
                  </a:moveTo>
                  <a:lnTo>
                    <a:pt x="0" y="0"/>
                  </a:lnTo>
                  <a:lnTo>
                    <a:pt x="985" y="48729"/>
                  </a:lnTo>
                  <a:lnTo>
                    <a:pt x="3918" y="96958"/>
                  </a:lnTo>
                  <a:lnTo>
                    <a:pt x="8759" y="144647"/>
                  </a:lnTo>
                  <a:lnTo>
                    <a:pt x="15470" y="191759"/>
                  </a:lnTo>
                  <a:lnTo>
                    <a:pt x="24014" y="238255"/>
                  </a:lnTo>
                  <a:lnTo>
                    <a:pt x="34353" y="284097"/>
                  </a:lnTo>
                  <a:lnTo>
                    <a:pt x="46447" y="329248"/>
                  </a:lnTo>
                  <a:lnTo>
                    <a:pt x="60260" y="373669"/>
                  </a:lnTo>
                  <a:lnTo>
                    <a:pt x="75754" y="417322"/>
                  </a:lnTo>
                  <a:lnTo>
                    <a:pt x="92890" y="460170"/>
                  </a:lnTo>
                  <a:lnTo>
                    <a:pt x="111630" y="502174"/>
                  </a:lnTo>
                  <a:lnTo>
                    <a:pt x="131937" y="543296"/>
                  </a:lnTo>
                  <a:lnTo>
                    <a:pt x="153772" y="583498"/>
                  </a:lnTo>
                  <a:lnTo>
                    <a:pt x="177098" y="622742"/>
                  </a:lnTo>
                  <a:lnTo>
                    <a:pt x="201875" y="660991"/>
                  </a:lnTo>
                  <a:lnTo>
                    <a:pt x="228067" y="698205"/>
                  </a:lnTo>
                  <a:lnTo>
                    <a:pt x="255635" y="734347"/>
                  </a:lnTo>
                  <a:lnTo>
                    <a:pt x="284542" y="769379"/>
                  </a:lnTo>
                  <a:lnTo>
                    <a:pt x="314748" y="803263"/>
                  </a:lnTo>
                  <a:lnTo>
                    <a:pt x="346217" y="835961"/>
                  </a:lnTo>
                  <a:lnTo>
                    <a:pt x="378910" y="867435"/>
                  </a:lnTo>
                  <a:lnTo>
                    <a:pt x="412790" y="897646"/>
                  </a:lnTo>
                  <a:lnTo>
                    <a:pt x="447817" y="926557"/>
                  </a:lnTo>
                  <a:lnTo>
                    <a:pt x="483955" y="954130"/>
                  </a:lnTo>
                  <a:lnTo>
                    <a:pt x="521165" y="980327"/>
                  </a:lnTo>
                  <a:lnTo>
                    <a:pt x="559408" y="1005109"/>
                  </a:lnTo>
                  <a:lnTo>
                    <a:pt x="598648" y="1028438"/>
                  </a:lnTo>
                  <a:lnTo>
                    <a:pt x="638846" y="1050277"/>
                  </a:lnTo>
                  <a:lnTo>
                    <a:pt x="679965" y="1070588"/>
                  </a:lnTo>
                  <a:lnTo>
                    <a:pt x="721965" y="1089332"/>
                  </a:lnTo>
                  <a:lnTo>
                    <a:pt x="764809" y="1106472"/>
                  </a:lnTo>
                  <a:lnTo>
                    <a:pt x="808459" y="1121968"/>
                  </a:lnTo>
                  <a:lnTo>
                    <a:pt x="852877" y="1135784"/>
                  </a:lnTo>
                  <a:lnTo>
                    <a:pt x="898026" y="1147882"/>
                  </a:lnTo>
                  <a:lnTo>
                    <a:pt x="943866" y="1158222"/>
                  </a:lnTo>
                  <a:lnTo>
                    <a:pt x="990360" y="1166768"/>
                  </a:lnTo>
                  <a:lnTo>
                    <a:pt x="1037470" y="1173481"/>
                  </a:lnTo>
                  <a:lnTo>
                    <a:pt x="1085158" y="1178323"/>
                  </a:lnTo>
                  <a:lnTo>
                    <a:pt x="1133386" y="1181256"/>
                  </a:lnTo>
                  <a:lnTo>
                    <a:pt x="1182115" y="1182243"/>
                  </a:lnTo>
                  <a:lnTo>
                    <a:pt x="118211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8C8E45D2-2443-3249-0D9C-4DAB8E9B1351}"/>
                </a:ext>
              </a:extLst>
            </p:cNvPr>
            <p:cNvSpPr/>
            <p:nvPr/>
          </p:nvSpPr>
          <p:spPr>
            <a:xfrm>
              <a:off x="1660525" y="1523111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1182115" y="1182243"/>
                  </a:moveTo>
                  <a:lnTo>
                    <a:pt x="1133386" y="1181256"/>
                  </a:lnTo>
                  <a:lnTo>
                    <a:pt x="1085158" y="1178323"/>
                  </a:lnTo>
                  <a:lnTo>
                    <a:pt x="1037470" y="1173481"/>
                  </a:lnTo>
                  <a:lnTo>
                    <a:pt x="990360" y="1166768"/>
                  </a:lnTo>
                  <a:lnTo>
                    <a:pt x="943866" y="1158222"/>
                  </a:lnTo>
                  <a:lnTo>
                    <a:pt x="898026" y="1147882"/>
                  </a:lnTo>
                  <a:lnTo>
                    <a:pt x="852877" y="1135784"/>
                  </a:lnTo>
                  <a:lnTo>
                    <a:pt x="808459" y="1121968"/>
                  </a:lnTo>
                  <a:lnTo>
                    <a:pt x="764809" y="1106472"/>
                  </a:lnTo>
                  <a:lnTo>
                    <a:pt x="721965" y="1089332"/>
                  </a:lnTo>
                  <a:lnTo>
                    <a:pt x="679965" y="1070588"/>
                  </a:lnTo>
                  <a:lnTo>
                    <a:pt x="638846" y="1050277"/>
                  </a:lnTo>
                  <a:lnTo>
                    <a:pt x="598648" y="1028438"/>
                  </a:lnTo>
                  <a:lnTo>
                    <a:pt x="559408" y="1005109"/>
                  </a:lnTo>
                  <a:lnTo>
                    <a:pt x="521165" y="980327"/>
                  </a:lnTo>
                  <a:lnTo>
                    <a:pt x="483955" y="954130"/>
                  </a:lnTo>
                  <a:lnTo>
                    <a:pt x="447817" y="926557"/>
                  </a:lnTo>
                  <a:lnTo>
                    <a:pt x="412790" y="897646"/>
                  </a:lnTo>
                  <a:lnTo>
                    <a:pt x="378910" y="867435"/>
                  </a:lnTo>
                  <a:lnTo>
                    <a:pt x="346217" y="835961"/>
                  </a:lnTo>
                  <a:lnTo>
                    <a:pt x="314748" y="803263"/>
                  </a:lnTo>
                  <a:lnTo>
                    <a:pt x="284542" y="769379"/>
                  </a:lnTo>
                  <a:lnTo>
                    <a:pt x="255635" y="734347"/>
                  </a:lnTo>
                  <a:lnTo>
                    <a:pt x="228067" y="698205"/>
                  </a:lnTo>
                  <a:lnTo>
                    <a:pt x="201875" y="660991"/>
                  </a:lnTo>
                  <a:lnTo>
                    <a:pt x="177098" y="622742"/>
                  </a:lnTo>
                  <a:lnTo>
                    <a:pt x="153772" y="583498"/>
                  </a:lnTo>
                  <a:lnTo>
                    <a:pt x="131937" y="543296"/>
                  </a:lnTo>
                  <a:lnTo>
                    <a:pt x="111630" y="502174"/>
                  </a:lnTo>
                  <a:lnTo>
                    <a:pt x="92890" y="460170"/>
                  </a:lnTo>
                  <a:lnTo>
                    <a:pt x="75754" y="417322"/>
                  </a:lnTo>
                  <a:lnTo>
                    <a:pt x="60260" y="373669"/>
                  </a:lnTo>
                  <a:lnTo>
                    <a:pt x="46447" y="329248"/>
                  </a:lnTo>
                  <a:lnTo>
                    <a:pt x="34353" y="284097"/>
                  </a:lnTo>
                  <a:lnTo>
                    <a:pt x="24014" y="238255"/>
                  </a:lnTo>
                  <a:lnTo>
                    <a:pt x="15470" y="191759"/>
                  </a:lnTo>
                  <a:lnTo>
                    <a:pt x="8759" y="144647"/>
                  </a:lnTo>
                  <a:lnTo>
                    <a:pt x="3918" y="96958"/>
                  </a:lnTo>
                  <a:lnTo>
                    <a:pt x="985" y="48729"/>
                  </a:lnTo>
                  <a:lnTo>
                    <a:pt x="0" y="0"/>
                  </a:lnTo>
                  <a:lnTo>
                    <a:pt x="1182115" y="0"/>
                  </a:lnTo>
                  <a:lnTo>
                    <a:pt x="1182115" y="118224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Graphic 16">
              <a:extLst>
                <a:ext uri="{FF2B5EF4-FFF2-40B4-BE49-F238E27FC236}">
                  <a16:creationId xmlns:a16="http://schemas.microsoft.com/office/drawing/2014/main" id="{AAB246BF-8346-B3EC-A48E-91CBC8F39932}"/>
                </a:ext>
              </a:extLst>
            </p:cNvPr>
            <p:cNvSpPr/>
            <p:nvPr/>
          </p:nvSpPr>
          <p:spPr>
            <a:xfrm>
              <a:off x="2688082" y="1272286"/>
              <a:ext cx="374015" cy="155575"/>
            </a:xfrm>
            <a:custGeom>
              <a:avLst/>
              <a:gdLst/>
              <a:ahLst/>
              <a:cxnLst/>
              <a:rect l="l" t="t" r="r" b="b"/>
              <a:pathLst>
                <a:path w="374015" h="155575">
                  <a:moveTo>
                    <a:pt x="181863" y="0"/>
                  </a:moveTo>
                  <a:lnTo>
                    <a:pt x="133511" y="5552"/>
                  </a:lnTo>
                  <a:lnTo>
                    <a:pt x="90066" y="21218"/>
                  </a:lnTo>
                  <a:lnTo>
                    <a:pt x="53260" y="45513"/>
                  </a:lnTo>
                  <a:lnTo>
                    <a:pt x="24826" y="76952"/>
                  </a:lnTo>
                  <a:lnTo>
                    <a:pt x="6495" y="114050"/>
                  </a:lnTo>
                  <a:lnTo>
                    <a:pt x="0" y="155321"/>
                  </a:lnTo>
                  <a:lnTo>
                    <a:pt x="44322" y="155321"/>
                  </a:lnTo>
                  <a:lnTo>
                    <a:pt x="49522" y="125081"/>
                  </a:lnTo>
                  <a:lnTo>
                    <a:pt x="64388" y="97615"/>
                  </a:lnTo>
                  <a:lnTo>
                    <a:pt x="87828" y="74364"/>
                  </a:lnTo>
                  <a:lnTo>
                    <a:pt x="118744" y="56769"/>
                  </a:lnTo>
                  <a:lnTo>
                    <a:pt x="171253" y="44725"/>
                  </a:lnTo>
                  <a:lnTo>
                    <a:pt x="223631" y="49672"/>
                  </a:lnTo>
                  <a:lnTo>
                    <a:pt x="269888" y="70074"/>
                  </a:lnTo>
                  <a:lnTo>
                    <a:pt x="304038" y="104394"/>
                  </a:lnTo>
                  <a:lnTo>
                    <a:pt x="285114" y="104394"/>
                  </a:lnTo>
                  <a:lnTo>
                    <a:pt x="341629" y="155321"/>
                  </a:lnTo>
                  <a:lnTo>
                    <a:pt x="373760" y="104394"/>
                  </a:lnTo>
                  <a:lnTo>
                    <a:pt x="353694" y="104394"/>
                  </a:lnTo>
                  <a:lnTo>
                    <a:pt x="327025" y="61722"/>
                  </a:lnTo>
                  <a:lnTo>
                    <a:pt x="287305" y="28765"/>
                  </a:lnTo>
                  <a:lnTo>
                    <a:pt x="237823" y="7524"/>
                  </a:lnTo>
                  <a:lnTo>
                    <a:pt x="181863" y="0"/>
                  </a:lnTo>
                  <a:close/>
                </a:path>
              </a:pathLst>
            </a:custGeom>
            <a:solidFill>
              <a:srgbClr val="B1C1D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F5441538-29B2-AD2E-6319-933F58C49021}"/>
                </a:ext>
              </a:extLst>
            </p:cNvPr>
            <p:cNvSpPr/>
            <p:nvPr/>
          </p:nvSpPr>
          <p:spPr>
            <a:xfrm>
              <a:off x="2688082" y="1272286"/>
              <a:ext cx="374015" cy="155575"/>
            </a:xfrm>
            <a:custGeom>
              <a:avLst/>
              <a:gdLst/>
              <a:ahLst/>
              <a:cxnLst/>
              <a:rect l="l" t="t" r="r" b="b"/>
              <a:pathLst>
                <a:path w="374015" h="155575">
                  <a:moveTo>
                    <a:pt x="0" y="155321"/>
                  </a:moveTo>
                  <a:lnTo>
                    <a:pt x="6495" y="114050"/>
                  </a:lnTo>
                  <a:lnTo>
                    <a:pt x="24826" y="76952"/>
                  </a:lnTo>
                  <a:lnTo>
                    <a:pt x="53260" y="45513"/>
                  </a:lnTo>
                  <a:lnTo>
                    <a:pt x="90066" y="21218"/>
                  </a:lnTo>
                  <a:lnTo>
                    <a:pt x="133511" y="5552"/>
                  </a:lnTo>
                  <a:lnTo>
                    <a:pt x="181863" y="0"/>
                  </a:lnTo>
                  <a:lnTo>
                    <a:pt x="237823" y="7524"/>
                  </a:lnTo>
                  <a:lnTo>
                    <a:pt x="287305" y="28765"/>
                  </a:lnTo>
                  <a:lnTo>
                    <a:pt x="327025" y="61722"/>
                  </a:lnTo>
                  <a:lnTo>
                    <a:pt x="353694" y="104394"/>
                  </a:lnTo>
                  <a:lnTo>
                    <a:pt x="373760" y="104394"/>
                  </a:lnTo>
                  <a:lnTo>
                    <a:pt x="341629" y="155321"/>
                  </a:lnTo>
                  <a:lnTo>
                    <a:pt x="285114" y="104394"/>
                  </a:lnTo>
                  <a:lnTo>
                    <a:pt x="304038" y="104394"/>
                  </a:lnTo>
                  <a:lnTo>
                    <a:pt x="269888" y="70074"/>
                  </a:lnTo>
                  <a:lnTo>
                    <a:pt x="223631" y="49672"/>
                  </a:lnTo>
                  <a:lnTo>
                    <a:pt x="171253" y="44725"/>
                  </a:lnTo>
                  <a:lnTo>
                    <a:pt x="118744" y="56769"/>
                  </a:lnTo>
                  <a:lnTo>
                    <a:pt x="87828" y="74364"/>
                  </a:lnTo>
                  <a:lnTo>
                    <a:pt x="64388" y="97615"/>
                  </a:lnTo>
                  <a:lnTo>
                    <a:pt x="49522" y="125081"/>
                  </a:lnTo>
                  <a:lnTo>
                    <a:pt x="44322" y="155321"/>
                  </a:lnTo>
                  <a:lnTo>
                    <a:pt x="0" y="15532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Graphic 18">
              <a:extLst>
                <a:ext uri="{FF2B5EF4-FFF2-40B4-BE49-F238E27FC236}">
                  <a16:creationId xmlns:a16="http://schemas.microsoft.com/office/drawing/2014/main" id="{97421957-708A-0F17-3471-B73AFE2EABB6}"/>
                </a:ext>
              </a:extLst>
            </p:cNvPr>
            <p:cNvSpPr/>
            <p:nvPr/>
          </p:nvSpPr>
          <p:spPr>
            <a:xfrm>
              <a:off x="2678048" y="1564132"/>
              <a:ext cx="374015" cy="155575"/>
            </a:xfrm>
            <a:custGeom>
              <a:avLst/>
              <a:gdLst/>
              <a:ahLst/>
              <a:cxnLst/>
              <a:rect l="l" t="t" r="r" b="b"/>
              <a:pathLst>
                <a:path w="374015" h="155575">
                  <a:moveTo>
                    <a:pt x="373761" y="0"/>
                  </a:moveTo>
                  <a:lnTo>
                    <a:pt x="329438" y="0"/>
                  </a:lnTo>
                  <a:lnTo>
                    <a:pt x="324238" y="30239"/>
                  </a:lnTo>
                  <a:lnTo>
                    <a:pt x="309371" y="57705"/>
                  </a:lnTo>
                  <a:lnTo>
                    <a:pt x="285932" y="80956"/>
                  </a:lnTo>
                  <a:lnTo>
                    <a:pt x="255015" y="98551"/>
                  </a:lnTo>
                  <a:lnTo>
                    <a:pt x="202525" y="110595"/>
                  </a:lnTo>
                  <a:lnTo>
                    <a:pt x="150177" y="105648"/>
                  </a:lnTo>
                  <a:lnTo>
                    <a:pt x="103925" y="85246"/>
                  </a:lnTo>
                  <a:lnTo>
                    <a:pt x="69723" y="50926"/>
                  </a:lnTo>
                  <a:lnTo>
                    <a:pt x="88773" y="50926"/>
                  </a:lnTo>
                  <a:lnTo>
                    <a:pt x="32258" y="0"/>
                  </a:lnTo>
                  <a:lnTo>
                    <a:pt x="0" y="50926"/>
                  </a:lnTo>
                  <a:lnTo>
                    <a:pt x="20065" y="50926"/>
                  </a:lnTo>
                  <a:lnTo>
                    <a:pt x="46736" y="93599"/>
                  </a:lnTo>
                  <a:lnTo>
                    <a:pt x="86455" y="126555"/>
                  </a:lnTo>
                  <a:lnTo>
                    <a:pt x="135937" y="147796"/>
                  </a:lnTo>
                  <a:lnTo>
                    <a:pt x="191897" y="155321"/>
                  </a:lnTo>
                  <a:lnTo>
                    <a:pt x="240249" y="149768"/>
                  </a:lnTo>
                  <a:lnTo>
                    <a:pt x="283694" y="134102"/>
                  </a:lnTo>
                  <a:lnTo>
                    <a:pt x="320500" y="109807"/>
                  </a:lnTo>
                  <a:lnTo>
                    <a:pt x="348934" y="78368"/>
                  </a:lnTo>
                  <a:lnTo>
                    <a:pt x="367265" y="41270"/>
                  </a:lnTo>
                  <a:lnTo>
                    <a:pt x="373761" y="0"/>
                  </a:lnTo>
                  <a:close/>
                </a:path>
              </a:pathLst>
            </a:custGeom>
            <a:solidFill>
              <a:srgbClr val="B1C1D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Graphic 19">
              <a:extLst>
                <a:ext uri="{FF2B5EF4-FFF2-40B4-BE49-F238E27FC236}">
                  <a16:creationId xmlns:a16="http://schemas.microsoft.com/office/drawing/2014/main" id="{1359DA3F-2AF2-B0F4-B69A-6D84D0F22066}"/>
                </a:ext>
              </a:extLst>
            </p:cNvPr>
            <p:cNvSpPr/>
            <p:nvPr/>
          </p:nvSpPr>
          <p:spPr>
            <a:xfrm>
              <a:off x="2678048" y="1564132"/>
              <a:ext cx="374015" cy="155575"/>
            </a:xfrm>
            <a:custGeom>
              <a:avLst/>
              <a:gdLst/>
              <a:ahLst/>
              <a:cxnLst/>
              <a:rect l="l" t="t" r="r" b="b"/>
              <a:pathLst>
                <a:path w="374015" h="155575">
                  <a:moveTo>
                    <a:pt x="373761" y="0"/>
                  </a:moveTo>
                  <a:lnTo>
                    <a:pt x="367265" y="41270"/>
                  </a:lnTo>
                  <a:lnTo>
                    <a:pt x="348934" y="78368"/>
                  </a:lnTo>
                  <a:lnTo>
                    <a:pt x="320500" y="109807"/>
                  </a:lnTo>
                  <a:lnTo>
                    <a:pt x="283694" y="134102"/>
                  </a:lnTo>
                  <a:lnTo>
                    <a:pt x="240249" y="149768"/>
                  </a:lnTo>
                  <a:lnTo>
                    <a:pt x="191897" y="155321"/>
                  </a:lnTo>
                  <a:lnTo>
                    <a:pt x="135937" y="147796"/>
                  </a:lnTo>
                  <a:lnTo>
                    <a:pt x="86455" y="126555"/>
                  </a:lnTo>
                  <a:lnTo>
                    <a:pt x="46736" y="93599"/>
                  </a:lnTo>
                  <a:lnTo>
                    <a:pt x="20065" y="50926"/>
                  </a:lnTo>
                  <a:lnTo>
                    <a:pt x="0" y="50926"/>
                  </a:lnTo>
                  <a:lnTo>
                    <a:pt x="32258" y="0"/>
                  </a:lnTo>
                  <a:lnTo>
                    <a:pt x="88773" y="50926"/>
                  </a:lnTo>
                  <a:lnTo>
                    <a:pt x="69723" y="50926"/>
                  </a:lnTo>
                  <a:lnTo>
                    <a:pt x="103925" y="85246"/>
                  </a:lnTo>
                  <a:lnTo>
                    <a:pt x="150177" y="105648"/>
                  </a:lnTo>
                  <a:lnTo>
                    <a:pt x="202525" y="110595"/>
                  </a:lnTo>
                  <a:lnTo>
                    <a:pt x="255015" y="98551"/>
                  </a:lnTo>
                  <a:lnTo>
                    <a:pt x="285932" y="80956"/>
                  </a:lnTo>
                  <a:lnTo>
                    <a:pt x="309371" y="57705"/>
                  </a:lnTo>
                  <a:lnTo>
                    <a:pt x="324238" y="30239"/>
                  </a:lnTo>
                  <a:lnTo>
                    <a:pt x="329438" y="0"/>
                  </a:lnTo>
                  <a:lnTo>
                    <a:pt x="373761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Graphic 20">
              <a:extLst>
                <a:ext uri="{FF2B5EF4-FFF2-40B4-BE49-F238E27FC236}">
                  <a16:creationId xmlns:a16="http://schemas.microsoft.com/office/drawing/2014/main" id="{35EF98E7-3665-9BE0-DFB9-6298477593B8}"/>
                </a:ext>
              </a:extLst>
            </p:cNvPr>
            <p:cNvSpPr/>
            <p:nvPr/>
          </p:nvSpPr>
          <p:spPr>
            <a:xfrm>
              <a:off x="2743835" y="1354582"/>
              <a:ext cx="271780" cy="271780"/>
            </a:xfrm>
            <a:custGeom>
              <a:avLst/>
              <a:gdLst/>
              <a:ahLst/>
              <a:cxnLst/>
              <a:rect l="l" t="t" r="r" b="b"/>
              <a:pathLst>
                <a:path w="271780" h="271780">
                  <a:moveTo>
                    <a:pt x="135889" y="0"/>
                  </a:moveTo>
                  <a:lnTo>
                    <a:pt x="92935" y="6927"/>
                  </a:lnTo>
                  <a:lnTo>
                    <a:pt x="55632" y="26216"/>
                  </a:lnTo>
                  <a:lnTo>
                    <a:pt x="26216" y="55632"/>
                  </a:lnTo>
                  <a:lnTo>
                    <a:pt x="6927" y="92935"/>
                  </a:lnTo>
                  <a:lnTo>
                    <a:pt x="0" y="135889"/>
                  </a:lnTo>
                  <a:lnTo>
                    <a:pt x="6927" y="178844"/>
                  </a:lnTo>
                  <a:lnTo>
                    <a:pt x="26216" y="216147"/>
                  </a:lnTo>
                  <a:lnTo>
                    <a:pt x="55632" y="245563"/>
                  </a:lnTo>
                  <a:lnTo>
                    <a:pt x="92935" y="264852"/>
                  </a:lnTo>
                  <a:lnTo>
                    <a:pt x="135889" y="271779"/>
                  </a:lnTo>
                  <a:lnTo>
                    <a:pt x="178844" y="264852"/>
                  </a:lnTo>
                  <a:lnTo>
                    <a:pt x="216147" y="245563"/>
                  </a:lnTo>
                  <a:lnTo>
                    <a:pt x="245563" y="216147"/>
                  </a:lnTo>
                  <a:lnTo>
                    <a:pt x="264852" y="178844"/>
                  </a:lnTo>
                  <a:lnTo>
                    <a:pt x="271779" y="135889"/>
                  </a:lnTo>
                  <a:lnTo>
                    <a:pt x="264852" y="92935"/>
                  </a:lnTo>
                  <a:lnTo>
                    <a:pt x="245563" y="55632"/>
                  </a:lnTo>
                  <a:lnTo>
                    <a:pt x="216147" y="26216"/>
                  </a:lnTo>
                  <a:lnTo>
                    <a:pt x="178844" y="6927"/>
                  </a:lnTo>
                  <a:lnTo>
                    <a:pt x="13588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Graphic 21">
              <a:extLst>
                <a:ext uri="{FF2B5EF4-FFF2-40B4-BE49-F238E27FC236}">
                  <a16:creationId xmlns:a16="http://schemas.microsoft.com/office/drawing/2014/main" id="{6B7695BD-B00D-F15F-F4C6-01A8896847B9}"/>
                </a:ext>
              </a:extLst>
            </p:cNvPr>
            <p:cNvSpPr/>
            <p:nvPr/>
          </p:nvSpPr>
          <p:spPr>
            <a:xfrm>
              <a:off x="2822067" y="1435735"/>
              <a:ext cx="115570" cy="28575"/>
            </a:xfrm>
            <a:custGeom>
              <a:avLst/>
              <a:gdLst/>
              <a:ahLst/>
              <a:cxnLst/>
              <a:rect l="l" t="t" r="r" b="b"/>
              <a:pathLst>
                <a:path w="115570" h="28575">
                  <a:moveTo>
                    <a:pt x="21971" y="0"/>
                  </a:moveTo>
                  <a:lnTo>
                    <a:pt x="6350" y="0"/>
                  </a:lnTo>
                  <a:lnTo>
                    <a:pt x="0" y="6223"/>
                  </a:lnTo>
                  <a:lnTo>
                    <a:pt x="0" y="21971"/>
                  </a:lnTo>
                  <a:lnTo>
                    <a:pt x="6350" y="28194"/>
                  </a:lnTo>
                  <a:lnTo>
                    <a:pt x="21971" y="28194"/>
                  </a:lnTo>
                  <a:lnTo>
                    <a:pt x="28321" y="21971"/>
                  </a:lnTo>
                  <a:lnTo>
                    <a:pt x="28321" y="6223"/>
                  </a:lnTo>
                  <a:lnTo>
                    <a:pt x="21971" y="0"/>
                  </a:lnTo>
                  <a:close/>
                </a:path>
                <a:path w="115570" h="28575">
                  <a:moveTo>
                    <a:pt x="108966" y="0"/>
                  </a:moveTo>
                  <a:lnTo>
                    <a:pt x="93345" y="0"/>
                  </a:lnTo>
                  <a:lnTo>
                    <a:pt x="86995" y="6223"/>
                  </a:lnTo>
                  <a:lnTo>
                    <a:pt x="86995" y="21971"/>
                  </a:lnTo>
                  <a:lnTo>
                    <a:pt x="93345" y="28194"/>
                  </a:lnTo>
                  <a:lnTo>
                    <a:pt x="108966" y="28194"/>
                  </a:lnTo>
                  <a:lnTo>
                    <a:pt x="115316" y="21971"/>
                  </a:lnTo>
                  <a:lnTo>
                    <a:pt x="115316" y="6223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406897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Graphic 22">
              <a:extLst>
                <a:ext uri="{FF2B5EF4-FFF2-40B4-BE49-F238E27FC236}">
                  <a16:creationId xmlns:a16="http://schemas.microsoft.com/office/drawing/2014/main" id="{7CEC0E3F-237D-13B7-3AEC-D2AB4C3EABEE}"/>
                </a:ext>
              </a:extLst>
            </p:cNvPr>
            <p:cNvSpPr/>
            <p:nvPr/>
          </p:nvSpPr>
          <p:spPr>
            <a:xfrm>
              <a:off x="2743835" y="1354582"/>
              <a:ext cx="271780" cy="271780"/>
            </a:xfrm>
            <a:custGeom>
              <a:avLst/>
              <a:gdLst/>
              <a:ahLst/>
              <a:cxnLst/>
              <a:rect l="l" t="t" r="r" b="b"/>
              <a:pathLst>
                <a:path w="271780" h="271780">
                  <a:moveTo>
                    <a:pt x="78231" y="95250"/>
                  </a:moveTo>
                  <a:lnTo>
                    <a:pt x="78231" y="87375"/>
                  </a:lnTo>
                  <a:lnTo>
                    <a:pt x="84581" y="81152"/>
                  </a:lnTo>
                  <a:lnTo>
                    <a:pt x="92328" y="81152"/>
                  </a:lnTo>
                  <a:lnTo>
                    <a:pt x="100202" y="81152"/>
                  </a:lnTo>
                  <a:lnTo>
                    <a:pt x="106552" y="87375"/>
                  </a:lnTo>
                  <a:lnTo>
                    <a:pt x="106552" y="95250"/>
                  </a:lnTo>
                  <a:lnTo>
                    <a:pt x="106552" y="103124"/>
                  </a:lnTo>
                  <a:lnTo>
                    <a:pt x="100202" y="109347"/>
                  </a:lnTo>
                  <a:lnTo>
                    <a:pt x="92328" y="109347"/>
                  </a:lnTo>
                  <a:lnTo>
                    <a:pt x="84581" y="109347"/>
                  </a:lnTo>
                  <a:lnTo>
                    <a:pt x="78231" y="103124"/>
                  </a:lnTo>
                  <a:lnTo>
                    <a:pt x="78231" y="95250"/>
                  </a:lnTo>
                </a:path>
                <a:path w="271780" h="271780">
                  <a:moveTo>
                    <a:pt x="165226" y="95250"/>
                  </a:moveTo>
                  <a:lnTo>
                    <a:pt x="165226" y="87375"/>
                  </a:lnTo>
                  <a:lnTo>
                    <a:pt x="171576" y="81152"/>
                  </a:lnTo>
                  <a:lnTo>
                    <a:pt x="179450" y="81152"/>
                  </a:lnTo>
                  <a:lnTo>
                    <a:pt x="187198" y="81152"/>
                  </a:lnTo>
                  <a:lnTo>
                    <a:pt x="193548" y="87375"/>
                  </a:lnTo>
                  <a:lnTo>
                    <a:pt x="193548" y="95250"/>
                  </a:lnTo>
                  <a:lnTo>
                    <a:pt x="193548" y="103124"/>
                  </a:lnTo>
                  <a:lnTo>
                    <a:pt x="187198" y="109347"/>
                  </a:lnTo>
                  <a:lnTo>
                    <a:pt x="179450" y="109347"/>
                  </a:lnTo>
                  <a:lnTo>
                    <a:pt x="171576" y="109347"/>
                  </a:lnTo>
                  <a:lnTo>
                    <a:pt x="165226" y="103124"/>
                  </a:lnTo>
                  <a:lnTo>
                    <a:pt x="165226" y="95250"/>
                  </a:lnTo>
                </a:path>
                <a:path w="271780" h="271780">
                  <a:moveTo>
                    <a:pt x="62229" y="195199"/>
                  </a:moveTo>
                  <a:lnTo>
                    <a:pt x="99069" y="214129"/>
                  </a:lnTo>
                  <a:lnTo>
                    <a:pt x="135874" y="220440"/>
                  </a:lnTo>
                  <a:lnTo>
                    <a:pt x="172654" y="214129"/>
                  </a:lnTo>
                  <a:lnTo>
                    <a:pt x="209423" y="195199"/>
                  </a:lnTo>
                </a:path>
                <a:path w="271780" h="271780">
                  <a:moveTo>
                    <a:pt x="0" y="135889"/>
                  </a:moveTo>
                  <a:lnTo>
                    <a:pt x="6927" y="92935"/>
                  </a:lnTo>
                  <a:lnTo>
                    <a:pt x="26216" y="55632"/>
                  </a:lnTo>
                  <a:lnTo>
                    <a:pt x="55632" y="26216"/>
                  </a:lnTo>
                  <a:lnTo>
                    <a:pt x="92935" y="6927"/>
                  </a:lnTo>
                  <a:lnTo>
                    <a:pt x="135889" y="0"/>
                  </a:lnTo>
                  <a:lnTo>
                    <a:pt x="178844" y="6927"/>
                  </a:lnTo>
                  <a:lnTo>
                    <a:pt x="216147" y="26216"/>
                  </a:lnTo>
                  <a:lnTo>
                    <a:pt x="245563" y="55632"/>
                  </a:lnTo>
                  <a:lnTo>
                    <a:pt x="264852" y="92935"/>
                  </a:lnTo>
                  <a:lnTo>
                    <a:pt x="271779" y="135889"/>
                  </a:lnTo>
                  <a:lnTo>
                    <a:pt x="264852" y="178844"/>
                  </a:lnTo>
                  <a:lnTo>
                    <a:pt x="245563" y="216147"/>
                  </a:lnTo>
                  <a:lnTo>
                    <a:pt x="216147" y="245563"/>
                  </a:lnTo>
                  <a:lnTo>
                    <a:pt x="178844" y="264852"/>
                  </a:lnTo>
                  <a:lnTo>
                    <a:pt x="135889" y="271779"/>
                  </a:lnTo>
                  <a:lnTo>
                    <a:pt x="92935" y="264852"/>
                  </a:lnTo>
                  <a:lnTo>
                    <a:pt x="55632" y="245563"/>
                  </a:lnTo>
                  <a:lnTo>
                    <a:pt x="26216" y="216147"/>
                  </a:lnTo>
                  <a:lnTo>
                    <a:pt x="6927" y="178844"/>
                  </a:lnTo>
                  <a:lnTo>
                    <a:pt x="0" y="135889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86A9AE7A-F31E-2ED1-8817-92568171A18C}"/>
                </a:ext>
              </a:extLst>
            </p:cNvPr>
            <p:cNvSpPr txBox="1"/>
            <p:nvPr/>
          </p:nvSpPr>
          <p:spPr>
            <a:xfrm>
              <a:off x="85725" y="69930"/>
              <a:ext cx="1916699" cy="11938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42900" marR="389255" lvl="0" indent="-342900">
                <a:lnSpc>
                  <a:spcPct val="88000"/>
                </a:lnSpc>
                <a:spcBef>
                  <a:spcPts val="115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 to TA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accommodation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lnSpc>
                  <a:spcPts val="1285"/>
                </a:lnSpc>
                <a:spcBef>
                  <a:spcPts val="95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spc="-2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Crisis Accommodation</a:t>
              </a:r>
              <a:endParaRPr lang="en-AU" sz="11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55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Advocacy – case management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6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 to</a:t>
              </a:r>
              <a:r>
                <a:rPr lang="en-US" sz="11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Link2Home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8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100" spc="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crisis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DV</a:t>
              </a:r>
              <a:r>
                <a:rPr lang="en-US" sz="11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services</a:t>
              </a:r>
            </a:p>
            <a:p>
              <a:pPr marL="342900" lvl="0" indent="-342900">
                <a:spcBef>
                  <a:spcPts val="8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 need some help with safety planning</a:t>
              </a:r>
            </a:p>
            <a:p>
              <a:pPr marL="342900" lvl="0" indent="-342900">
                <a:spcBef>
                  <a:spcPts val="8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 don’t know what to do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7FEECCC3-59E3-67B4-E01C-99B9B11152DE}"/>
                </a:ext>
              </a:extLst>
            </p:cNvPr>
            <p:cNvSpPr txBox="1"/>
            <p:nvPr/>
          </p:nvSpPr>
          <p:spPr>
            <a:xfrm>
              <a:off x="2002423" y="781019"/>
              <a:ext cx="784294" cy="52568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R="6985" indent="151765">
                <a:lnSpc>
                  <a:spcPct val="88000"/>
                </a:lnSpc>
                <a:spcBef>
                  <a:spcPts val="115"/>
                </a:spcBef>
                <a:buNone/>
              </a:pP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I am </a:t>
              </a:r>
              <a:r>
                <a:rPr lang="en-US" sz="1100" b="1" spc="-10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Homeless or escaping DV</a:t>
              </a:r>
              <a:endParaRPr lang="en-AU" sz="1100" b="1">
                <a:effectLst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0992729B-5022-8219-81AD-48BA791454A9}"/>
                </a:ext>
              </a:extLst>
            </p:cNvPr>
            <p:cNvSpPr txBox="1"/>
            <p:nvPr/>
          </p:nvSpPr>
          <p:spPr>
            <a:xfrm>
              <a:off x="3053332" y="820214"/>
              <a:ext cx="711726" cy="385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R="10160" indent="85725">
                <a:lnSpc>
                  <a:spcPct val="88000"/>
                </a:lnSpc>
                <a:spcBef>
                  <a:spcPts val="115"/>
                </a:spcBef>
                <a:buNone/>
              </a:pP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I need </a:t>
              </a:r>
              <a:r>
                <a:rPr lang="en-US" sz="1100" b="1" spc="-10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assistance</a:t>
              </a:r>
              <a:endParaRPr lang="en-AU" sz="1100" b="1">
                <a:effectLst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E854350A-E26D-68FE-A3F9-09859A10D62B}"/>
                </a:ext>
              </a:extLst>
            </p:cNvPr>
            <p:cNvSpPr txBox="1"/>
            <p:nvPr/>
          </p:nvSpPr>
          <p:spPr>
            <a:xfrm>
              <a:off x="4068572" y="67058"/>
              <a:ext cx="1602105" cy="123964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42900" lvl="0" indent="-342900"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 to</a:t>
              </a:r>
              <a:r>
                <a:rPr lang="en-US" sz="11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AU" sz="1100" spc="-2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Conference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55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Food</a:t>
              </a:r>
              <a:r>
                <a:rPr lang="en-US" sz="1100" spc="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assistance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marR="11430" lvl="0" indent="-342900">
                <a:lnSpc>
                  <a:spcPct val="90000"/>
                </a:lnSpc>
                <a:spcBef>
                  <a:spcPts val="155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Help</a:t>
              </a:r>
              <a:r>
                <a:rPr lang="en-US" sz="1100" spc="-5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with</a:t>
              </a:r>
              <a:r>
                <a:rPr lang="en-US" sz="1100" spc="-3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paying</a:t>
              </a:r>
              <a:r>
                <a:rPr lang="en-US" sz="1100" spc="-4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my</a:t>
              </a:r>
              <a:r>
                <a:rPr lang="en-US" sz="1100" spc="-4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utility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bills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marR="381000" lvl="0" indent="-342900">
                <a:lnSpc>
                  <a:spcPct val="88000"/>
                </a:lnSpc>
                <a:spcBef>
                  <a:spcPts val="200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Help</a:t>
              </a:r>
              <a:r>
                <a:rPr lang="en-US" sz="1100" spc="-6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with</a:t>
              </a:r>
              <a:r>
                <a:rPr lang="en-US" sz="1100" spc="-5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paying</a:t>
              </a:r>
              <a:r>
                <a:rPr lang="en-US" sz="1100" spc="-6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medication</a:t>
              </a:r>
            </a:p>
            <a:p>
              <a:pPr marL="342900" marR="381000" lvl="0" indent="-342900">
                <a:lnSpc>
                  <a:spcPct val="88000"/>
                </a:lnSpc>
                <a:spcBef>
                  <a:spcPts val="200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 need help with moving house</a:t>
              </a:r>
            </a:p>
            <a:p>
              <a:pPr marL="342900" marR="381000" lvl="0" indent="-342900">
                <a:lnSpc>
                  <a:spcPct val="88000"/>
                </a:lnSpc>
                <a:spcBef>
                  <a:spcPts val="200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 need furniture for my new home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662BE7E6-4171-C39A-FE3B-65EB1903C4A9}"/>
                </a:ext>
              </a:extLst>
            </p:cNvPr>
            <p:cNvSpPr txBox="1"/>
            <p:nvPr/>
          </p:nvSpPr>
          <p:spPr>
            <a:xfrm>
              <a:off x="85725" y="1823405"/>
              <a:ext cx="1619885" cy="98373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42900" lvl="0" indent="-342900">
                <a:buSzPts val="900"/>
                <a:buFont typeface="Calibri" panose="020F0502020204030204" pitchFamily="34" charset="0"/>
                <a:buChar char="•"/>
                <a:tabLst>
                  <a:tab pos="62865" algn="l"/>
                </a:tabLst>
              </a:pP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0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000" spc="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Case</a:t>
              </a:r>
              <a:r>
                <a:rPr lang="en-US" sz="1000" spc="-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Management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55"/>
                </a:spcBef>
                <a:buSzPts val="900"/>
                <a:buFont typeface="Calibri" panose="020F0502020204030204" pitchFamily="34" charset="0"/>
                <a:buChar char="•"/>
                <a:tabLst>
                  <a:tab pos="62865" algn="l"/>
                </a:tabLst>
              </a:pP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Tenancy</a:t>
              </a: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Bond</a:t>
              </a: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support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80"/>
                </a:spcBef>
                <a:buSzPts val="900"/>
                <a:buFont typeface="Calibri" panose="020F0502020204030204" pitchFamily="34" charset="0"/>
                <a:buChar char="•"/>
                <a:tabLst>
                  <a:tab pos="62865" algn="l"/>
                </a:tabLst>
              </a:pP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Advocacy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55"/>
                </a:spcBef>
                <a:buSzPts val="900"/>
                <a:buFont typeface="Calibri" panose="020F0502020204030204" pitchFamily="34" charset="0"/>
                <a:buChar char="•"/>
                <a:tabLst>
                  <a:tab pos="91440" algn="l"/>
                </a:tabLst>
              </a:pP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000" spc="-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000" spc="1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Link2Home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55"/>
                </a:spcBef>
                <a:buSzPts val="900"/>
                <a:buFont typeface="Calibri" panose="020F0502020204030204" pitchFamily="34" charset="0"/>
                <a:buChar char="•"/>
                <a:tabLst>
                  <a:tab pos="91440" algn="l"/>
                </a:tabLst>
              </a:pP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000" spc="-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to internal or external </a:t>
              </a:r>
              <a:r>
                <a:rPr lang="en-US" sz="10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DV </a:t>
              </a:r>
              <a:r>
                <a:rPr lang="en-US" sz="10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services</a:t>
              </a:r>
            </a:p>
            <a:p>
              <a:pPr marL="342900" lvl="0" indent="-342900">
                <a:spcBef>
                  <a:spcPts val="55"/>
                </a:spcBef>
                <a:buSzPts val="900"/>
                <a:buFont typeface="Calibri" panose="020F0502020204030204" pitchFamily="34" charset="0"/>
                <a:buChar char="•"/>
                <a:tabLst>
                  <a:tab pos="91440" algn="l"/>
                </a:tabLst>
              </a:pPr>
              <a:r>
                <a:rPr lang="en-US" sz="1000" spc="-1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 am unsure of what to do or who can help me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24151D04-B6C7-C49C-D901-B4D82D41D770}"/>
                </a:ext>
              </a:extLst>
            </p:cNvPr>
            <p:cNvSpPr txBox="1"/>
            <p:nvPr/>
          </p:nvSpPr>
          <p:spPr>
            <a:xfrm>
              <a:off x="2108454" y="1696165"/>
              <a:ext cx="645160" cy="47561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R="11430" algn="ctr">
                <a:lnSpc>
                  <a:spcPct val="88000"/>
                </a:lnSpc>
                <a:spcBef>
                  <a:spcPts val="115"/>
                </a:spcBef>
                <a:buNone/>
              </a:pP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I</a:t>
              </a:r>
              <a:r>
                <a:rPr lang="en-US" sz="1100" b="1" spc="-65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 </a:t>
              </a: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need</a:t>
              </a:r>
              <a:r>
                <a:rPr lang="en-US" sz="1100" b="1" spc="-65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 </a:t>
              </a: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help </a:t>
              </a:r>
              <a:r>
                <a:rPr lang="en-US" sz="1100" b="1" spc="-20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with </a:t>
              </a:r>
              <a:r>
                <a:rPr lang="en-US" sz="1100" b="1" spc="-10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Housing</a:t>
              </a:r>
              <a:endParaRPr lang="en-AU" sz="1100" b="1">
                <a:effectLst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" name="Textbox 29">
              <a:extLst>
                <a:ext uri="{FF2B5EF4-FFF2-40B4-BE49-F238E27FC236}">
                  <a16:creationId xmlns:a16="http://schemas.microsoft.com/office/drawing/2014/main" id="{2EE9F8D6-EFD5-E32C-003D-99900CAF69F2}"/>
                </a:ext>
              </a:extLst>
            </p:cNvPr>
            <p:cNvSpPr txBox="1"/>
            <p:nvPr/>
          </p:nvSpPr>
          <p:spPr>
            <a:xfrm>
              <a:off x="2999358" y="1696165"/>
              <a:ext cx="645160" cy="47561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R="11430" algn="ctr">
                <a:lnSpc>
                  <a:spcPct val="88000"/>
                </a:lnSpc>
                <a:spcBef>
                  <a:spcPts val="115"/>
                </a:spcBef>
                <a:buNone/>
              </a:pP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I</a:t>
              </a:r>
              <a:r>
                <a:rPr lang="en-US" sz="1100" b="1" spc="-65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 </a:t>
              </a: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need</a:t>
              </a:r>
              <a:r>
                <a:rPr lang="en-US" sz="1100" b="1" spc="-65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 </a:t>
              </a:r>
              <a:r>
                <a:rPr lang="en-US" sz="1100" b="1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help with my </a:t>
              </a:r>
              <a:r>
                <a:rPr lang="en-US" sz="1100" b="1" spc="-10">
                  <a:solidFill>
                    <a:srgbClr val="FFFFFF"/>
                  </a:solidFill>
                  <a:effectLst/>
                  <a:latin typeface="Calibri"/>
                  <a:ea typeface="Calibri"/>
                  <a:cs typeface="Calibri"/>
                </a:rPr>
                <a:t>addiction</a:t>
              </a:r>
              <a:endParaRPr lang="en-AU" sz="1100" b="1">
                <a:effectLst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D726F18C-3687-17EB-D083-F11B124A0826}"/>
                </a:ext>
              </a:extLst>
            </p:cNvPr>
            <p:cNvSpPr txBox="1"/>
            <p:nvPr/>
          </p:nvSpPr>
          <p:spPr>
            <a:xfrm>
              <a:off x="4067630" y="1809848"/>
              <a:ext cx="1670050" cy="11431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42900" lvl="0" indent="-342900"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AU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 to our conferences for financial support </a:t>
              </a:r>
            </a:p>
            <a:p>
              <a:pPr marL="342900" marR="294005" lvl="0" indent="-342900">
                <a:lnSpc>
                  <a:spcPct val="90000"/>
                </a:lnSpc>
                <a:spcBef>
                  <a:spcPts val="150"/>
                </a:spcBef>
                <a:buSzPts val="1000"/>
                <a:buFont typeface="Calibri" panose="020F0502020204030204" pitchFamily="34" charset="0"/>
                <a:buChar char="•"/>
                <a:tabLst>
                  <a:tab pos="57150" algn="l"/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100" spc="-6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spc="-6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our</a:t>
              </a:r>
              <a:r>
                <a:rPr lang="en-US" sz="1100" spc="-6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internal AOD services</a:t>
              </a:r>
              <a:endParaRPr lang="en-AU" sz="1100" spc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42900" lvl="0" indent="-342900">
                <a:spcBef>
                  <a:spcPts val="9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Referral</a:t>
              </a:r>
              <a:r>
                <a:rPr lang="en-US" sz="1100" spc="-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spc="-3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external</a:t>
              </a:r>
              <a:r>
                <a:rPr lang="en-US" sz="1100" spc="-25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spc="-1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services</a:t>
              </a:r>
            </a:p>
            <a:p>
              <a:pPr marL="342900" lvl="0" indent="-342900">
                <a:spcBef>
                  <a:spcPts val="9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Referral to detox services</a:t>
              </a:r>
            </a:p>
            <a:p>
              <a:pPr marL="342900" lvl="0" indent="-342900">
                <a:spcBef>
                  <a:spcPts val="9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r>
                <a:rPr lang="en-US" sz="1100" spc="-1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 have no one to help me</a:t>
              </a:r>
            </a:p>
            <a:p>
              <a:pPr marL="342900" lvl="0" indent="-342900">
                <a:spcBef>
                  <a:spcPts val="90"/>
                </a:spcBef>
                <a:buSzPts val="1000"/>
                <a:buFont typeface="Calibri" panose="020F0502020204030204" pitchFamily="34" charset="0"/>
                <a:buChar char="•"/>
                <a:tabLst>
                  <a:tab pos="69215" algn="l"/>
                </a:tabLst>
              </a:pPr>
              <a:endParaRPr lang="en-AU" sz="1100" spc="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48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05F243B7-1612-0F83-C916-FB362012FF33}"/>
              </a:ext>
            </a:extLst>
          </p:cNvPr>
          <p:cNvSpPr txBox="1">
            <a:spLocks/>
          </p:cNvSpPr>
          <p:nvPr/>
        </p:nvSpPr>
        <p:spPr>
          <a:xfrm>
            <a:off x="645384" y="825421"/>
            <a:ext cx="105156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CE60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/>
              <a:t>Vinnies Assist</a:t>
            </a:r>
            <a:endParaRPr lang="en-US" sz="4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78115A-75F5-9A14-C488-95EE15F7AAF5}"/>
              </a:ext>
            </a:extLst>
          </p:cNvPr>
          <p:cNvSpPr txBox="1"/>
          <p:nvPr/>
        </p:nvSpPr>
        <p:spPr>
          <a:xfrm>
            <a:off x="691465" y="1558042"/>
            <a:ext cx="102936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Vinnies Assist call volumes for 2024 – 2025 by month and IVR Option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F442B2-3933-5D58-D0CD-EBBBC1B53AFB}"/>
              </a:ext>
            </a:extLst>
          </p:cNvPr>
          <p:cNvSpPr/>
          <p:nvPr/>
        </p:nvSpPr>
        <p:spPr>
          <a:xfrm>
            <a:off x="3159984" y="2425964"/>
            <a:ext cx="5511113" cy="411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2658B9E4-F350-EDF0-75D7-1C328F222646}"/>
              </a:ext>
            </a:extLst>
          </p:cNvPr>
          <p:cNvGraphicFramePr>
            <a:graphicFrameLocks/>
          </p:cNvGraphicFramePr>
          <p:nvPr/>
        </p:nvGraphicFramePr>
        <p:xfrm>
          <a:off x="3109157" y="2438321"/>
          <a:ext cx="5458308" cy="411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131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62A99-4442-13E9-A36F-AAEBEBEF1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424C25B-9D1B-2DDF-BFEA-4E3E3A92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39" y="336893"/>
            <a:ext cx="10515600" cy="8064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Vinnies Assist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C9775-F9D8-B7F9-BAB2-A65E4688524E}"/>
              </a:ext>
            </a:extLst>
          </p:cNvPr>
          <p:cNvSpPr txBox="1"/>
          <p:nvPr/>
        </p:nvSpPr>
        <p:spPr>
          <a:xfrm>
            <a:off x="473439" y="999148"/>
            <a:ext cx="94921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the gap of support opportunities relating to internal and external referrals across NSW.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D1803EC-1C04-B484-72CF-3E54FAAFD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578135"/>
              </p:ext>
            </p:extLst>
          </p:nvPr>
        </p:nvGraphicFramePr>
        <p:xfrm>
          <a:off x="2962762" y="2254531"/>
          <a:ext cx="6064216" cy="426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490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E22B-A600-85AD-2BAE-1718C3A0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BE41595C-C02F-F804-3689-DE94976C8418}"/>
              </a:ext>
            </a:extLst>
          </p:cNvPr>
          <p:cNvSpPr txBox="1">
            <a:spLocks/>
          </p:cNvSpPr>
          <p:nvPr/>
        </p:nvSpPr>
        <p:spPr>
          <a:xfrm>
            <a:off x="645384" y="825421"/>
            <a:ext cx="105156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CE60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Types of referrals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8D4B0E-11EE-DCE9-48EB-283E591B9619}"/>
              </a:ext>
            </a:extLst>
          </p:cNvPr>
          <p:cNvSpPr txBox="1"/>
          <p:nvPr/>
        </p:nvSpPr>
        <p:spPr>
          <a:xfrm>
            <a:off x="691465" y="1558042"/>
            <a:ext cx="102936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accent6"/>
                </a:solidFill>
                <a:latin typeface="Arial"/>
                <a:cs typeface="Arial"/>
              </a:rPr>
              <a:t>Identifying referrals for wrap around services:</a:t>
            </a:r>
            <a:br>
              <a:rPr lang="en-US" sz="2500" dirty="0">
                <a:solidFill>
                  <a:schemeClr val="accent6"/>
                </a:solidFill>
                <a:latin typeface="Arial"/>
                <a:cs typeface="Arial"/>
              </a:rPr>
            </a:br>
            <a:endParaRPr lang="en-US" altLang="en-US" sz="2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E5094-09E0-FAAC-E66E-A590EA588EBB}"/>
              </a:ext>
            </a:extLst>
          </p:cNvPr>
          <p:cNvSpPr txBox="1">
            <a:spLocks/>
          </p:cNvSpPr>
          <p:nvPr/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4D815C-8BF3-4ECF-A945-A2A7C2983AF9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D257E12-730B-F6A4-126A-FA5FA6C1C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785731"/>
              </p:ext>
            </p:extLst>
          </p:nvPr>
        </p:nvGraphicFramePr>
        <p:xfrm>
          <a:off x="1218559" y="4669330"/>
          <a:ext cx="9523654" cy="1687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65CAB8-B076-4106-9F6F-BCDE1C9A3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821383"/>
              </p:ext>
            </p:extLst>
          </p:nvPr>
        </p:nvGraphicFramePr>
        <p:xfrm>
          <a:off x="2536127" y="2409099"/>
          <a:ext cx="6888517" cy="140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4616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C10C5-6BE2-A8D2-4CDA-D02AC885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D0375F2-9F3B-4CC8-E438-466F376F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45" y="1782739"/>
            <a:ext cx="8628168" cy="1759141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B4003F65-91D0-FCEF-346F-8848765B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C5AAFFB8-AA38-543A-D3CC-458A7981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5CB1D33A-C841-39AD-83DC-07CEF8A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D3652D39-2850-2446-54F1-AF0338736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9C867-2B84-2E82-3389-DA84C60D7B9B}"/>
              </a:ext>
            </a:extLst>
          </p:cNvPr>
          <p:cNvSpPr txBox="1">
            <a:spLocks/>
          </p:cNvSpPr>
          <p:nvPr/>
        </p:nvSpPr>
        <p:spPr>
          <a:xfrm>
            <a:off x="1712829" y="3990020"/>
            <a:ext cx="8766341" cy="40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AU" sz="4800" b="1" dirty="0">
                <a:solidFill>
                  <a:srgbClr val="FCE609"/>
                </a:solidFill>
              </a:rPr>
              <a:t>No Interest Loans </a:t>
            </a:r>
            <a:r>
              <a:rPr lang="en-AU" sz="4000" b="1" dirty="0">
                <a:solidFill>
                  <a:srgbClr val="FCE609"/>
                </a:solidFill>
              </a:rPr>
              <a:t>Program</a:t>
            </a:r>
            <a:r>
              <a:rPr lang="en-AU" sz="4800" b="1" dirty="0">
                <a:solidFill>
                  <a:srgbClr val="FCE609"/>
                </a:solidFill>
              </a:rPr>
              <a:t> (NILs)</a:t>
            </a:r>
            <a:endParaRPr lang="en-AU" dirty="0">
              <a:solidFill>
                <a:srgbClr val="FCE609"/>
              </a:solidFill>
            </a:endParaRPr>
          </a:p>
          <a:p>
            <a:pPr lvl="0">
              <a:defRPr/>
            </a:pPr>
            <a:r>
              <a:rPr lang="en-AU" sz="2500" dirty="0">
                <a:solidFill>
                  <a:schemeClr val="accent6"/>
                </a:solidFill>
              </a:rPr>
              <a:t>Brendan Watson – Manager NILS Program  </a:t>
            </a:r>
            <a:endParaRPr lang="en-AU" sz="25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0C38A5F-6420-C8E7-4FBD-58AA4825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9" y="366865"/>
            <a:ext cx="4297307" cy="876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3A9AD9-8531-EBA0-F74C-34F40F26BFC7}"/>
              </a:ext>
            </a:extLst>
          </p:cNvPr>
          <p:cNvSpPr txBox="1">
            <a:spLocks/>
          </p:cNvSpPr>
          <p:nvPr/>
        </p:nvSpPr>
        <p:spPr>
          <a:xfrm>
            <a:off x="420129" y="3049822"/>
            <a:ext cx="5181600" cy="306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AC933-E61F-1F1D-F6BE-71024BE397E1}"/>
              </a:ext>
            </a:extLst>
          </p:cNvPr>
          <p:cNvSpPr txBox="1">
            <a:spLocks/>
          </p:cNvSpPr>
          <p:nvPr/>
        </p:nvSpPr>
        <p:spPr>
          <a:xfrm>
            <a:off x="419707" y="1556105"/>
            <a:ext cx="4409833" cy="430063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56A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FEFFFF"/>
                </a:solidFill>
                <a:latin typeface="Aptos" panose="02110004020202020204"/>
              </a:rPr>
              <a:t>Up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 $2000. ($3000 for bond loans and natural disaster victims) 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fees, no interest, no costs, ever: only have to repay the amount borrowed.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FEFFFF"/>
                </a:solidFill>
                <a:latin typeface="Aptos" panose="02110004020202020204"/>
              </a:rPr>
              <a:t>Repaid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over 12 months (can be up to 24 months).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2C65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47909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nnies NSW">
      <a:dk1>
        <a:srgbClr val="002C65"/>
      </a:dk1>
      <a:lt1>
        <a:srgbClr val="FFFFFF"/>
      </a:lt1>
      <a:dk2>
        <a:srgbClr val="0356A2"/>
      </a:dk2>
      <a:lt2>
        <a:srgbClr val="FCE508"/>
      </a:lt2>
      <a:accent1>
        <a:srgbClr val="6DCEF5"/>
      </a:accent1>
      <a:accent2>
        <a:srgbClr val="0356A2"/>
      </a:accent2>
      <a:accent3>
        <a:srgbClr val="002C65"/>
      </a:accent3>
      <a:accent4>
        <a:srgbClr val="6DCEF6"/>
      </a:accent4>
      <a:accent5>
        <a:srgbClr val="FCE50F"/>
      </a:accent5>
      <a:accent6>
        <a:srgbClr val="FEFFFF"/>
      </a:accent6>
      <a:hlink>
        <a:srgbClr val="0356A2"/>
      </a:hlink>
      <a:folHlink>
        <a:srgbClr val="002C6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225 New Powerpoint Template -1" id="{3F45BDC1-6D02-7B40-8414-259DFBDB94F2}" vid="{9BCB050C-468C-3749-AAC3-FA8FCE36D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2c45df-4bbb-478c-9ae5-5d6dcd58b7f6" xsi:nil="true"/>
    <lcf76f155ced4ddcb4097134ff3c332f xmlns="f351a857-f8fe-4aff-9ff8-7af26fee412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D589284B67B419D041B99E9447361" ma:contentTypeVersion="19" ma:contentTypeDescription="Create a new document." ma:contentTypeScope="" ma:versionID="67a6efae5c219590467ab436b85b6951">
  <xsd:schema xmlns:xsd="http://www.w3.org/2001/XMLSchema" xmlns:xs="http://www.w3.org/2001/XMLSchema" xmlns:p="http://schemas.microsoft.com/office/2006/metadata/properties" xmlns:ns2="f351a857-f8fe-4aff-9ff8-7af26fee412e" xmlns:ns3="ce2c45df-4bbb-478c-9ae5-5d6dcd58b7f6" targetNamespace="http://schemas.microsoft.com/office/2006/metadata/properties" ma:root="true" ma:fieldsID="d668a57790ce34cabfbf6dd753ba350d" ns2:_="" ns3:_="">
    <xsd:import namespace="f351a857-f8fe-4aff-9ff8-7af26fee412e"/>
    <xsd:import namespace="ce2c45df-4bbb-478c-9ae5-5d6dcd58b7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1a857-f8fe-4aff-9ff8-7af26fee4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38da8e-f566-4a79-afbe-db4fc349b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45df-4bbb-478c-9ae5-5d6dcd58b7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8a5a8-b3f4-492d-bea6-2541927e8a9a}" ma:internalName="TaxCatchAll" ma:showField="CatchAllData" ma:web="ce2c45df-4bbb-478c-9ae5-5d6dcd58b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4F7BF-FCCB-4CF7-AEB9-FF32B95E6713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sharepoint/v3"/>
    <ds:schemaRef ds:uri="a44e3430-8288-4e31-b943-8b54febb7d0b"/>
    <ds:schemaRef ds:uri="http://schemas.microsoft.com/office/infopath/2007/PartnerControls"/>
    <ds:schemaRef ds:uri="85c78a99-1e53-4a5f-9ca5-aab97121d53a"/>
    <ds:schemaRef ds:uri="http://www.w3.org/XML/1998/namespace"/>
    <ds:schemaRef ds:uri="ce2c45df-4bbb-478c-9ae5-5d6dcd58b7f6"/>
    <ds:schemaRef ds:uri="f351a857-f8fe-4aff-9ff8-7af26fee412e"/>
  </ds:schemaRefs>
</ds:datastoreItem>
</file>

<file path=customXml/itemProps2.xml><?xml version="1.0" encoding="utf-8"?>
<ds:datastoreItem xmlns:ds="http://schemas.openxmlformats.org/officeDocument/2006/customXml" ds:itemID="{9F3B6E37-9D4A-4B16-B15A-84727A51B4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69FF51-CFFE-4E8D-B719-64F73A7362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1a857-f8fe-4aff-9ff8-7af26fee412e"/>
    <ds:schemaRef ds:uri="ce2c45df-4bbb-478c-9ae5-5d6dcd58b7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968</Words>
  <Application>Microsoft Macintosh PowerPoint</Application>
  <PresentationFormat>Widescreen</PresentationFormat>
  <Paragraphs>222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Arial,Sans-Serif</vt:lpstr>
      <vt:lpstr>Calibri</vt:lpstr>
      <vt:lpstr>Office Theme</vt:lpstr>
      <vt:lpstr>PowerPoint Presentation</vt:lpstr>
      <vt:lpstr>Acknowledgement of Country</vt:lpstr>
      <vt:lpstr>Vinnies Assist</vt:lpstr>
      <vt:lpstr>Vinnies Assist</vt:lpstr>
      <vt:lpstr>PowerPoint Presentation</vt:lpstr>
      <vt:lpstr>Vinnies Assist</vt:lpstr>
      <vt:lpstr>PowerPoint Presentation</vt:lpstr>
      <vt:lpstr>PowerPoint Presentation</vt:lpstr>
      <vt:lpstr>PowerPoint Presentation</vt:lpstr>
      <vt:lpstr>SVDP NILS PROGRAM</vt:lpstr>
      <vt:lpstr>LOAN PURPOSES</vt:lpstr>
      <vt:lpstr>LOAN PURPOSES WE CANNOT FUND</vt:lpstr>
      <vt:lpstr>PowerPoint Presentation</vt:lpstr>
      <vt:lpstr>What’s New?</vt:lpstr>
      <vt:lpstr>What’s New?</vt:lpstr>
      <vt:lpstr>PowerPoint Presentation</vt:lpstr>
      <vt:lpstr>PowerPoint Presentation</vt:lpstr>
      <vt:lpstr>To be eligible for EAPA the Person We Assist (PWA) must:</vt:lpstr>
      <vt:lpstr>What is a Crisis?</vt:lpstr>
      <vt:lpstr>How much assistance can be provided?</vt:lpstr>
      <vt:lpstr>Current Status of EAPA in the Society NSW</vt:lpstr>
      <vt:lpstr>Assessing a customer and applying for EAPA</vt:lpstr>
      <vt:lpstr>Considerations</vt:lpstr>
      <vt:lpstr>PowerPoint Presentation</vt:lpstr>
      <vt:lpstr>What is Twinning?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Hutchinson</dc:creator>
  <cp:lastModifiedBy>Patty Barrett</cp:lastModifiedBy>
  <cp:revision>5</cp:revision>
  <dcterms:created xsi:type="dcterms:W3CDTF">2025-09-18T01:43:25Z</dcterms:created>
  <dcterms:modified xsi:type="dcterms:W3CDTF">2025-10-09T23:01:04Z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0x0101001C9D589284B67B419D041B99E9447361</vt:lpwstr>
  </property>
  <property fmtid="{D5CDD505-2E9C-101B-9397-08002B2CF9AE}" pid="3" name="MediaServiceImageTags">
    <vt:lpwstr/>
  </property>
</Properties>
</file>