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6" r:id="rId5"/>
    <p:sldId id="273" r:id="rId6"/>
    <p:sldId id="265" r:id="rId7"/>
    <p:sldId id="267" r:id="rId8"/>
    <p:sldId id="268" r:id="rId9"/>
    <p:sldId id="275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82829-3661-FB83-04AB-7A64B4D6C0C3}" v="225" dt="2025-10-09T22:53:18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background&#10;&#10;AI-generated content may be incorrect.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A black and yellow rectangle&#10;&#10;AI-generated content may be incorrect.">
            <a:extLst>
              <a:ext uri="{FF2B5EF4-FFF2-40B4-BE49-F238E27FC236}">
                <a16:creationId xmlns:a16="http://schemas.microsoft.com/office/drawing/2014/main" id="{BA1FF039-397F-E179-46FB-84440DB8B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9726" b="84167"/>
          <a:stretch/>
        </p:blipFill>
        <p:spPr>
          <a:xfrm>
            <a:off x="8501063" y="1"/>
            <a:ext cx="369093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5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A black and yellow rectangle&#10;&#10;AI-generated content may be incorrect.">
            <a:extLst>
              <a:ext uri="{FF2B5EF4-FFF2-40B4-BE49-F238E27FC236}">
                <a16:creationId xmlns:a16="http://schemas.microsoft.com/office/drawing/2014/main" id="{BA1FF039-397F-E179-46FB-84440DB8B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9726" b="84167"/>
          <a:stretch/>
        </p:blipFill>
        <p:spPr>
          <a:xfrm>
            <a:off x="8501063" y="1"/>
            <a:ext cx="369093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A black and yellow rectangle&#10;&#10;AI-generated content may be incorrect.">
            <a:extLst>
              <a:ext uri="{FF2B5EF4-FFF2-40B4-BE49-F238E27FC236}">
                <a16:creationId xmlns:a16="http://schemas.microsoft.com/office/drawing/2014/main" id="{BA1FF039-397F-E179-46FB-84440DB8B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9726" b="84167"/>
          <a:stretch/>
        </p:blipFill>
        <p:spPr>
          <a:xfrm>
            <a:off x="8501063" y="1"/>
            <a:ext cx="369093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10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3C40D-2B84-A969-0F00-1FD87A42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FAAD9-8871-8CBA-98DB-AFE11D6E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891B-C923-44DE-3034-D4032062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2269-BE5D-13BA-822A-15CAFBF4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CBF1-5EB4-CF64-08C4-5E5A4626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0DFA9-5EC3-6BE8-7BFF-101B109A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8851-083B-81F0-A6C1-13DAA29F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9CFD4-6821-9917-FEEE-C7E46874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E87E-D1FF-1E5E-26F9-3F7DAE40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6C35-70D8-31BA-37DB-603D328B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15A20-C651-BD20-5B5B-833CC168F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700A1-CD31-E30B-2036-64A250FC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A6F5-CF66-3D3E-A4D4-8F2EE79A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8951-E302-7777-1DA8-FE3ADEE4F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E9C8-3E30-A2CA-55E7-F8DDEF04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75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9A0C-DCE9-94E2-6B48-A0E368BD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67D38-EDC9-261F-ADFE-FABB46CE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346B2-131E-CE5A-18D1-900D171D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324A-D431-4D73-E52B-AFDF9E4A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B74B4-EDCF-BD85-276E-C9AE1E32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4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299EA-3934-5AEA-72EE-0F9A3DC89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7F8C7-46D3-51C6-724A-0A9848A3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CE86C-C9E6-DAFF-7637-DA0420AC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6E8EC-3737-5057-40D5-477115D1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093B-E072-D807-DEA8-FB0DE5B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3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giving a high five to another person&#10;&#10;AI-generated content may be incorrect.">
            <a:extLst>
              <a:ext uri="{FF2B5EF4-FFF2-40B4-BE49-F238E27FC236}">
                <a16:creationId xmlns:a16="http://schemas.microsoft.com/office/drawing/2014/main" id="{1E85CDA1-4E09-F84E-33BE-5E122A77F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6404"/>
          <a:stretch/>
        </p:blipFill>
        <p:spPr>
          <a:xfrm>
            <a:off x="3586049" y="0"/>
            <a:ext cx="860595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8716"/>
          <a:stretch/>
        </p:blipFill>
        <p:spPr>
          <a:xfrm>
            <a:off x="0" y="0"/>
            <a:ext cx="62525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9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8886"/>
            <a:ext cx="6262816" cy="628008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Acknowledgement of Country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0B71B-FAAD-41A9-454E-1022D01088AB}"/>
              </a:ext>
            </a:extLst>
          </p:cNvPr>
          <p:cNvSpPr txBox="1"/>
          <p:nvPr userDrawn="1"/>
        </p:nvSpPr>
        <p:spPr>
          <a:xfrm>
            <a:off x="609600" y="2751438"/>
            <a:ext cx="6172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St Vincent de Paul Society NSW acknowledges Aboriginal and Torres Strait </a:t>
            </a:r>
            <a:r>
              <a:rPr lang="en-AU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lslander</a:t>
            </a: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peoples as the Traditional Custodians of the land on which we live and work with deep respect. </a:t>
            </a:r>
          </a:p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Elders, past and present be blessed and honoured. </a:t>
            </a:r>
          </a:p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we join together and build a future based on compassion, justice, hope, faith, and reconciliation.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5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4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2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52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363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313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BB039-6216-59EF-8E27-6BDD80D6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D84C-3579-E259-631C-BA6997F3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DA978-950B-8F22-CD15-7518BB134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E6720-651E-D746-AA6B-800515F95B2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71D44-9FEF-BEA1-5382-F0949D0C6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7270D-56C1-9AB1-C9A8-D10BEC24B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2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k1vzZBtuiko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48CB88-40E6-164B-D82C-822C52D6A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6372"/>
            <a:ext cx="6047694" cy="1491342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latin typeface="Arial"/>
                <a:cs typeface="Arial"/>
              </a:rPr>
              <a:t> Vinnies Vans Services NSW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72C97-B476-FE47-FB1A-9AEC9D25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7" y="1208315"/>
            <a:ext cx="5691114" cy="4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7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E79952-4E0F-E368-8584-E7AFCDC9A6B6}"/>
              </a:ext>
            </a:extLst>
          </p:cNvPr>
          <p:cNvSpPr txBox="1"/>
          <p:nvPr/>
        </p:nvSpPr>
        <p:spPr>
          <a:xfrm>
            <a:off x="715518" y="263390"/>
            <a:ext cx="7660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-200" normalizeH="0" baseline="0" noProof="0" dirty="0">
                <a:ln>
                  <a:noFill/>
                </a:ln>
                <a:solidFill>
                  <a:srgbClr val="F6E326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Video:</a:t>
            </a:r>
            <a:br>
              <a:rPr kumimoji="0" lang="en-US" sz="3600" b="1" i="0" u="none" strike="noStrike" kern="1200" cap="none" spc="-200" normalizeH="0" baseline="0" noProof="0" dirty="0">
                <a:ln>
                  <a:noFill/>
                </a:ln>
                <a:solidFill>
                  <a:srgbClr val="F6E326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</a:br>
            <a:r>
              <a:rPr kumimoji="0" lang="en-US" sz="3600" b="1" i="0" u="none" strike="noStrike" kern="1200" cap="none" spc="-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Vinnies NSW – </a:t>
            </a:r>
            <a:r>
              <a:rPr kumimoji="0" lang="en-US" sz="3600" b="1" i="0" u="none" strike="noStrike" kern="1200" cap="none" spc="-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Night Patrol</a:t>
            </a:r>
            <a:endParaRPr lang="en-AU" sz="3600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6ED8E-C121-8327-D37A-88CCE211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71" y="1853332"/>
            <a:ext cx="7944258" cy="41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4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C66E-0972-65AD-569E-B8B68C97E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63985"/>
            <a:ext cx="5877076" cy="1047808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Vinnies Vans Mission</a:t>
            </a:r>
            <a:br>
              <a:rPr lang="en-US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   </a:t>
            </a:r>
            <a:r>
              <a:rPr lang="en-US" sz="2000">
                <a:latin typeface="Arial"/>
                <a:cs typeface="Arial"/>
              </a:rPr>
              <a:t>      More than Food service </a:t>
            </a:r>
            <a:endParaRPr lang="en-US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4D075-E407-9C82-2CC9-6B3823F1E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1336631"/>
            <a:ext cx="5675870" cy="4498561"/>
          </a:xfr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Helvetica"/>
              </a:rPr>
              <a:t>Promote friendship, compassion and community</a:t>
            </a:r>
            <a:endParaRPr kumimoji="0" lang="en-AU" sz="28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Helvetica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Helvetica"/>
              </a:rPr>
              <a:t>Provide a meal, drinks, blankets and basic toiletries</a:t>
            </a:r>
            <a:endParaRPr kumimoji="0" lang="en-AU" sz="28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Helvetica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Helvetica"/>
              </a:rPr>
              <a:t>Offer a ‘hand up’ to the people we assist through referrals and collaborations with agencies. </a:t>
            </a: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AU" sz="2800" spc="-50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Helvetica"/>
            </a:endParaRPr>
          </a:p>
          <a:p>
            <a:pPr marR="0" lvl="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36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Helvetica"/>
              </a:rPr>
              <a:t>SEE | THINK| ACT </a:t>
            </a:r>
            <a:endParaRPr kumimoji="0" lang="en-AU" sz="36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Helvetica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4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0F464A-1005-B108-CA5A-03195D23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52" y="379085"/>
            <a:ext cx="10515600" cy="806450"/>
          </a:xfrm>
        </p:spPr>
        <p:txBody>
          <a:bodyPr/>
          <a:lstStyle/>
          <a:p>
            <a:r>
              <a:rPr kumimoji="0" lang="en-AU" sz="4400" b="1" i="0" u="none" strike="noStrike" kern="1200" cap="none" spc="-200" normalizeH="0" baseline="0" noProof="0" dirty="0">
                <a:ln>
                  <a:noFill/>
                </a:ln>
                <a:solidFill>
                  <a:srgbClr val="F6E326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Vans Services: </a:t>
            </a:r>
            <a:endParaRPr lang="en-AU" dirty="0">
              <a:ea typeface="ヒラギノ角ゴ Pro W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91B94-07AC-7339-9C04-3DC6A42D45B7}"/>
              </a:ext>
            </a:extLst>
          </p:cNvPr>
          <p:cNvSpPr txBox="1"/>
          <p:nvPr/>
        </p:nvSpPr>
        <p:spPr>
          <a:xfrm>
            <a:off x="289152" y="1413228"/>
            <a:ext cx="6096000" cy="5570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Sydney Vinnies Vans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Bayside Vinnies Vans</a:t>
            </a:r>
            <a:endParaRPr lang="en-AU" sz="200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 Pro W3" charset="0"/>
              <a:cs typeface="Helvetica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Liverpool Vinnies Vans</a:t>
            </a:r>
            <a:endParaRPr lang="en-AU" sz="20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 Pro W3"/>
              <a:cs typeface="Helvetica"/>
            </a:endParaRPr>
          </a:p>
          <a:p>
            <a:pPr defTabSz="4572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AU" sz="2000" b="1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Cumberland/Ryde Vinnies Vans </a:t>
            </a:r>
            <a:endParaRPr lang="en-AU" sz="20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 Pro W3" charset="0"/>
              <a:cs typeface="Helvetica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Greater Western Sydney Vinnies Vans</a:t>
            </a:r>
            <a:endParaRPr lang="en-AU" sz="20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 Pro W3" charset="0"/>
              <a:cs typeface="Helvetica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Woy Woy Vinnies Vans</a:t>
            </a:r>
            <a:endParaRPr lang="en-AU" sz="20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 Pro W3" charset="0"/>
              <a:cs typeface="Helvetica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000" b="1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Brekky Van</a:t>
            </a:r>
          </a:p>
          <a:p>
            <a:pPr defTabSz="45720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Newcastle Van</a:t>
            </a:r>
            <a:endParaRPr lang="en-AU" sz="2000" b="1" spc="-50" dirty="0">
              <a:solidFill>
                <a:prstClr val="white"/>
              </a:solidFill>
              <a:latin typeface="Helvetica"/>
              <a:ea typeface="ヒラギノ角ゴ Pro W3" charset="0"/>
              <a:cs typeface="Helvetica"/>
            </a:endParaRPr>
          </a:p>
          <a:p>
            <a:pPr defTabSz="45720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Coffs Harbour Van</a:t>
            </a:r>
          </a:p>
          <a:p>
            <a:pPr defTabSz="45720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Lismore Van</a:t>
            </a:r>
          </a:p>
          <a:p>
            <a:pPr defTabSz="45720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Illawarra Van</a:t>
            </a:r>
          </a:p>
          <a:p>
            <a:pPr defTabSz="45720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Campbelltown Van</a:t>
            </a:r>
          </a:p>
          <a:p>
            <a:pPr defTabSz="45720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Wagga Wagga Truck </a:t>
            </a:r>
          </a:p>
          <a:p>
            <a:pPr defTabSz="45720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en-AU" sz="2000" b="1" spc="-50" dirty="0">
                <a:solidFill>
                  <a:prstClr val="white"/>
                </a:solidFill>
                <a:latin typeface="Helvetica"/>
                <a:ea typeface="ヒラギノ角ゴ Pro W3"/>
                <a:cs typeface="Helvetica"/>
              </a:rPr>
              <a:t>Orange Van </a:t>
            </a:r>
            <a:endParaRPr lang="en-AU" sz="2000" b="1" spc="-50" dirty="0">
              <a:solidFill>
                <a:prstClr val="white"/>
              </a:solidFill>
              <a:latin typeface="Helvetica"/>
              <a:ea typeface="ヒラギノ角ゴ Pro W3" charset="0"/>
              <a:cs typeface="Helvetica"/>
            </a:endParaRPr>
          </a:p>
          <a:p>
            <a:pPr defTabSz="45720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endParaRPr lang="en-AU" sz="2000" b="1" spc="-50" dirty="0">
              <a:solidFill>
                <a:prstClr val="white"/>
              </a:solidFill>
              <a:latin typeface="Helvetica"/>
              <a:ea typeface="ヒラギノ角ゴ Pro W3" charset="0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A8585-7E67-7404-1CD8-7D5816C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777" y="1774372"/>
            <a:ext cx="5470071" cy="3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656F00A2-131B-D72C-016B-6B853B4D4E7F}"/>
              </a:ext>
            </a:extLst>
          </p:cNvPr>
          <p:cNvSpPr txBox="1"/>
          <p:nvPr/>
        </p:nvSpPr>
        <p:spPr>
          <a:xfrm>
            <a:off x="6096000" y="343604"/>
            <a:ext cx="6096000" cy="617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820">
              <a:buNone/>
            </a:pPr>
            <a:r>
              <a:rPr lang="en-US" sz="32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Vinnies</a:t>
            </a:r>
            <a:r>
              <a:rPr lang="en-US" sz="3200" b="1" spc="-60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is</a:t>
            </a:r>
            <a:r>
              <a:rPr lang="en-US" sz="3200" b="1" spc="-60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here</a:t>
            </a:r>
            <a:r>
              <a:rPr lang="en-US" sz="3200" b="1" spc="-60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for</a:t>
            </a:r>
            <a:r>
              <a:rPr lang="en-US" sz="3200" b="1" spc="-60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US" sz="3200" b="1" spc="-25" dirty="0">
                <a:solidFill>
                  <a:schemeClr val="bg2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you</a:t>
            </a:r>
            <a:endParaRPr lang="en-AU" sz="1400" dirty="0">
              <a:solidFill>
                <a:schemeClr val="bg2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83820">
              <a:lnSpc>
                <a:spcPct val="103000"/>
              </a:lnSpc>
              <a:spcBef>
                <a:spcPts val="685"/>
              </a:spcBef>
              <a:buNone/>
            </a:pP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cater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those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need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meal,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hot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drink,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blanket,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toiletries,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sleeping</a:t>
            </a:r>
            <a:r>
              <a:rPr lang="en-US" sz="1800" b="1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bag, referrals, and most importantly, companionship.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Bef>
                <a:spcPts val="965"/>
              </a:spcBef>
              <a:buNone/>
            </a:pPr>
            <a:r>
              <a:rPr lang="en-US" sz="11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spcBef>
                <a:spcPts val="545"/>
              </a:spcBef>
              <a:buNone/>
            </a:pPr>
            <a:br>
              <a:rPr lang="en-US" sz="11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400" b="1" kern="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Financial Assistance</a:t>
            </a:r>
            <a:endParaRPr lang="en-AU" sz="1400" b="1" kern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lnSpc>
                <a:spcPct val="103000"/>
              </a:lnSpc>
              <a:spcBef>
                <a:spcPts val="340"/>
              </a:spcBef>
              <a:buNone/>
            </a:pP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Vinnies</a:t>
            </a:r>
            <a:r>
              <a:rPr lang="en-US" sz="1400" spc="-7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Vans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provide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referrals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local community services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lnSpc>
                <a:spcPct val="103000"/>
              </a:lnSpc>
              <a:spcBef>
                <a:spcPts val="5"/>
              </a:spcBef>
              <a:buNone/>
            </a:pP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that</a:t>
            </a:r>
            <a:r>
              <a:rPr lang="en-US" sz="1400" spc="-3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provide</a:t>
            </a:r>
            <a:r>
              <a:rPr lang="en-US" sz="1400" spc="-3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food</a:t>
            </a:r>
            <a:r>
              <a:rPr lang="en-US" sz="1400" spc="-3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vouchers,</a:t>
            </a:r>
            <a:r>
              <a:rPr lang="en-US" sz="1400" spc="-3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fuel vouchers,</a:t>
            </a:r>
            <a:r>
              <a:rPr lang="en-US" sz="1400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</a:t>
            </a:r>
            <a:r>
              <a:rPr lang="en-US" sz="1400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other</a:t>
            </a:r>
            <a:r>
              <a:rPr lang="en-US" sz="1400" spc="-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assistance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buNone/>
            </a:pPr>
            <a:r>
              <a:rPr lang="en-US" sz="14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Material</a:t>
            </a:r>
            <a:r>
              <a:rPr lang="en-US" sz="1400" b="1" kern="0" spc="8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b="1" kern="0" spc="-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Aid</a:t>
            </a:r>
            <a:endParaRPr lang="en-AU" sz="1400" b="1" kern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lnSpc>
                <a:spcPct val="103000"/>
              </a:lnSpc>
              <a:spcBef>
                <a:spcPts val="340"/>
              </a:spcBef>
              <a:buNone/>
            </a:pP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Vinnies</a:t>
            </a:r>
            <a:r>
              <a:rPr lang="en-US" sz="1400" spc="-7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Vans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provide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referrals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material aid, such as clothing, blankets, toiletries, and other household items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spcBef>
                <a:spcPts val="545"/>
              </a:spcBef>
              <a:buNone/>
            </a:pPr>
            <a:b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400" b="1" kern="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Housing</a:t>
            </a:r>
            <a:r>
              <a:rPr lang="en-US" sz="1400" b="1" kern="0" spc="-2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b="1" kern="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Support</a:t>
            </a:r>
            <a:endParaRPr lang="en-AU" sz="1400" b="1" kern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55370">
              <a:lnSpc>
                <a:spcPct val="103000"/>
              </a:lnSpc>
              <a:spcBef>
                <a:spcPts val="340"/>
              </a:spcBef>
              <a:buNone/>
            </a:pP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Vinnies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Vans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provide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referrals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homeless</a:t>
            </a:r>
            <a:r>
              <a:rPr lang="en-US" sz="1400" spc="-8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</a:t>
            </a:r>
            <a:r>
              <a:rPr lang="en-US" sz="1400" spc="-8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housing</a:t>
            </a:r>
            <a:r>
              <a:rPr lang="en-US" sz="1400" spc="-8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services, that offer support for people in crisis, or who need assistance sustaining tenancies</a:t>
            </a:r>
            <a:endParaRPr lang="en-A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A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lang="en-AU" sz="14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  </a:t>
            </a:r>
            <a:r>
              <a:rPr lang="en-US" sz="14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Community</a:t>
            </a:r>
            <a:r>
              <a:rPr lang="en-US" sz="1400" b="1" kern="0" spc="-6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b="1" kern="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Connection</a:t>
            </a:r>
            <a:endParaRPr lang="en-AU" sz="1400" b="1" kern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Vinnies</a:t>
            </a:r>
            <a:r>
              <a:rPr lang="en-US" sz="1400" spc="-7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Vans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provide</a:t>
            </a:r>
            <a:r>
              <a:rPr lang="en-US" sz="1400" spc="-7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referrals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services that support     </a:t>
            </a:r>
          </a:p>
          <a:p>
            <a:pPr>
              <a:buNone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                   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connecting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you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others</a:t>
            </a:r>
            <a:r>
              <a:rPr lang="en-US" sz="1400" spc="-1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the local community</a:t>
            </a:r>
            <a:endParaRPr lang="en-AU" dirty="0"/>
          </a:p>
        </p:txBody>
      </p:sp>
      <p:pic>
        <p:nvPicPr>
          <p:cNvPr id="44" name="Picture 43" descr="A blue oval with yellow and white text&#10;&#10;AI-generated content may be incorrect.">
            <a:extLst>
              <a:ext uri="{FF2B5EF4-FFF2-40B4-BE49-F238E27FC236}">
                <a16:creationId xmlns:a16="http://schemas.microsoft.com/office/drawing/2014/main" id="{3FE92F3B-6AAE-735A-F682-E6EB05DA9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2" y="1907392"/>
            <a:ext cx="3295979" cy="329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6BCA5-F2E3-3040-FF84-7336667E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346F2B-80BB-4838-C4A7-BCF710C246C4}"/>
              </a:ext>
            </a:extLst>
          </p:cNvPr>
          <p:cNvSpPr txBox="1"/>
          <p:nvPr/>
        </p:nvSpPr>
        <p:spPr>
          <a:xfrm>
            <a:off x="322217" y="1226090"/>
            <a:ext cx="11164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AU" sz="3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 Pro W3" charset="0"/>
                <a:cs typeface="Helvetica"/>
              </a:rPr>
              <a:t>Join the Vinnies Vans team and help bring support and connection to people in </a:t>
            </a:r>
            <a:r>
              <a:rPr lang="en-AU" sz="3200" spc="-50" dirty="0">
                <a:solidFill>
                  <a:prstClr val="white"/>
                </a:solidFill>
                <a:latin typeface="Helvetica"/>
                <a:ea typeface="ヒラギノ角ゴ Pro W3" charset="0"/>
                <a:cs typeface="Helvetica"/>
              </a:rPr>
              <a:t>need. </a:t>
            </a:r>
            <a:endParaRPr kumimoji="0" lang="en-AU" sz="32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 Pro W3" charset="0"/>
              <a:cs typeface="Helvet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3AB7F1-C040-34E7-B5F2-B28B388860DB}"/>
              </a:ext>
            </a:extLst>
          </p:cNvPr>
          <p:cNvSpPr txBox="1">
            <a:spLocks/>
          </p:cNvSpPr>
          <p:nvPr/>
        </p:nvSpPr>
        <p:spPr>
          <a:xfrm>
            <a:off x="322217" y="35814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spc="-200">
                <a:solidFill>
                  <a:srgbClr val="F6E326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6E326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-200" normalizeH="0" baseline="0" noProof="0" dirty="0">
                <a:ln>
                  <a:noFill/>
                </a:ln>
                <a:solidFill>
                  <a:srgbClr val="F6E326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HELP US DRIVE CHANGE...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353D1-86E1-FBCE-09D3-37A7F4CC7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017" y="2390848"/>
            <a:ext cx="3852741" cy="38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4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3372F-D429-D007-ED58-B973B24C7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A049A279-4A7E-E501-1429-77E396FF7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223" y="2564355"/>
            <a:ext cx="77325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5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4800" dirty="0">
                <a:solidFill>
                  <a:srgbClr val="FFFF00"/>
                </a:solidFill>
                <a:latin typeface="Bradley Hand ITC" panose="03070402050302030203" pitchFamily="66" charset="0"/>
              </a:rPr>
              <a:t>Thank you </a:t>
            </a:r>
            <a:r>
              <a:rPr lang="en-AU" altLang="en-US" sz="4800" dirty="0">
                <a:solidFill>
                  <a:prstClr val="white"/>
                </a:solidFill>
                <a:latin typeface="Bradley Hand ITC" panose="03070402050302030203" pitchFamily="66" charset="0"/>
              </a:rPr>
              <a:t>for making a difference</a:t>
            </a:r>
          </a:p>
        </p:txBody>
      </p:sp>
    </p:spTree>
    <p:extLst>
      <p:ext uri="{BB962C8B-B14F-4D97-AF65-F5344CB8AC3E}">
        <p14:creationId xmlns:p14="http://schemas.microsoft.com/office/powerpoint/2010/main" val="32870712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Vinnies NSW">
      <a:dk1>
        <a:srgbClr val="002C65"/>
      </a:dk1>
      <a:lt1>
        <a:srgbClr val="FFFFFF"/>
      </a:lt1>
      <a:dk2>
        <a:srgbClr val="0356A2"/>
      </a:dk2>
      <a:lt2>
        <a:srgbClr val="FCE508"/>
      </a:lt2>
      <a:accent1>
        <a:srgbClr val="6DCEF5"/>
      </a:accent1>
      <a:accent2>
        <a:srgbClr val="0356A2"/>
      </a:accent2>
      <a:accent3>
        <a:srgbClr val="002C65"/>
      </a:accent3>
      <a:accent4>
        <a:srgbClr val="6DCEF6"/>
      </a:accent4>
      <a:accent5>
        <a:srgbClr val="FCE50F"/>
      </a:accent5>
      <a:accent6>
        <a:srgbClr val="FEFFFF"/>
      </a:accent6>
      <a:hlink>
        <a:srgbClr val="0356A2"/>
      </a:hlink>
      <a:folHlink>
        <a:srgbClr val="002C6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225 New Powerpoint Template -1" id="{3F45BDC1-6D02-7B40-8414-259DFBDB94F2}" vid="{9BCB050C-468C-3749-AAC3-FA8FCE36DD3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D589284B67B419D041B99E9447361" ma:contentTypeVersion="19" ma:contentTypeDescription="Create a new document." ma:contentTypeScope="" ma:versionID="67a6efae5c219590467ab436b85b6951">
  <xsd:schema xmlns:xsd="http://www.w3.org/2001/XMLSchema" xmlns:xs="http://www.w3.org/2001/XMLSchema" xmlns:p="http://schemas.microsoft.com/office/2006/metadata/properties" xmlns:ns2="f351a857-f8fe-4aff-9ff8-7af26fee412e" xmlns:ns3="ce2c45df-4bbb-478c-9ae5-5d6dcd58b7f6" targetNamespace="http://schemas.microsoft.com/office/2006/metadata/properties" ma:root="true" ma:fieldsID="d668a57790ce34cabfbf6dd753ba350d" ns2:_="" ns3:_="">
    <xsd:import namespace="f351a857-f8fe-4aff-9ff8-7af26fee412e"/>
    <xsd:import namespace="ce2c45df-4bbb-478c-9ae5-5d6dcd58b7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1a857-f8fe-4aff-9ff8-7af26fee41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38da8e-f566-4a79-afbe-db4fc349b7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45df-4bbb-478c-9ae5-5d6dcd58b7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8a5a8-b3f4-492d-bea6-2541927e8a9a}" ma:internalName="TaxCatchAll" ma:showField="CatchAllData" ma:web="ce2c45df-4bbb-478c-9ae5-5d6dcd58b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2c45df-4bbb-478c-9ae5-5d6dcd58b7f6" xsi:nil="true"/>
    <lcf76f155ced4ddcb4097134ff3c332f xmlns="f351a857-f8fe-4aff-9ff8-7af26fee41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E59382-FA05-48F8-BEE3-7BD66B2836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EB0295-0B8C-43C5-A378-0C286F866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1a857-f8fe-4aff-9ff8-7af26fee412e"/>
    <ds:schemaRef ds:uri="ce2c45df-4bbb-478c-9ae5-5d6dcd58b7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BF0DA0-AEAC-4EA9-B4EC-F3E6FA431E13}">
  <ds:schemaRefs>
    <ds:schemaRef ds:uri="http://schemas.microsoft.com/office/2006/metadata/properties"/>
    <ds:schemaRef ds:uri="http://schemas.microsoft.com/office/infopath/2007/PartnerControls"/>
    <ds:schemaRef ds:uri="ce2c45df-4bbb-478c-9ae5-5d6dcd58b7f6"/>
    <ds:schemaRef ds:uri="f351a857-f8fe-4aff-9ff8-7af26fee412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261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Aptos</vt:lpstr>
      <vt:lpstr>Aptos Display</vt:lpstr>
      <vt:lpstr>Arial</vt:lpstr>
      <vt:lpstr>Arial Narrow</vt:lpstr>
      <vt:lpstr>Bradley Hand ITC</vt:lpstr>
      <vt:lpstr>Calibri</vt:lpstr>
      <vt:lpstr>Helvetica</vt:lpstr>
      <vt:lpstr>Times New Roman</vt:lpstr>
      <vt:lpstr>ヒラギノ角ゴ Pro W3</vt:lpstr>
      <vt:lpstr>1_Office Theme</vt:lpstr>
      <vt:lpstr> Vinnies Vans Services NSW</vt:lpstr>
      <vt:lpstr>PowerPoint Presentation</vt:lpstr>
      <vt:lpstr>Vinnies Vans Mission          More than Food service </vt:lpstr>
      <vt:lpstr>Vans Services: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Josie Charbel</dc:creator>
  <cp:lastModifiedBy>Edna Law</cp:lastModifiedBy>
  <cp:revision>23</cp:revision>
  <dcterms:created xsi:type="dcterms:W3CDTF">2025-05-19T10:42:20Z</dcterms:created>
  <dcterms:modified xsi:type="dcterms:W3CDTF">2025-10-20T06:34:59Z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0x0101001C9D589284B67B419D041B99E9447361</vt:lpwstr>
  </property>
  <property fmtid="{D5CDD505-2E9C-101B-9397-08002B2CF9AE}" pid="3" name="MediaServiceImageTags">
    <vt:lpwstr/>
  </property>
</Properties>
</file>