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Anton" charset="1" panose="00000500000000000000"/>
      <p:regular r:id="rId32"/>
    </p:embeddedFont>
    <p:embeddedFont>
      <p:font typeface="Source Sans Pro Italics" charset="1" panose="020B0503030403090204"/>
      <p:regular r:id="rId33"/>
    </p:embeddedFont>
    <p:embeddedFont>
      <p:font typeface="Arimo Bold" charset="1" panose="020B0704020202020204"/>
      <p:regular r:id="rId37"/>
    </p:embeddedFont>
    <p:embeddedFont>
      <p:font typeface="Arimo" charset="1" panose="020B0604020202020204"/>
      <p:regular r:id="rId39"/>
    </p:embeddedFont>
    <p:embeddedFont>
      <p:font typeface="Source Sans Pro" charset="1" panose="020B0503030403020204"/>
      <p:regular r:id="rId41"/>
    </p:embeddedFont>
    <p:embeddedFont>
      <p:font typeface="Source Sans Pro Bold" charset="1" panose="020B0703030403020204"/>
      <p:regular r:id="rId42"/>
    </p:embeddedFont>
    <p:embeddedFont>
      <p:font typeface="Beth Ellen" charset="1" panose="0000000000000000000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9.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42.fntdata"/><Relationship Id="rId47" Type="http://schemas.openxmlformats.org/officeDocument/2006/relationships/customXml" Target="../customXml/item3.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2.fntdata"/><Relationship Id="rId37" Type="http://schemas.openxmlformats.org/officeDocument/2006/relationships/font" Target="fonts/font37.fntdata"/><Relationship Id="rId40" Type="http://schemas.openxmlformats.org/officeDocument/2006/relationships/notesSlide" Target="notesSlides/notesSlide3.xml"/><Relationship Id="rId6" Type="http://schemas.openxmlformats.org/officeDocument/2006/relationships/slide" Target="slides/slide1.xml"/><Relationship Id="rId45" Type="http://schemas.openxmlformats.org/officeDocument/2006/relationships/customXml" Target="../customXml/item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Slide" Target="notesSlides/notesSlide1.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Slide" Target="notesSlides/not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2.xml"/><Relationship Id="rId4" Type="http://schemas.openxmlformats.org/officeDocument/2006/relationships/theme" Target="theme/theme1.xml"/><Relationship Id="rId43" Type="http://schemas.openxmlformats.org/officeDocument/2006/relationships/font" Target="fonts/font43.fntdata"/><Relationship Id="rId9" Type="http://schemas.openxmlformats.org/officeDocument/2006/relationships/slide" Target="slides/slide4.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3.fntdata"/><Relationship Id="rId38" Type="http://schemas.openxmlformats.org/officeDocument/2006/relationships/notesSlide" Target="notesSlides/notesSlide2.xml"/><Relationship Id="rId46"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font" Target="fonts/font41.fntdata"/></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Sister Rosalie Rendu: was a Daughter of Charity in the slums of Paris and acted as a crucial guide. She introduced them to needy families and taught them the art of serving the poor with compassion through home visits. </a:t>
            </a:r>
          </a:p>
          <a:p>
            <a:r>
              <a:rPr lang="en-US"/>
              <a:t>Her guidance established home visitation as a hallmark of the Society's mission. </a:t>
            </a:r>
          </a:p>
          <a:p>
            <a:r>
              <a:rPr lang="en-US"/>
              <a:t/>
            </a:r>
          </a:p>
          <a:p>
            <a:r>
              <a:rPr lang="en-US"/>
              <a:t>Father Noirot : A priest who served as Ozanam's spiritual mentor during his time at Lyons College.  He provided encouragement and a space for Ozanam to discuss his doubts and develop his faith.  </a:t>
            </a:r>
          </a:p>
          <a:p>
            <a:r>
              <a:rPr lang="en-US"/>
              <a:t>“God gave me the grace to be born in the Faith. Later the confusion of an unbelieving world surrounded me. I knew all the horror of the doubts that torment the soul. It was then that the instructions of a priest and philosopher (Abbé Noirot) saved me. I believed thenceforth with an assured faith, and touched by so rare a goodness. I promised God to devote my life to the services of the truth which had given me peace”.</a:t>
            </a:r>
          </a:p>
          <a:p>
            <a:r>
              <a:rPr lang="en-US"/>
              <a:t/>
            </a:r>
          </a:p>
          <a:p>
            <a:r>
              <a:rPr lang="en-US"/>
              <a:t>Emmanuel Bailly played a crucial mentoring and leadership role in the early Vinnies Conference. He offered a meeting space, community links, and financial support, giving the group legitimacy and stability. With his experience, he guided them through social and church challenges, shared knowledge of St Vincent de Paul, and helped shape The Rule to ensure the group’s orderly growth. “You have accustomed us to look upon you as the rallying point, the advisor and friend of Christian youth.</a:t>
            </a:r>
          </a:p>
          <a:p>
            <a:r>
              <a:rPr lang="en-US"/>
              <a:t/>
            </a:r>
          </a:p>
          <a:p>
            <a:r>
              <a:rPr lang="en-US"/>
              <a:t>Your past favors have given us the right to count on future ones. Those you have done for me encouraged me to hope for the same for my friends.”</a:t>
            </a:r>
          </a:p>
          <a:p>
            <a:r>
              <a:rPr lang="en-US"/>
              <a:t/>
            </a:r>
          </a:p>
          <a:p>
            <a:r>
              <a:rPr lang="en-US"/>
              <a:t>– Frederic Ozanam,</a:t>
            </a:r>
          </a:p>
          <a:p>
            <a:r>
              <a:rPr lang="en-US"/>
              <a:t>written to Emmanuel Bailly</a:t>
            </a:r>
          </a:p>
          <a:p>
            <a:r>
              <a:rPr lang="en-US"/>
              <a:t>November 3, 1834.</a:t>
            </a:r>
          </a:p>
          <a:p>
            <a:r>
              <a:rPr lang="en-US"/>
              <a:t/>
            </a:r>
          </a:p>
          <a:p>
            <a:r>
              <a:rPr lang="en-US"/>
              <a:t>François Lallier - Co-founder of the St. Vincent de Paul Society and its first Secretary. </a:t>
            </a:r>
          </a:p>
          <a:p>
            <a:r>
              <a:rPr lang="en-US"/>
              <a:t>Ozanam formed a deep, lifelong friendship with Lallier, who remained a close colleague throughout his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“Often, this experience was one of the first introductions into the adult world. Volunteering gave practical experience in “how to adult.” Through volunteering, they engaged in tasks that required maturity and accountability, developing skills they may not have previously been exposed to. Furthermore, being treated as equals and having their ideas respected made young people feel valued and improved their self-esteem.”</a:t>
            </a:r>
          </a:p>
          <a:p>
            <a:r>
              <a:rPr lang="en-US"/>
              <a:t>The Centre for Volunteering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“Young members keep the Society young. They see with new eyes and often look far ahead. The Society works constantly to form Youth Conferences and welcomes young members into all Conferences. Their experience in a community of faith and love and their exposure to poverty deepens their spirituality, spurs them to action and helps them to grow as human beings. The senior members assume the responsibility of assisting them along their path of training, respecting their personal choices and their aspirations of Vincentian service.”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5.jpeg" Type="http://schemas.openxmlformats.org/officeDocument/2006/relationships/image"/><Relationship Id="rId5" Target="../media/image3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25.jpeg" Type="http://schemas.openxmlformats.org/officeDocument/2006/relationships/image"/><Relationship Id="rId5" Target="../media/image43.jpeg" Type="http://schemas.openxmlformats.org/officeDocument/2006/relationships/image"/><Relationship Id="rId6" Target="../media/image44.jpe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7.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8.jpeg" Type="http://schemas.openxmlformats.org/officeDocument/2006/relationships/image"/><Relationship Id="rId5" Target="../media/image49.jpeg" Type="http://schemas.openxmlformats.org/officeDocument/2006/relationships/image"/><Relationship Id="rId6" Target="../media/image50.jpeg" Type="http://schemas.openxmlformats.org/officeDocument/2006/relationships/image"/><Relationship Id="rId7" Target="../media/image51.jpe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52.jpeg" Type="http://schemas.openxmlformats.org/officeDocument/2006/relationships/image"/><Relationship Id="rId5" Target="../media/image53.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54.png" Type="http://schemas.openxmlformats.org/officeDocument/2006/relationships/image"/><Relationship Id="rId4" Target="../media/image55.svg" Type="http://schemas.openxmlformats.org/officeDocument/2006/relationships/image"/><Relationship Id="rId5" Target="../media/image56.png" Type="http://schemas.openxmlformats.org/officeDocument/2006/relationships/image"/><Relationship Id="rId6" Target="../media/image57.svg" Type="http://schemas.openxmlformats.org/officeDocument/2006/relationships/image"/><Relationship Id="rId7" Target="../media/image5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6.png" Type="http://schemas.openxmlformats.org/officeDocument/2006/relationships/image"/><Relationship Id="rId5" Target="../media/image57.svg" Type="http://schemas.openxmlformats.org/officeDocument/2006/relationships/image"/><Relationship Id="rId6" Target="../media/image59.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6.png" Type="http://schemas.openxmlformats.org/officeDocument/2006/relationships/image"/><Relationship Id="rId5" Target="../media/image5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56.png" Type="http://schemas.openxmlformats.org/officeDocument/2006/relationships/image"/><Relationship Id="rId6" Target="../media/image5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jpe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2.jpe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jpeg" Type="http://schemas.openxmlformats.org/officeDocument/2006/relationships/image"/><Relationship Id="rId11" Target="../media/image26.jpeg" Type="http://schemas.openxmlformats.org/officeDocument/2006/relationships/image"/><Relationship Id="rId2" Target="../media/image17.png" Type="http://schemas.openxmlformats.org/officeDocument/2006/relationships/image"/><Relationship Id="rId3" Target="../media/image18.jpe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jpeg" Type="http://schemas.openxmlformats.org/officeDocument/2006/relationships/image"/><Relationship Id="rId7" Target="../media/image22.jpeg" Type="http://schemas.openxmlformats.org/officeDocument/2006/relationships/image"/><Relationship Id="rId8" Target="../media/image23.jpeg" Type="http://schemas.openxmlformats.org/officeDocument/2006/relationships/image"/><Relationship Id="rId9" Target="../media/image2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2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2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3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grpSp>
        <p:nvGrpSpPr>
          <p:cNvPr name="Group 2" id="2"/>
          <p:cNvGrpSpPr/>
          <p:nvPr/>
        </p:nvGrpSpPr>
        <p:grpSpPr>
          <a:xfrm rot="0">
            <a:off x="0" y="0"/>
            <a:ext cx="5086350" cy="5143500"/>
            <a:chOff x="0" y="0"/>
            <a:chExt cx="1698529" cy="1717613"/>
          </a:xfrm>
        </p:grpSpPr>
        <p:sp>
          <p:nvSpPr>
            <p:cNvPr name="Freeform 3" id="3"/>
            <p:cNvSpPr/>
            <p:nvPr/>
          </p:nvSpPr>
          <p:spPr>
            <a:xfrm flipH="false" flipV="false" rot="0">
              <a:off x="0" y="0"/>
              <a:ext cx="1698529" cy="1717613"/>
            </a:xfrm>
            <a:custGeom>
              <a:avLst/>
              <a:gdLst/>
              <a:ahLst/>
              <a:cxnLst/>
              <a:rect r="r" b="b" t="t" l="l"/>
              <a:pathLst>
                <a:path h="1717613" w="1698529">
                  <a:moveTo>
                    <a:pt x="0" y="0"/>
                  </a:moveTo>
                  <a:lnTo>
                    <a:pt x="1698529" y="0"/>
                  </a:lnTo>
                  <a:lnTo>
                    <a:pt x="1698529" y="1717613"/>
                  </a:lnTo>
                  <a:lnTo>
                    <a:pt x="0" y="1717613"/>
                  </a:lnTo>
                  <a:close/>
                </a:path>
              </a:pathLst>
            </a:custGeom>
            <a:solidFill>
              <a:srgbClr val="FFEE00"/>
            </a:solidFill>
          </p:spPr>
        </p:sp>
      </p:grpSp>
      <p:grpSp>
        <p:nvGrpSpPr>
          <p:cNvPr name="Group 4" id="4"/>
          <p:cNvGrpSpPr>
            <a:grpSpLocks noChangeAspect="true"/>
          </p:cNvGrpSpPr>
          <p:nvPr/>
        </p:nvGrpSpPr>
        <p:grpSpPr>
          <a:xfrm rot="0">
            <a:off x="587643" y="1028700"/>
            <a:ext cx="7788543" cy="7788543"/>
            <a:chOff x="0" y="0"/>
            <a:chExt cx="6350000" cy="6350000"/>
          </a:xfrm>
        </p:grpSpPr>
        <p:sp>
          <p:nvSpPr>
            <p:cNvPr name="Freeform 5" id="5"/>
            <p:cNvSpPr/>
            <p:nvPr/>
          </p:nvSpPr>
          <p:spPr>
            <a:xfrm flipH="false" flipV="false" rot="0">
              <a:off x="124460" y="124460"/>
              <a:ext cx="6101080" cy="6101080"/>
            </a:xfrm>
            <a:custGeom>
              <a:avLst/>
              <a:gdLst/>
              <a:ahLst/>
              <a:cxnLst/>
              <a:rect r="r" b="b" t="t" l="l"/>
              <a:pathLst>
                <a:path h="6101080" w="6101080">
                  <a:moveTo>
                    <a:pt x="0" y="0"/>
                  </a:moveTo>
                  <a:lnTo>
                    <a:pt x="6101080" y="0"/>
                  </a:lnTo>
                  <a:lnTo>
                    <a:pt x="6101080" y="6101080"/>
                  </a:lnTo>
                  <a:lnTo>
                    <a:pt x="0" y="6101080"/>
                  </a:lnTo>
                  <a:close/>
                </a:path>
              </a:pathLst>
            </a:custGeom>
            <a:blipFill>
              <a:blip r:embed="rId2"/>
              <a:stretch>
                <a:fillRect l="-38734" t="0" r="-38734" b="0"/>
              </a:stretch>
            </a:blipFill>
          </p:spPr>
        </p:sp>
        <p:sp>
          <p:nvSpPr>
            <p:cNvPr name="Freeform 6" id="6"/>
            <p:cNvSpPr/>
            <p:nvPr/>
          </p:nvSpPr>
          <p:spPr>
            <a:xfrm flipH="false" flipV="false" rot="0">
              <a:off x="0" y="0"/>
              <a:ext cx="6350000" cy="6350000"/>
            </a:xfrm>
            <a:custGeom>
              <a:avLst/>
              <a:gdLst/>
              <a:ahLst/>
              <a:cxnLst/>
              <a:rect r="r" b="b" t="t" l="l"/>
              <a:pathLst>
                <a:path h="6350000" w="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sp>
      </p:grpSp>
      <p:sp>
        <p:nvSpPr>
          <p:cNvPr name="Freeform 7" id="7"/>
          <p:cNvSpPr/>
          <p:nvPr/>
        </p:nvSpPr>
        <p:spPr>
          <a:xfrm flipH="false" flipV="false" rot="2464426">
            <a:off x="-1404750" y="7785260"/>
            <a:ext cx="7190260" cy="1536918"/>
          </a:xfrm>
          <a:custGeom>
            <a:avLst/>
            <a:gdLst/>
            <a:ahLst/>
            <a:cxnLst/>
            <a:rect r="r" b="b" t="t" l="l"/>
            <a:pathLst>
              <a:path h="1536918" w="7190260">
                <a:moveTo>
                  <a:pt x="0" y="0"/>
                </a:moveTo>
                <a:lnTo>
                  <a:pt x="7190260" y="0"/>
                </a:lnTo>
                <a:lnTo>
                  <a:pt x="7190260" y="1536918"/>
                </a:lnTo>
                <a:lnTo>
                  <a:pt x="0" y="15369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4638305" y="8537020"/>
            <a:ext cx="4634732" cy="1442560"/>
          </a:xfrm>
          <a:custGeom>
            <a:avLst/>
            <a:gdLst/>
            <a:ahLst/>
            <a:cxnLst/>
            <a:rect r="r" b="b" t="t" l="l"/>
            <a:pathLst>
              <a:path h="1442560" w="4634732">
                <a:moveTo>
                  <a:pt x="0" y="0"/>
                </a:moveTo>
                <a:lnTo>
                  <a:pt x="4634732" y="0"/>
                </a:lnTo>
                <a:lnTo>
                  <a:pt x="4634732" y="1442560"/>
                </a:lnTo>
                <a:lnTo>
                  <a:pt x="0" y="14425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8635697" y="2687320"/>
            <a:ext cx="9373954" cy="4952373"/>
          </a:xfrm>
          <a:prstGeom prst="rect">
            <a:avLst/>
          </a:prstGeom>
        </p:spPr>
        <p:txBody>
          <a:bodyPr anchor="t" rtlCol="false" tIns="0" lIns="0" bIns="0" rIns="0">
            <a:spAutoFit/>
          </a:bodyPr>
          <a:lstStyle/>
          <a:p>
            <a:pPr algn="ctr">
              <a:lnSpc>
                <a:spcPts val="13159"/>
              </a:lnSpc>
            </a:pPr>
            <a:r>
              <a:rPr lang="en-US" sz="9399">
                <a:solidFill>
                  <a:srgbClr val="FDFDFD"/>
                </a:solidFill>
                <a:latin typeface="Anton"/>
                <a:ea typeface="Anton"/>
                <a:cs typeface="Anton"/>
                <a:sym typeface="Anton"/>
              </a:rPr>
              <a:t>Good Works Summit: </a:t>
            </a:r>
            <a:r>
              <a:rPr lang="en-US" sz="9399">
                <a:solidFill>
                  <a:srgbClr val="FFEE00"/>
                </a:solidFill>
                <a:latin typeface="Anton"/>
                <a:ea typeface="Anton"/>
                <a:cs typeface="Anton"/>
                <a:sym typeface="Anton"/>
              </a:rPr>
              <a:t>Youth Spotlight </a:t>
            </a:r>
          </a:p>
        </p:txBody>
      </p:sp>
      <p:sp>
        <p:nvSpPr>
          <p:cNvPr name="Freeform 10" id="10"/>
          <p:cNvSpPr/>
          <p:nvPr/>
        </p:nvSpPr>
        <p:spPr>
          <a:xfrm flipH="false" flipV="false" rot="0">
            <a:off x="14893115" y="-1236980"/>
            <a:ext cx="4125113" cy="4114800"/>
          </a:xfrm>
          <a:custGeom>
            <a:avLst/>
            <a:gdLst/>
            <a:ahLst/>
            <a:cxnLst/>
            <a:rect r="r" b="b" t="t" l="l"/>
            <a:pathLst>
              <a:path h="4114800" w="4125113">
                <a:moveTo>
                  <a:pt x="0" y="0"/>
                </a:moveTo>
                <a:lnTo>
                  <a:pt x="4125112" y="0"/>
                </a:lnTo>
                <a:lnTo>
                  <a:pt x="41251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285992" y="494994"/>
            <a:ext cx="4629383" cy="989531"/>
          </a:xfrm>
          <a:custGeom>
            <a:avLst/>
            <a:gdLst/>
            <a:ahLst/>
            <a:cxnLst/>
            <a:rect r="r" b="b" t="t" l="l"/>
            <a:pathLst>
              <a:path h="989531" w="4629383">
                <a:moveTo>
                  <a:pt x="0" y="0"/>
                </a:moveTo>
                <a:lnTo>
                  <a:pt x="4629384" y="0"/>
                </a:lnTo>
                <a:lnTo>
                  <a:pt x="4629384" y="989531"/>
                </a:lnTo>
                <a:lnTo>
                  <a:pt x="0" y="989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144000" y="2355263"/>
            <a:ext cx="8775940" cy="6421120"/>
          </a:xfrm>
          <a:prstGeom prst="rect">
            <a:avLst/>
          </a:prstGeom>
        </p:spPr>
        <p:txBody>
          <a:bodyPr anchor="t" rtlCol="false" tIns="0" lIns="0" bIns="0" rIns="0">
            <a:spAutoFit/>
          </a:bodyPr>
          <a:lstStyle/>
          <a:p>
            <a:pPr algn="ctr">
              <a:lnSpc>
                <a:spcPts val="7279"/>
              </a:lnSpc>
            </a:pPr>
            <a:r>
              <a:rPr lang="en-US" sz="5199">
                <a:solidFill>
                  <a:srgbClr val="FDFDFD"/>
                </a:solidFill>
                <a:latin typeface="Source Sans Pro"/>
                <a:ea typeface="Source Sans Pro"/>
                <a:cs typeface="Source Sans Pro"/>
                <a:sym typeface="Source Sans Pro"/>
              </a:rPr>
              <a:t>In NSW over </a:t>
            </a:r>
            <a:r>
              <a:rPr lang="en-US" sz="5199">
                <a:solidFill>
                  <a:srgbClr val="FBE405"/>
                </a:solidFill>
                <a:latin typeface="Source Sans Pro"/>
                <a:ea typeface="Source Sans Pro"/>
                <a:cs typeface="Source Sans Pro"/>
                <a:sym typeface="Source Sans Pro"/>
              </a:rPr>
              <a:t>730,000 </a:t>
            </a:r>
            <a:r>
              <a:rPr lang="en-US" sz="5199">
                <a:solidFill>
                  <a:srgbClr val="FDFDFD"/>
                </a:solidFill>
                <a:latin typeface="Source Sans Pro"/>
                <a:ea typeface="Source Sans Pro"/>
                <a:cs typeface="Source Sans Pro"/>
                <a:sym typeface="Source Sans Pro"/>
              </a:rPr>
              <a:t>young people (15-24) contributed to the community as volunteers.</a:t>
            </a:r>
          </a:p>
          <a:p>
            <a:pPr algn="ctr">
              <a:lnSpc>
                <a:spcPts val="7279"/>
              </a:lnSpc>
            </a:pPr>
            <a:r>
              <a:rPr lang="en-US" sz="5199">
                <a:solidFill>
                  <a:srgbClr val="FDFDFD"/>
                </a:solidFill>
                <a:latin typeface="Source Sans Pro"/>
                <a:ea typeface="Source Sans Pro"/>
                <a:cs typeface="Source Sans Pro"/>
                <a:sym typeface="Source Sans Pro"/>
              </a:rPr>
              <a:t>The value of volunteering in NSW is </a:t>
            </a:r>
            <a:r>
              <a:rPr lang="en-US" sz="5199">
                <a:solidFill>
                  <a:srgbClr val="FFEE00"/>
                </a:solidFill>
                <a:latin typeface="Source Sans Pro"/>
                <a:ea typeface="Source Sans Pro"/>
                <a:cs typeface="Source Sans Pro"/>
                <a:sym typeface="Source Sans Pro"/>
              </a:rPr>
              <a:t>$178 billion</a:t>
            </a:r>
            <a:r>
              <a:rPr lang="en-US" sz="5199">
                <a:solidFill>
                  <a:srgbClr val="FDFDFD"/>
                </a:solidFill>
                <a:latin typeface="Source Sans Pro"/>
                <a:ea typeface="Source Sans Pro"/>
                <a:cs typeface="Source Sans Pro"/>
                <a:sym typeface="Source Sans Pro"/>
              </a:rPr>
              <a:t> so for every dollar invested, approximately $5.50 is returned. </a:t>
            </a:r>
          </a:p>
        </p:txBody>
      </p:sp>
      <p:sp>
        <p:nvSpPr>
          <p:cNvPr name="Freeform 4" id="4"/>
          <p:cNvSpPr/>
          <p:nvPr/>
        </p:nvSpPr>
        <p:spPr>
          <a:xfrm flipH="false" flipV="false" rot="0">
            <a:off x="447978" y="3138486"/>
            <a:ext cx="8263929" cy="5231457"/>
          </a:xfrm>
          <a:custGeom>
            <a:avLst/>
            <a:gdLst/>
            <a:ahLst/>
            <a:cxnLst/>
            <a:rect r="r" b="b" t="t" l="l"/>
            <a:pathLst>
              <a:path h="5231457" w="8263929">
                <a:moveTo>
                  <a:pt x="0" y="0"/>
                </a:moveTo>
                <a:lnTo>
                  <a:pt x="8263929" y="0"/>
                </a:lnTo>
                <a:lnTo>
                  <a:pt x="8263929" y="5231457"/>
                </a:lnTo>
                <a:lnTo>
                  <a:pt x="0" y="5231457"/>
                </a:lnTo>
                <a:lnTo>
                  <a:pt x="0" y="0"/>
                </a:lnTo>
                <a:close/>
              </a:path>
            </a:pathLst>
          </a:custGeom>
          <a:blipFill>
            <a:blip r:embed="rId4"/>
            <a:stretch>
              <a:fillRect l="0" t="0" r="0" b="0"/>
            </a:stretch>
          </a:blipFill>
        </p:spPr>
      </p:sp>
      <p:sp>
        <p:nvSpPr>
          <p:cNvPr name="TextBox 5" id="5"/>
          <p:cNvSpPr txBox="true"/>
          <p:nvPr/>
        </p:nvSpPr>
        <p:spPr>
          <a:xfrm rot="0">
            <a:off x="4579942" y="491437"/>
            <a:ext cx="9855970" cy="1543050"/>
          </a:xfrm>
          <a:prstGeom prst="rect">
            <a:avLst/>
          </a:prstGeom>
        </p:spPr>
        <p:txBody>
          <a:bodyPr anchor="t" rtlCol="false" tIns="0" lIns="0" bIns="0" rIns="0">
            <a:spAutoFit/>
          </a:bodyPr>
          <a:lstStyle/>
          <a:p>
            <a:pPr algn="ctr">
              <a:lnSpc>
                <a:spcPts val="12599"/>
              </a:lnSpc>
            </a:pPr>
            <a:r>
              <a:rPr lang="en-US" sz="9000">
                <a:solidFill>
                  <a:srgbClr val="FFEE00"/>
                </a:solidFill>
                <a:latin typeface="Anton"/>
                <a:ea typeface="Anton"/>
                <a:cs typeface="Anton"/>
                <a:sym typeface="Anton"/>
              </a:rPr>
              <a:t>Youth:</a:t>
            </a:r>
            <a:r>
              <a:rPr lang="en-US" sz="9000">
                <a:solidFill>
                  <a:srgbClr val="FDFDFD"/>
                </a:solidFill>
                <a:latin typeface="Anton"/>
                <a:ea typeface="Anton"/>
                <a:cs typeface="Anton"/>
                <a:sym typeface="Anton"/>
              </a:rPr>
              <a:t> Snapshot NSW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285992" y="494994"/>
            <a:ext cx="4629383" cy="989531"/>
          </a:xfrm>
          <a:custGeom>
            <a:avLst/>
            <a:gdLst/>
            <a:ahLst/>
            <a:cxnLst/>
            <a:rect r="r" b="b" t="t" l="l"/>
            <a:pathLst>
              <a:path h="989531" w="4629383">
                <a:moveTo>
                  <a:pt x="0" y="0"/>
                </a:moveTo>
                <a:lnTo>
                  <a:pt x="4629384" y="0"/>
                </a:lnTo>
                <a:lnTo>
                  <a:pt x="4629384" y="989531"/>
                </a:lnTo>
                <a:lnTo>
                  <a:pt x="0" y="989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153027" y="8568172"/>
            <a:ext cx="2269946" cy="2264271"/>
          </a:xfrm>
          <a:custGeom>
            <a:avLst/>
            <a:gdLst/>
            <a:ahLst/>
            <a:cxnLst/>
            <a:rect r="r" b="b" t="t" l="l"/>
            <a:pathLst>
              <a:path h="2264271" w="2269946">
                <a:moveTo>
                  <a:pt x="0" y="0"/>
                </a:moveTo>
                <a:lnTo>
                  <a:pt x="2269946" y="0"/>
                </a:lnTo>
                <a:lnTo>
                  <a:pt x="2269946" y="2264272"/>
                </a:lnTo>
                <a:lnTo>
                  <a:pt x="0" y="22642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135686" y="2814002"/>
            <a:ext cx="7612673" cy="5497195"/>
          </a:xfrm>
          <a:prstGeom prst="rect">
            <a:avLst/>
          </a:prstGeom>
        </p:spPr>
        <p:txBody>
          <a:bodyPr anchor="t" rtlCol="false" tIns="0" lIns="0" bIns="0" rIns="0">
            <a:spAutoFit/>
          </a:bodyPr>
          <a:lstStyle/>
          <a:p>
            <a:pPr algn="l">
              <a:lnSpc>
                <a:spcPts val="7279"/>
              </a:lnSpc>
            </a:pPr>
            <a:r>
              <a:rPr lang="en-US" sz="5199">
                <a:solidFill>
                  <a:srgbClr val="FDFDFD"/>
                </a:solidFill>
                <a:latin typeface="Source Sans Pro"/>
                <a:ea typeface="Source Sans Pro"/>
                <a:cs typeface="Source Sans Pro"/>
                <a:sym typeface="Source Sans Pro"/>
              </a:rPr>
              <a:t>Reasons youth volunteer:</a:t>
            </a:r>
          </a:p>
          <a:p>
            <a:pPr algn="l" marL="1122676" indent="-561338" lvl="1">
              <a:lnSpc>
                <a:spcPts val="7279"/>
              </a:lnSpc>
              <a:buAutoNum type="arabicPeriod" startAt="1"/>
            </a:pPr>
            <a:r>
              <a:rPr lang="en-US" sz="5199">
                <a:solidFill>
                  <a:srgbClr val="FDFDFD"/>
                </a:solidFill>
                <a:latin typeface="Source Sans Pro"/>
                <a:ea typeface="Source Sans Pro"/>
                <a:cs typeface="Source Sans Pro"/>
                <a:sym typeface="Source Sans Pro"/>
              </a:rPr>
              <a:t>They want to </a:t>
            </a:r>
            <a:r>
              <a:rPr lang="en-US" sz="5199">
                <a:solidFill>
                  <a:srgbClr val="FBE405"/>
                </a:solidFill>
                <a:latin typeface="Source Sans Pro"/>
                <a:ea typeface="Source Sans Pro"/>
                <a:cs typeface="Source Sans Pro"/>
                <a:sym typeface="Source Sans Pro"/>
              </a:rPr>
              <a:t>help</a:t>
            </a:r>
            <a:r>
              <a:rPr lang="en-US" sz="5199">
                <a:solidFill>
                  <a:srgbClr val="FDFDFD"/>
                </a:solidFill>
                <a:latin typeface="Source Sans Pro"/>
                <a:ea typeface="Source Sans Pro"/>
                <a:cs typeface="Source Sans Pro"/>
                <a:sym typeface="Source Sans Pro"/>
              </a:rPr>
              <a:t> people</a:t>
            </a:r>
          </a:p>
          <a:p>
            <a:pPr algn="l" marL="1122676" indent="-561338" lvl="1">
              <a:lnSpc>
                <a:spcPts val="7279"/>
              </a:lnSpc>
              <a:buAutoNum type="arabicPeriod" startAt="1"/>
            </a:pPr>
            <a:r>
              <a:rPr lang="en-US" sz="5199">
                <a:solidFill>
                  <a:srgbClr val="FBE405"/>
                </a:solidFill>
                <a:latin typeface="Source Sans Pro"/>
                <a:ea typeface="Source Sans Pro"/>
                <a:cs typeface="Source Sans Pro"/>
                <a:sym typeface="Source Sans Pro"/>
              </a:rPr>
              <a:t>Enjoyment</a:t>
            </a:r>
          </a:p>
          <a:p>
            <a:pPr algn="l" marL="1122676" indent="-561338" lvl="1">
              <a:lnSpc>
                <a:spcPts val="7279"/>
              </a:lnSpc>
              <a:buAutoNum type="arabicPeriod" startAt="1"/>
            </a:pPr>
            <a:r>
              <a:rPr lang="en-US" sz="5199">
                <a:solidFill>
                  <a:srgbClr val="FDFDFD"/>
                </a:solidFill>
                <a:latin typeface="Source Sans Pro"/>
                <a:ea typeface="Source Sans Pro"/>
                <a:cs typeface="Source Sans Pro"/>
                <a:sym typeface="Source Sans Pro"/>
              </a:rPr>
              <a:t>To be </a:t>
            </a:r>
            <a:r>
              <a:rPr lang="en-US" sz="5199">
                <a:solidFill>
                  <a:srgbClr val="FBE405"/>
                </a:solidFill>
                <a:latin typeface="Source Sans Pro"/>
                <a:ea typeface="Source Sans Pro"/>
                <a:cs typeface="Source Sans Pro"/>
                <a:sym typeface="Source Sans Pro"/>
              </a:rPr>
              <a:t>active </a:t>
            </a:r>
            <a:r>
              <a:rPr lang="en-US" sz="5199">
                <a:solidFill>
                  <a:srgbClr val="FDFDFD"/>
                </a:solidFill>
                <a:latin typeface="Source Sans Pro"/>
                <a:ea typeface="Source Sans Pro"/>
                <a:cs typeface="Source Sans Pro"/>
                <a:sym typeface="Source Sans Pro"/>
              </a:rPr>
              <a:t>members of society</a:t>
            </a:r>
          </a:p>
        </p:txBody>
      </p:sp>
      <p:sp>
        <p:nvSpPr>
          <p:cNvPr name="TextBox 5" id="5"/>
          <p:cNvSpPr txBox="true"/>
          <p:nvPr/>
        </p:nvSpPr>
        <p:spPr>
          <a:xfrm rot="0">
            <a:off x="4579942" y="491437"/>
            <a:ext cx="9855970" cy="1543050"/>
          </a:xfrm>
          <a:prstGeom prst="rect">
            <a:avLst/>
          </a:prstGeom>
        </p:spPr>
        <p:txBody>
          <a:bodyPr anchor="t" rtlCol="false" tIns="0" lIns="0" bIns="0" rIns="0">
            <a:spAutoFit/>
          </a:bodyPr>
          <a:lstStyle/>
          <a:p>
            <a:pPr algn="ctr">
              <a:lnSpc>
                <a:spcPts val="12599"/>
              </a:lnSpc>
            </a:pPr>
            <a:r>
              <a:rPr lang="en-US" sz="9000">
                <a:solidFill>
                  <a:srgbClr val="FFEE00"/>
                </a:solidFill>
                <a:latin typeface="Anton"/>
                <a:ea typeface="Anton"/>
                <a:cs typeface="Anton"/>
                <a:sym typeface="Anton"/>
              </a:rPr>
              <a:t>Youth:</a:t>
            </a:r>
            <a:r>
              <a:rPr lang="en-US" sz="9000">
                <a:solidFill>
                  <a:srgbClr val="FDFDFD"/>
                </a:solidFill>
                <a:latin typeface="Anton"/>
                <a:ea typeface="Anton"/>
                <a:cs typeface="Anton"/>
                <a:sym typeface="Anton"/>
              </a:rPr>
              <a:t> Snapshot NSW </a:t>
            </a:r>
          </a:p>
        </p:txBody>
      </p:sp>
      <p:sp>
        <p:nvSpPr>
          <p:cNvPr name="Freeform 6" id="6"/>
          <p:cNvSpPr/>
          <p:nvPr/>
        </p:nvSpPr>
        <p:spPr>
          <a:xfrm flipH="false" flipV="false" rot="0">
            <a:off x="442313" y="2154848"/>
            <a:ext cx="9065614" cy="7025851"/>
          </a:xfrm>
          <a:custGeom>
            <a:avLst/>
            <a:gdLst/>
            <a:ahLst/>
            <a:cxnLst/>
            <a:rect r="r" b="b" t="t" l="l"/>
            <a:pathLst>
              <a:path h="7025851" w="9065614">
                <a:moveTo>
                  <a:pt x="0" y="0"/>
                </a:moveTo>
                <a:lnTo>
                  <a:pt x="9065614" y="0"/>
                </a:lnTo>
                <a:lnTo>
                  <a:pt x="9065614" y="7025851"/>
                </a:lnTo>
                <a:lnTo>
                  <a:pt x="0" y="7025851"/>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08576" y="533935"/>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7437" y="2296270"/>
            <a:ext cx="13790097" cy="6962030"/>
          </a:xfrm>
          <a:prstGeom prst="rect">
            <a:avLst/>
          </a:prstGeom>
        </p:spPr>
        <p:txBody>
          <a:bodyPr anchor="t" rtlCol="false" tIns="0" lIns="0" bIns="0" rIns="0">
            <a:spAutoFit/>
          </a:bodyPr>
          <a:lstStyle/>
          <a:p>
            <a:pPr algn="l" marL="743160" indent="-371580" lvl="1">
              <a:lnSpc>
                <a:spcPts val="6161"/>
              </a:lnSpc>
              <a:buAutoNum type="arabicPeriod" startAt="1"/>
            </a:pPr>
            <a:r>
              <a:rPr lang="en-US" b="true" sz="3442">
                <a:solidFill>
                  <a:srgbClr val="FFEE00"/>
                </a:solidFill>
                <a:latin typeface="Source Sans Pro Bold"/>
                <a:ea typeface="Source Sans Pro Bold"/>
                <a:cs typeface="Source Sans Pro Bold"/>
                <a:sym typeface="Source Sans Pro Bold"/>
              </a:rPr>
              <a:t>Time </a:t>
            </a:r>
            <a:r>
              <a:rPr lang="en-US" sz="3442">
                <a:solidFill>
                  <a:srgbClr val="FDFDFD"/>
                </a:solidFill>
                <a:latin typeface="Source Sans Pro"/>
                <a:ea typeface="Source Sans Pro"/>
                <a:cs typeface="Source Sans Pro"/>
                <a:sym typeface="Source Sans Pro"/>
              </a:rPr>
              <a:t>constraints: Volunteering often clashes with study, work or caring commitments.</a:t>
            </a:r>
          </a:p>
          <a:p>
            <a:pPr algn="l" marL="743160" indent="-371580" lvl="1">
              <a:lnSpc>
                <a:spcPts val="6161"/>
              </a:lnSpc>
              <a:buAutoNum type="arabicPeriod" startAt="1"/>
            </a:pPr>
            <a:r>
              <a:rPr lang="en-US" b="true" sz="3442">
                <a:solidFill>
                  <a:srgbClr val="FFEE00"/>
                </a:solidFill>
                <a:latin typeface="Source Sans Pro Bold"/>
                <a:ea typeface="Source Sans Pro Bold"/>
                <a:cs typeface="Source Sans Pro Bold"/>
                <a:sym typeface="Source Sans Pro Bold"/>
              </a:rPr>
              <a:t>Cost:</a:t>
            </a:r>
            <a:r>
              <a:rPr lang="en-US" sz="3442">
                <a:solidFill>
                  <a:srgbClr val="FDFDFD"/>
                </a:solidFill>
                <a:latin typeface="Source Sans Pro"/>
                <a:ea typeface="Source Sans Pro"/>
                <a:cs typeface="Source Sans Pro"/>
                <a:sym typeface="Source Sans Pro"/>
              </a:rPr>
              <a:t> Financial stress, transport costs, and housing pressures. </a:t>
            </a:r>
          </a:p>
          <a:p>
            <a:pPr algn="l" marL="743160" indent="-371580" lvl="1">
              <a:lnSpc>
                <a:spcPts val="6161"/>
              </a:lnSpc>
              <a:buAutoNum type="arabicPeriod" startAt="1"/>
            </a:pPr>
            <a:r>
              <a:rPr lang="en-US" b="true" sz="3442">
                <a:solidFill>
                  <a:srgbClr val="FFEE00"/>
                </a:solidFill>
                <a:latin typeface="Source Sans Pro Bold"/>
                <a:ea typeface="Source Sans Pro Bold"/>
                <a:cs typeface="Source Sans Pro Bold"/>
                <a:sym typeface="Source Sans Pro Bold"/>
              </a:rPr>
              <a:t>O</a:t>
            </a:r>
            <a:r>
              <a:rPr lang="en-US" b="true" sz="3442">
                <a:solidFill>
                  <a:srgbClr val="FFEE00"/>
                </a:solidFill>
                <a:latin typeface="Source Sans Pro Bold"/>
                <a:ea typeface="Source Sans Pro Bold"/>
                <a:cs typeface="Source Sans Pro Bold"/>
                <a:sym typeface="Source Sans Pro Bold"/>
              </a:rPr>
              <a:t>pportunities</a:t>
            </a:r>
            <a:r>
              <a:rPr lang="en-US" sz="3442">
                <a:solidFill>
                  <a:srgbClr val="FDFDFD"/>
                </a:solidFill>
                <a:latin typeface="Source Sans Pro"/>
                <a:ea typeface="Source Sans Pro"/>
                <a:cs typeface="Source Sans Pro"/>
                <a:sym typeface="Source Sans Pro"/>
              </a:rPr>
              <a:t>: Many youth find roles too administrative or disconnected, preferring person-centred activities where they can see their impact.</a:t>
            </a:r>
          </a:p>
          <a:p>
            <a:pPr algn="l" marL="743160" indent="-371580" lvl="1">
              <a:lnSpc>
                <a:spcPts val="6161"/>
              </a:lnSpc>
              <a:buAutoNum type="arabicPeriod" startAt="1"/>
            </a:pPr>
            <a:r>
              <a:rPr lang="en-US" b="true" sz="3442">
                <a:solidFill>
                  <a:srgbClr val="FBE405"/>
                </a:solidFill>
                <a:latin typeface="Source Sans Pro Bold"/>
                <a:ea typeface="Source Sans Pro Bold"/>
                <a:cs typeface="Source Sans Pro Bold"/>
                <a:sym typeface="Source Sans Pro Bold"/>
              </a:rPr>
              <a:t>Burnout</a:t>
            </a:r>
            <a:r>
              <a:rPr lang="en-US" sz="3442">
                <a:solidFill>
                  <a:srgbClr val="FDFDFD"/>
                </a:solidFill>
                <a:latin typeface="Source Sans Pro"/>
                <a:ea typeface="Source Sans Pro"/>
                <a:cs typeface="Source Sans Pro"/>
                <a:sym typeface="Source Sans Pro"/>
              </a:rPr>
              <a:t>: Young volunteers who take on too much too quickly often experience fatigue or disengagement from over-commitment.</a:t>
            </a:r>
          </a:p>
          <a:p>
            <a:pPr algn="l" marL="743160" indent="-371580" lvl="1">
              <a:lnSpc>
                <a:spcPts val="6161"/>
              </a:lnSpc>
              <a:buAutoNum type="arabicPeriod" startAt="1"/>
            </a:pPr>
            <a:r>
              <a:rPr lang="en-US" b="true" sz="3442">
                <a:solidFill>
                  <a:srgbClr val="FBE405"/>
                </a:solidFill>
                <a:latin typeface="Source Sans Pro Bold"/>
                <a:ea typeface="Source Sans Pro Bold"/>
                <a:cs typeface="Source Sans Pro Bold"/>
                <a:sym typeface="Source Sans Pro Bold"/>
              </a:rPr>
              <a:t>C</a:t>
            </a:r>
            <a:r>
              <a:rPr lang="en-US" b="true" sz="3442">
                <a:solidFill>
                  <a:srgbClr val="FBE405"/>
                </a:solidFill>
                <a:latin typeface="Source Sans Pro Bold"/>
                <a:ea typeface="Source Sans Pro Bold"/>
                <a:cs typeface="Source Sans Pro Bold"/>
                <a:sym typeface="Source Sans Pro Bold"/>
              </a:rPr>
              <a:t>onfidence</a:t>
            </a:r>
            <a:r>
              <a:rPr lang="en-US" sz="3442">
                <a:solidFill>
                  <a:srgbClr val="FDFDFD"/>
                </a:solidFill>
                <a:latin typeface="Source Sans Pro"/>
                <a:ea typeface="Source Sans Pro"/>
                <a:cs typeface="Source Sans Pro"/>
                <a:sym typeface="Source Sans Pro"/>
              </a:rPr>
              <a:t>: Limited experience and fear of “not being good enough”.</a:t>
            </a:r>
          </a:p>
        </p:txBody>
      </p:sp>
      <p:grpSp>
        <p:nvGrpSpPr>
          <p:cNvPr name="Group 4" id="4"/>
          <p:cNvGrpSpPr/>
          <p:nvPr/>
        </p:nvGrpSpPr>
        <p:grpSpPr>
          <a:xfrm rot="0">
            <a:off x="14167816" y="1714500"/>
            <a:ext cx="3957957" cy="395795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4989" y="0"/>
                  </a:moveTo>
                  <a:lnTo>
                    <a:pt x="767811" y="0"/>
                  </a:lnTo>
                  <a:cubicBezTo>
                    <a:pt x="792658" y="0"/>
                    <a:pt x="812800" y="20142"/>
                    <a:pt x="812800" y="44989"/>
                  </a:cubicBezTo>
                  <a:lnTo>
                    <a:pt x="812800" y="767811"/>
                  </a:lnTo>
                  <a:cubicBezTo>
                    <a:pt x="812800" y="792658"/>
                    <a:pt x="792658" y="812800"/>
                    <a:pt x="767811" y="812800"/>
                  </a:cubicBezTo>
                  <a:lnTo>
                    <a:pt x="44989" y="812800"/>
                  </a:lnTo>
                  <a:cubicBezTo>
                    <a:pt x="20142" y="812800"/>
                    <a:pt x="0" y="792658"/>
                    <a:pt x="0" y="767811"/>
                  </a:cubicBezTo>
                  <a:lnTo>
                    <a:pt x="0" y="44989"/>
                  </a:lnTo>
                  <a:cubicBezTo>
                    <a:pt x="0" y="20142"/>
                    <a:pt x="20142" y="0"/>
                    <a:pt x="44989" y="0"/>
                  </a:cubicBezTo>
                  <a:close/>
                </a:path>
              </a:pathLst>
            </a:custGeom>
            <a:blipFill>
              <a:blip r:embed="rId4"/>
              <a:stretch>
                <a:fillRect l="-16747" t="0" r="-16747" b="0"/>
              </a:stretch>
            </a:blipFill>
          </p:spPr>
        </p:sp>
      </p:grpSp>
      <p:grpSp>
        <p:nvGrpSpPr>
          <p:cNvPr name="Group 6" id="6"/>
          <p:cNvGrpSpPr/>
          <p:nvPr/>
        </p:nvGrpSpPr>
        <p:grpSpPr>
          <a:xfrm rot="0">
            <a:off x="13897534" y="6158943"/>
            <a:ext cx="3651419" cy="365141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617" t="0" r="-2617" b="0"/>
              </a:stretch>
            </a:blipFill>
          </p:spPr>
        </p:sp>
      </p:grpSp>
      <p:sp>
        <p:nvSpPr>
          <p:cNvPr name="TextBox 8" id="8"/>
          <p:cNvSpPr txBox="true"/>
          <p:nvPr/>
        </p:nvSpPr>
        <p:spPr>
          <a:xfrm rot="0">
            <a:off x="2562527" y="171450"/>
            <a:ext cx="13162946" cy="1543050"/>
          </a:xfrm>
          <a:prstGeom prst="rect">
            <a:avLst/>
          </a:prstGeom>
        </p:spPr>
        <p:txBody>
          <a:bodyPr anchor="t" rtlCol="false" tIns="0" lIns="0" bIns="0" rIns="0">
            <a:spAutoFit/>
          </a:bodyPr>
          <a:lstStyle/>
          <a:p>
            <a:pPr algn="ctr">
              <a:lnSpc>
                <a:spcPts val="12599"/>
              </a:lnSpc>
            </a:pPr>
            <a:r>
              <a:rPr lang="en-US" sz="9000">
                <a:solidFill>
                  <a:srgbClr val="FFEE00"/>
                </a:solidFill>
                <a:latin typeface="Anton"/>
                <a:ea typeface="Anton"/>
                <a:cs typeface="Anton"/>
                <a:sym typeface="Anton"/>
              </a:rPr>
              <a:t>Youth Volunteering:</a:t>
            </a:r>
            <a:r>
              <a:rPr lang="en-US" sz="9000">
                <a:solidFill>
                  <a:srgbClr val="FDFDFD"/>
                </a:solidFill>
                <a:latin typeface="Anton"/>
                <a:ea typeface="Anton"/>
                <a:cs typeface="Anton"/>
                <a:sym typeface="Anton"/>
              </a:rPr>
              <a:t> Barriers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409330" y="457833"/>
          <a:ext cx="11910054" cy="9371335"/>
        </p:xfrm>
        <a:graphic>
          <a:graphicData uri="http://schemas.openxmlformats.org/drawingml/2006/table">
            <a:tbl>
              <a:tblPr/>
              <a:tblGrid>
                <a:gridCol w="5290656"/>
                <a:gridCol w="6619398"/>
              </a:tblGrid>
              <a:tr h="1450066">
                <a:tc>
                  <a:txBody>
                    <a:bodyPr anchor="t" rtlCol="false"/>
                    <a:lstStyle/>
                    <a:p>
                      <a:pPr algn="ctr">
                        <a:lnSpc>
                          <a:spcPts val="5599"/>
                        </a:lnSpc>
                        <a:defRPr/>
                      </a:pPr>
                      <a:r>
                        <a:rPr lang="en-US" sz="3999">
                          <a:solidFill>
                            <a:srgbClr val="FFEE00"/>
                          </a:solidFill>
                          <a:latin typeface="Anton"/>
                          <a:ea typeface="Anton"/>
                          <a:cs typeface="Anton"/>
                          <a:sym typeface="Anton"/>
                        </a:rPr>
                        <a:t>Traditional Conference </a:t>
                      </a:r>
                      <a:endParaRPr lang="en-US" sz="1100"/>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c>
                  <a:txBody>
                    <a:bodyPr anchor="t" rtlCol="false"/>
                    <a:lstStyle/>
                    <a:p>
                      <a:pPr algn="ctr">
                        <a:lnSpc>
                          <a:spcPts val="5599"/>
                        </a:lnSpc>
                        <a:defRPr/>
                      </a:pPr>
                      <a:r>
                        <a:rPr lang="en-US" sz="3999">
                          <a:solidFill>
                            <a:srgbClr val="FFEE00"/>
                          </a:solidFill>
                          <a:latin typeface="Anton"/>
                          <a:ea typeface="Anton"/>
                          <a:cs typeface="Anton"/>
                          <a:sym typeface="Anton"/>
                        </a:rPr>
                        <a:t>Youth Conference </a:t>
                      </a:r>
                      <a:endParaRPr lang="en-US" sz="1100"/>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r>
              <a:tr h="3601157">
                <a:tc>
                  <a:txBody>
                    <a:bodyPr anchor="t" rtlCol="false"/>
                    <a:lstStyle/>
                    <a:p>
                      <a:pPr algn="ctr">
                        <a:lnSpc>
                          <a:spcPts val="4899"/>
                        </a:lnSpc>
                        <a:defRPr/>
                      </a:pPr>
                      <a:r>
                        <a:rPr lang="en-US" sz="3499">
                          <a:solidFill>
                            <a:srgbClr val="FDFDFD"/>
                          </a:solidFill>
                          <a:latin typeface="Arimo"/>
                          <a:ea typeface="Arimo"/>
                          <a:cs typeface="Arimo"/>
                          <a:sym typeface="Arimo"/>
                        </a:rPr>
                        <a:t>Meet weekly in person </a:t>
                      </a:r>
                      <a:endParaRPr lang="en-US" sz="1100"/>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c>
                  <a:txBody>
                    <a:bodyPr anchor="t" rtlCol="false"/>
                    <a:lstStyle/>
                    <a:p>
                      <a:pPr algn="ctr">
                        <a:lnSpc>
                          <a:spcPts val="4759"/>
                        </a:lnSpc>
                        <a:defRPr/>
                      </a:pPr>
                      <a:r>
                        <a:rPr lang="en-US" sz="3499">
                          <a:solidFill>
                            <a:srgbClr val="FDFDFD"/>
                          </a:solidFill>
                          <a:latin typeface="Arimo"/>
                          <a:ea typeface="Arimo"/>
                          <a:cs typeface="Arimo"/>
                          <a:sym typeface="Arimo"/>
                        </a:rPr>
                        <a:t>Communicate via technology </a:t>
                      </a:r>
                      <a:endParaRPr lang="en-US" sz="1100"/>
                    </a:p>
                    <a:p>
                      <a:pPr algn="ctr">
                        <a:lnSpc>
                          <a:spcPts val="4759"/>
                        </a:lnSpc>
                      </a:pPr>
                      <a:r>
                        <a:rPr lang="en-US" sz="3499">
                          <a:solidFill>
                            <a:srgbClr val="FDFDFD"/>
                          </a:solidFill>
                          <a:latin typeface="Arimo"/>
                          <a:ea typeface="Arimo"/>
                          <a:cs typeface="Arimo"/>
                          <a:sym typeface="Arimo"/>
                        </a:rPr>
                        <a:t>Meet monthly/bimonthly at volunteering programs, social events or virtually for meetings </a:t>
                      </a:r>
                    </a:p>
                    <a:p>
                      <a:pPr algn="ctr">
                        <a:lnSpc>
                          <a:spcPts val="4759"/>
                        </a:lnSpc>
                      </a:pPr>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r>
              <a:tr h="2514732">
                <a:tc>
                  <a:txBody>
                    <a:bodyPr anchor="t" rtlCol="false"/>
                    <a:lstStyle/>
                    <a:p>
                      <a:pPr algn="ctr">
                        <a:lnSpc>
                          <a:spcPts val="4899"/>
                        </a:lnSpc>
                        <a:defRPr/>
                      </a:pPr>
                      <a:r>
                        <a:rPr lang="en-US" sz="3499">
                          <a:solidFill>
                            <a:srgbClr val="FDFDFD"/>
                          </a:solidFill>
                          <a:latin typeface="Arimo"/>
                          <a:ea typeface="Arimo"/>
                          <a:cs typeface="Arimo"/>
                          <a:sym typeface="Arimo"/>
                        </a:rPr>
                        <a:t>Core work: Home Visits </a:t>
                      </a:r>
                      <a:endParaRPr lang="en-US" sz="1100"/>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c>
                  <a:txBody>
                    <a:bodyPr anchor="t" rtlCol="false"/>
                    <a:lstStyle/>
                    <a:p>
                      <a:pPr algn="ctr">
                        <a:lnSpc>
                          <a:spcPts val="4899"/>
                        </a:lnSpc>
                        <a:defRPr/>
                      </a:pPr>
                      <a:r>
                        <a:rPr lang="en-US" sz="3499">
                          <a:solidFill>
                            <a:srgbClr val="FDFDFD"/>
                          </a:solidFill>
                          <a:latin typeface="Arimo"/>
                          <a:ea typeface="Arimo"/>
                          <a:cs typeface="Arimo"/>
                          <a:sym typeface="Arimo"/>
                        </a:rPr>
                        <a:t>Core work: volunteering on Buddies Day, Vans Services, Sleep Out </a:t>
                      </a:r>
                      <a:endParaRPr lang="en-US" sz="1100"/>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r>
              <a:tr h="1805380">
                <a:tc>
                  <a:txBody>
                    <a:bodyPr anchor="t" rtlCol="false"/>
                    <a:lstStyle/>
                    <a:p>
                      <a:pPr algn="ctr">
                        <a:lnSpc>
                          <a:spcPts val="4899"/>
                        </a:lnSpc>
                        <a:defRPr/>
                      </a:pPr>
                      <a:r>
                        <a:rPr lang="en-US" sz="3499">
                          <a:solidFill>
                            <a:srgbClr val="FDFDFD"/>
                          </a:solidFill>
                          <a:latin typeface="Arimo"/>
                          <a:ea typeface="Arimo"/>
                          <a:cs typeface="Arimo"/>
                          <a:sym typeface="Arimo"/>
                        </a:rPr>
                        <a:t>Parish based</a:t>
                      </a:r>
                      <a:endParaRPr lang="en-US" sz="1100"/>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c>
                  <a:txBody>
                    <a:bodyPr anchor="t" rtlCol="false"/>
                    <a:lstStyle/>
                    <a:p>
                      <a:pPr algn="ctr">
                        <a:lnSpc>
                          <a:spcPts val="4899"/>
                        </a:lnSpc>
                        <a:defRPr/>
                      </a:pPr>
                      <a:r>
                        <a:rPr lang="en-US" sz="3499">
                          <a:solidFill>
                            <a:srgbClr val="FDFDFD"/>
                          </a:solidFill>
                          <a:latin typeface="Arimo"/>
                          <a:ea typeface="Arimo"/>
                          <a:cs typeface="Arimo"/>
                          <a:sym typeface="Arimo"/>
                        </a:rPr>
                        <a:t>Special  Works or University based </a:t>
                      </a:r>
                      <a:endParaRPr lang="en-US" sz="1100"/>
                    </a:p>
                  </a:txBody>
                  <a:tcPr marL="190500" marR="190500" marT="190500" marB="190500" anchor="ctr">
                    <a:lnL cmpd="sng" algn="ctr" cap="flat" w="76200">
                      <a:solidFill>
                        <a:srgbClr val="FFFFFF"/>
                      </a:solidFill>
                      <a:prstDash val="solid"/>
                      <a:round/>
                      <a:headEnd type="none" w="med" len="med"/>
                      <a:tailEnd type="none" w="med" len="med"/>
                    </a:lnL>
                    <a:lnR cmpd="sng" algn="ctr" cap="flat" w="76200">
                      <a:solidFill>
                        <a:srgbClr val="FFFFFF"/>
                      </a:solidFill>
                      <a:prstDash val="solid"/>
                      <a:round/>
                      <a:headEnd type="none" w="med" len="med"/>
                      <a:tailEnd type="none" w="med" len="med"/>
                    </a:lnR>
                    <a:lnT cmpd="sng" algn="ctr" cap="flat" w="76200">
                      <a:solidFill>
                        <a:srgbClr val="FFFFFF"/>
                      </a:solidFill>
                      <a:prstDash val="solid"/>
                      <a:round/>
                      <a:headEnd type="none" w="med" len="med"/>
                      <a:tailEnd type="none" w="med" len="med"/>
                    </a:lnT>
                    <a:lnB cmpd="sng" algn="ctr" cap="flat" w="76200">
                      <a:solidFill>
                        <a:srgbClr val="FFFFFF"/>
                      </a:solidFill>
                      <a:prstDash val="solid"/>
                      <a:round/>
                      <a:headEnd type="none" w="med" len="med"/>
                      <a:tailEnd type="none" w="med" len="med"/>
                    </a:lnB>
                  </a:tcPr>
                </a:tc>
              </a:tr>
            </a:tbl>
          </a:graphicData>
        </a:graphic>
      </p:graphicFrame>
      <p:grpSp>
        <p:nvGrpSpPr>
          <p:cNvPr name="Group 3" id="3"/>
          <p:cNvGrpSpPr>
            <a:grpSpLocks noChangeAspect="true"/>
          </p:cNvGrpSpPr>
          <p:nvPr/>
        </p:nvGrpSpPr>
        <p:grpSpPr>
          <a:xfrm rot="0">
            <a:off x="12673438" y="5143500"/>
            <a:ext cx="5282871" cy="4241570"/>
            <a:chOff x="0" y="0"/>
            <a:chExt cx="7467600" cy="5995670"/>
          </a:xfrm>
        </p:grpSpPr>
        <p:sp>
          <p:nvSpPr>
            <p:cNvPr name="Freeform 4" id="4"/>
            <p:cNvSpPr/>
            <p:nvPr/>
          </p:nvSpPr>
          <p:spPr>
            <a:xfrm flipH="false" flipV="false" rot="0">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5" id="5"/>
            <p:cNvSpPr/>
            <p:nvPr/>
          </p:nvSpPr>
          <p:spPr>
            <a:xfrm flipH="false" flipV="false" rot="0">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6" id="6"/>
            <p:cNvSpPr/>
            <p:nvPr/>
          </p:nvSpPr>
          <p:spPr>
            <a:xfrm flipH="false" flipV="false" rot="0">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7" id="7"/>
            <p:cNvSpPr/>
            <p:nvPr/>
          </p:nvSpPr>
          <p:spPr>
            <a:xfrm flipH="false" flipV="false" rot="0">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2"/>
              <a:stretch>
                <a:fillRect l="0" t="-5629" r="0" b="-5629"/>
              </a:stretch>
            </a:blipFill>
          </p:spPr>
        </p:sp>
      </p:grpSp>
      <p:sp>
        <p:nvSpPr>
          <p:cNvPr name="TextBox 8" id="8"/>
          <p:cNvSpPr txBox="true"/>
          <p:nvPr/>
        </p:nvSpPr>
        <p:spPr>
          <a:xfrm rot="0">
            <a:off x="12673438" y="895350"/>
            <a:ext cx="5614562" cy="3724895"/>
          </a:xfrm>
          <a:prstGeom prst="rect">
            <a:avLst/>
          </a:prstGeom>
        </p:spPr>
        <p:txBody>
          <a:bodyPr anchor="t" rtlCol="false" tIns="0" lIns="0" bIns="0" rIns="0">
            <a:spAutoFit/>
          </a:bodyPr>
          <a:lstStyle/>
          <a:p>
            <a:pPr algn="ctr">
              <a:lnSpc>
                <a:spcPts val="9940"/>
              </a:lnSpc>
            </a:pPr>
            <a:r>
              <a:rPr lang="en-US" sz="7100">
                <a:solidFill>
                  <a:srgbClr val="FDFDFD"/>
                </a:solidFill>
                <a:latin typeface="Beth Ellen"/>
                <a:ea typeface="Beth Ellen"/>
                <a:cs typeface="Beth Ellen"/>
                <a:sym typeface="Beth Ellen"/>
              </a:rPr>
              <a:t>What’s in a </a:t>
            </a:r>
          </a:p>
          <a:p>
            <a:pPr algn="ctr">
              <a:lnSpc>
                <a:spcPts val="9940"/>
              </a:lnSpc>
            </a:pPr>
            <a:r>
              <a:rPr lang="en-US" sz="7100">
                <a:solidFill>
                  <a:srgbClr val="FFEE00"/>
                </a:solidFill>
                <a:latin typeface="Beth Ellen"/>
                <a:ea typeface="Beth Ellen"/>
                <a:cs typeface="Beth Ellen"/>
                <a:sym typeface="Beth Ellen"/>
              </a:rPr>
              <a:t>conference?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986163" y="1985163"/>
            <a:ext cx="7273137" cy="727313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24482" y="0"/>
                  </a:moveTo>
                  <a:lnTo>
                    <a:pt x="788318" y="0"/>
                  </a:lnTo>
                  <a:cubicBezTo>
                    <a:pt x="801839" y="0"/>
                    <a:pt x="812800" y="10961"/>
                    <a:pt x="812800" y="24482"/>
                  </a:cubicBezTo>
                  <a:lnTo>
                    <a:pt x="812800" y="788318"/>
                  </a:lnTo>
                  <a:cubicBezTo>
                    <a:pt x="812800" y="801839"/>
                    <a:pt x="801839" y="812800"/>
                    <a:pt x="788318" y="812800"/>
                  </a:cubicBezTo>
                  <a:lnTo>
                    <a:pt x="24482" y="812800"/>
                  </a:lnTo>
                  <a:cubicBezTo>
                    <a:pt x="10961" y="812800"/>
                    <a:pt x="0" y="801839"/>
                    <a:pt x="0" y="788318"/>
                  </a:cubicBezTo>
                  <a:lnTo>
                    <a:pt x="0" y="24482"/>
                  </a:lnTo>
                  <a:cubicBezTo>
                    <a:pt x="0" y="10961"/>
                    <a:pt x="10961" y="0"/>
                    <a:pt x="24482" y="0"/>
                  </a:cubicBezTo>
                  <a:close/>
                </a:path>
              </a:pathLst>
            </a:custGeom>
            <a:blipFill>
              <a:blip r:embed="rId4"/>
              <a:stretch>
                <a:fillRect l="-16747" t="0" r="-16747" b="0"/>
              </a:stretch>
            </a:blipFill>
          </p:spPr>
        </p:sp>
      </p:grpSp>
      <p:sp>
        <p:nvSpPr>
          <p:cNvPr name="TextBox 5" id="5"/>
          <p:cNvSpPr txBox="true"/>
          <p:nvPr/>
        </p:nvSpPr>
        <p:spPr>
          <a:xfrm rot="0">
            <a:off x="710340" y="4216159"/>
            <a:ext cx="8775940" cy="2725420"/>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“There are no age barriers to membership of the Society.”  The Rule </a:t>
            </a:r>
          </a:p>
        </p:txBody>
      </p:sp>
      <p:sp>
        <p:nvSpPr>
          <p:cNvPr name="TextBox 6" id="6"/>
          <p:cNvSpPr txBox="true"/>
          <p:nvPr/>
        </p:nvSpPr>
        <p:spPr>
          <a:xfrm rot="0">
            <a:off x="319208" y="268291"/>
            <a:ext cx="17829821" cy="1368419"/>
          </a:xfrm>
          <a:prstGeom prst="rect">
            <a:avLst/>
          </a:prstGeom>
        </p:spPr>
        <p:txBody>
          <a:bodyPr anchor="t" rtlCol="false" tIns="0" lIns="0" bIns="0" rIns="0">
            <a:spAutoFit/>
          </a:bodyPr>
          <a:lstStyle/>
          <a:p>
            <a:pPr algn="ctr">
              <a:lnSpc>
                <a:spcPts val="11200"/>
              </a:lnSpc>
            </a:pPr>
            <a:r>
              <a:rPr lang="en-US" sz="8000">
                <a:solidFill>
                  <a:srgbClr val="FDFDFD"/>
                </a:solidFill>
                <a:latin typeface="Anton"/>
                <a:ea typeface="Anton"/>
                <a:cs typeface="Anton"/>
                <a:sym typeface="Anton"/>
              </a:rPr>
              <a:t>Survey Responses: </a:t>
            </a:r>
            <a:r>
              <a:rPr lang="en-US" sz="8000">
                <a:solidFill>
                  <a:srgbClr val="FBE405"/>
                </a:solidFill>
                <a:latin typeface="Anton"/>
                <a:ea typeface="Anton"/>
                <a:cs typeface="Anton"/>
                <a:sym typeface="Anton"/>
              </a:rPr>
              <a:t>Youth Voices in Action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0789736" y="3841079"/>
            <a:ext cx="7498264" cy="4461467"/>
          </a:xfrm>
          <a:custGeom>
            <a:avLst/>
            <a:gdLst/>
            <a:ahLst/>
            <a:cxnLst/>
            <a:rect r="r" b="b" t="t" l="l"/>
            <a:pathLst>
              <a:path h="4461467" w="7498264">
                <a:moveTo>
                  <a:pt x="7498264" y="0"/>
                </a:moveTo>
                <a:lnTo>
                  <a:pt x="0" y="0"/>
                </a:lnTo>
                <a:lnTo>
                  <a:pt x="0" y="4461467"/>
                </a:lnTo>
                <a:lnTo>
                  <a:pt x="7498264" y="4461467"/>
                </a:lnTo>
                <a:lnTo>
                  <a:pt x="749826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02129" y="3134868"/>
            <a:ext cx="10708093" cy="6188075"/>
          </a:xfrm>
          <a:prstGeom prst="rect">
            <a:avLst/>
          </a:prstGeom>
        </p:spPr>
        <p:txBody>
          <a:bodyPr anchor="t" rtlCol="false" tIns="0" lIns="0" bIns="0" rIns="0">
            <a:spAutoFit/>
          </a:bodyPr>
          <a:lstStyle/>
          <a:p>
            <a:pPr algn="l" marL="755647" indent="-377824" lvl="1">
              <a:lnSpc>
                <a:spcPts val="4899"/>
              </a:lnSpc>
              <a:buFont typeface="Arial"/>
              <a:buChar char="•"/>
            </a:pPr>
            <a:r>
              <a:rPr lang="en-US" sz="3499">
                <a:solidFill>
                  <a:srgbClr val="FFFFFF"/>
                </a:solidFill>
                <a:latin typeface="Arimo"/>
                <a:ea typeface="Arimo"/>
                <a:cs typeface="Arimo"/>
                <a:sym typeface="Arimo"/>
              </a:rPr>
              <a:t>Most associated the word with </a:t>
            </a:r>
            <a:r>
              <a:rPr lang="en-US" b="true" sz="3499">
                <a:solidFill>
                  <a:srgbClr val="FBE405"/>
                </a:solidFill>
                <a:latin typeface="Arimo Bold"/>
                <a:ea typeface="Arimo Bold"/>
                <a:cs typeface="Arimo Bold"/>
                <a:sym typeface="Arimo Bold"/>
              </a:rPr>
              <a:t>volunteering </a:t>
            </a:r>
            <a:r>
              <a:rPr lang="en-US" sz="3499">
                <a:solidFill>
                  <a:srgbClr val="FFFFFF"/>
                </a:solidFill>
                <a:latin typeface="Arimo"/>
                <a:ea typeface="Arimo"/>
                <a:cs typeface="Arimo"/>
                <a:sym typeface="Arimo"/>
              </a:rPr>
              <a:t>and </a:t>
            </a:r>
            <a:r>
              <a:rPr lang="en-US" b="true" sz="3499">
                <a:solidFill>
                  <a:srgbClr val="FBE405"/>
                </a:solidFill>
                <a:latin typeface="Arimo Bold"/>
                <a:ea typeface="Arimo Bold"/>
                <a:cs typeface="Arimo Bold"/>
                <a:sym typeface="Arimo Bold"/>
              </a:rPr>
              <a:t>doing good works</a:t>
            </a:r>
            <a:r>
              <a:rPr lang="en-US" sz="3499">
                <a:solidFill>
                  <a:srgbClr val="FFFFFF"/>
                </a:solidFill>
                <a:latin typeface="Arimo"/>
                <a:ea typeface="Arimo"/>
                <a:cs typeface="Arimo"/>
                <a:sym typeface="Arimo"/>
              </a:rPr>
              <a:t>.</a:t>
            </a:r>
          </a:p>
          <a:p>
            <a:pPr algn="l" marL="755647" indent="-377824" lvl="1">
              <a:lnSpc>
                <a:spcPts val="4899"/>
              </a:lnSpc>
              <a:buFont typeface="Arial"/>
              <a:buChar char="•"/>
            </a:pPr>
            <a:r>
              <a:rPr lang="en-US" sz="3499">
                <a:solidFill>
                  <a:srgbClr val="FFFFFF"/>
                </a:solidFill>
                <a:latin typeface="Arimo"/>
                <a:ea typeface="Arimo"/>
                <a:cs typeface="Arimo"/>
                <a:sym typeface="Arimo"/>
              </a:rPr>
              <a:t>Some saw it as a</a:t>
            </a:r>
            <a:r>
              <a:rPr lang="en-US" b="true" sz="3499">
                <a:solidFill>
                  <a:srgbClr val="FBE405"/>
                </a:solidFill>
                <a:latin typeface="Arimo Bold"/>
                <a:ea typeface="Arimo Bold"/>
                <a:cs typeface="Arimo Bold"/>
                <a:sym typeface="Arimo Bold"/>
              </a:rPr>
              <a:t> group of people working together for the greater good</a:t>
            </a:r>
            <a:r>
              <a:rPr lang="en-US" sz="3499">
                <a:solidFill>
                  <a:srgbClr val="FFFFFF"/>
                </a:solidFill>
                <a:latin typeface="Arimo"/>
                <a:ea typeface="Arimo"/>
                <a:cs typeface="Arimo"/>
                <a:sym typeface="Arimo"/>
              </a:rPr>
              <a:t>.</a:t>
            </a:r>
          </a:p>
          <a:p>
            <a:pPr algn="l" marL="755647" indent="-377824" lvl="1">
              <a:lnSpc>
                <a:spcPts val="4899"/>
              </a:lnSpc>
              <a:buFont typeface="Arial"/>
              <a:buChar char="•"/>
            </a:pPr>
            <a:r>
              <a:rPr lang="en-US" sz="3499">
                <a:solidFill>
                  <a:srgbClr val="FFFFFF"/>
                </a:solidFill>
                <a:latin typeface="Arimo"/>
                <a:ea typeface="Arimo"/>
                <a:cs typeface="Arimo"/>
                <a:sym typeface="Arimo"/>
              </a:rPr>
              <a:t>A few noted it felt </a:t>
            </a:r>
            <a:r>
              <a:rPr lang="en-US" b="true" sz="3499">
                <a:solidFill>
                  <a:srgbClr val="FBE405"/>
                </a:solidFill>
                <a:latin typeface="Arimo Bold"/>
                <a:ea typeface="Arimo Bold"/>
                <a:cs typeface="Arimo Bold"/>
                <a:sym typeface="Arimo Bold"/>
              </a:rPr>
              <a:t>formal</a:t>
            </a:r>
            <a:r>
              <a:rPr lang="en-US" sz="3499">
                <a:solidFill>
                  <a:srgbClr val="FFFFFF"/>
                </a:solidFill>
                <a:latin typeface="Arimo"/>
                <a:ea typeface="Arimo"/>
                <a:cs typeface="Arimo"/>
                <a:sym typeface="Arimo"/>
              </a:rPr>
              <a:t>, like an organised group and community.</a:t>
            </a:r>
          </a:p>
          <a:p>
            <a:pPr algn="l" marL="755647" indent="-377824" lvl="1">
              <a:lnSpc>
                <a:spcPts val="4899"/>
              </a:lnSpc>
              <a:buFont typeface="Arial"/>
              <a:buChar char="•"/>
            </a:pPr>
            <a:r>
              <a:rPr lang="en-US" sz="3499">
                <a:solidFill>
                  <a:srgbClr val="FFFFFF"/>
                </a:solidFill>
                <a:latin typeface="Arimo"/>
                <a:ea typeface="Arimo"/>
                <a:cs typeface="Arimo"/>
                <a:sym typeface="Arimo"/>
              </a:rPr>
              <a:t>Several respondents </a:t>
            </a:r>
            <a:r>
              <a:rPr lang="en-US" b="true" sz="3499">
                <a:solidFill>
                  <a:srgbClr val="FBE405"/>
                </a:solidFill>
                <a:latin typeface="Arimo Bold"/>
                <a:ea typeface="Arimo Bold"/>
                <a:cs typeface="Arimo Bold"/>
                <a:sym typeface="Arimo Bold"/>
              </a:rPr>
              <a:t>didn’t know much </a:t>
            </a:r>
            <a:r>
              <a:rPr lang="en-US" sz="3499">
                <a:solidFill>
                  <a:srgbClr val="FFFFFF"/>
                </a:solidFill>
                <a:latin typeface="Arimo"/>
                <a:ea typeface="Arimo"/>
                <a:cs typeface="Arimo"/>
                <a:sym typeface="Arimo"/>
              </a:rPr>
              <a:t>about what a Conference actually was.</a:t>
            </a:r>
          </a:p>
          <a:p>
            <a:pPr algn="l" marL="755647" indent="-377824" lvl="1">
              <a:lnSpc>
                <a:spcPts val="4899"/>
              </a:lnSpc>
              <a:buFont typeface="Arial"/>
              <a:buChar char="•"/>
            </a:pPr>
            <a:r>
              <a:rPr lang="en-US" sz="3499">
                <a:solidFill>
                  <a:srgbClr val="FFFFFF"/>
                </a:solidFill>
                <a:latin typeface="Arimo"/>
                <a:ea typeface="Arimo"/>
                <a:cs typeface="Arimo"/>
                <a:sym typeface="Arimo"/>
              </a:rPr>
              <a:t>Others viewed it as an</a:t>
            </a:r>
            <a:r>
              <a:rPr lang="en-US" b="true" sz="3499">
                <a:solidFill>
                  <a:srgbClr val="FBE405"/>
                </a:solidFill>
                <a:latin typeface="Arimo Bold"/>
                <a:ea typeface="Arimo Bold"/>
                <a:cs typeface="Arimo Bold"/>
                <a:sym typeface="Arimo Bold"/>
              </a:rPr>
              <a:t> opportunity to connect and communicate</a:t>
            </a:r>
            <a:r>
              <a:rPr lang="en-US" sz="3499">
                <a:solidFill>
                  <a:srgbClr val="FFFFFF"/>
                </a:solidFill>
                <a:latin typeface="Arimo"/>
                <a:ea typeface="Arimo"/>
                <a:cs typeface="Arimo"/>
                <a:sym typeface="Arimo"/>
              </a:rPr>
              <a:t> with fellow volunteers.</a:t>
            </a:r>
          </a:p>
        </p:txBody>
      </p:sp>
      <p:sp>
        <p:nvSpPr>
          <p:cNvPr name="TextBox 5" id="5"/>
          <p:cNvSpPr txBox="true"/>
          <p:nvPr/>
        </p:nvSpPr>
        <p:spPr>
          <a:xfrm rot="0">
            <a:off x="458179" y="1914398"/>
            <a:ext cx="17340642" cy="877570"/>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When you hear the word “Conference,” what comes to mind?</a:t>
            </a:r>
          </a:p>
        </p:txBody>
      </p:sp>
      <p:sp>
        <p:nvSpPr>
          <p:cNvPr name="TextBox 6" id="6"/>
          <p:cNvSpPr txBox="true"/>
          <p:nvPr/>
        </p:nvSpPr>
        <p:spPr>
          <a:xfrm rot="0">
            <a:off x="458179" y="207161"/>
            <a:ext cx="17829821" cy="1368419"/>
          </a:xfrm>
          <a:prstGeom prst="rect">
            <a:avLst/>
          </a:prstGeom>
        </p:spPr>
        <p:txBody>
          <a:bodyPr anchor="t" rtlCol="false" tIns="0" lIns="0" bIns="0" rIns="0">
            <a:spAutoFit/>
          </a:bodyPr>
          <a:lstStyle/>
          <a:p>
            <a:pPr algn="ctr">
              <a:lnSpc>
                <a:spcPts val="11200"/>
              </a:lnSpc>
            </a:pPr>
            <a:r>
              <a:rPr lang="en-US" sz="8000">
                <a:solidFill>
                  <a:srgbClr val="FDFDFD"/>
                </a:solidFill>
                <a:latin typeface="Anton"/>
                <a:ea typeface="Anton"/>
                <a:cs typeface="Anton"/>
                <a:sym typeface="Anton"/>
              </a:rPr>
              <a:t>Survey Responses: </a:t>
            </a:r>
            <a:r>
              <a:rPr lang="en-US" sz="8000">
                <a:solidFill>
                  <a:srgbClr val="FBE405"/>
                </a:solidFill>
                <a:latin typeface="Anton"/>
                <a:ea typeface="Anton"/>
                <a:cs typeface="Anton"/>
                <a:sym typeface="Anton"/>
              </a:rPr>
              <a:t>Youth Voices in Action</a:t>
            </a:r>
          </a:p>
        </p:txBody>
      </p:sp>
      <p:sp>
        <p:nvSpPr>
          <p:cNvPr name="TextBox 7" id="7"/>
          <p:cNvSpPr txBox="true"/>
          <p:nvPr/>
        </p:nvSpPr>
        <p:spPr>
          <a:xfrm rot="0">
            <a:off x="11754942" y="4916261"/>
            <a:ext cx="5219512" cy="1854453"/>
          </a:xfrm>
          <a:prstGeom prst="rect">
            <a:avLst/>
          </a:prstGeom>
        </p:spPr>
        <p:txBody>
          <a:bodyPr anchor="t" rtlCol="false" tIns="0" lIns="0" bIns="0" rIns="0">
            <a:spAutoFit/>
          </a:bodyPr>
          <a:lstStyle/>
          <a:p>
            <a:pPr algn="ctr">
              <a:lnSpc>
                <a:spcPts val="4874"/>
              </a:lnSpc>
              <a:spcBef>
                <a:spcPct val="0"/>
              </a:spcBef>
            </a:pPr>
            <a:r>
              <a:rPr lang="en-US" sz="3481">
                <a:solidFill>
                  <a:srgbClr val="000000"/>
                </a:solidFill>
                <a:latin typeface="Arimo"/>
                <a:ea typeface="Arimo"/>
                <a:cs typeface="Arimo"/>
                <a:sym typeface="Arimo"/>
              </a:rPr>
              <a:t>“</a:t>
            </a:r>
            <a:r>
              <a:rPr lang="en-US" sz="3481">
                <a:solidFill>
                  <a:srgbClr val="000000"/>
                </a:solidFill>
                <a:latin typeface="Arimo"/>
                <a:ea typeface="Arimo"/>
                <a:cs typeface="Arimo"/>
                <a:sym typeface="Arimo"/>
              </a:rPr>
              <a:t>A group of people working together for the greater good”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328169" y="3792916"/>
            <a:ext cx="8332277" cy="4957705"/>
          </a:xfrm>
          <a:custGeom>
            <a:avLst/>
            <a:gdLst/>
            <a:ahLst/>
            <a:cxnLst/>
            <a:rect r="r" b="b" t="t" l="l"/>
            <a:pathLst>
              <a:path h="4957705" w="8332277">
                <a:moveTo>
                  <a:pt x="0" y="0"/>
                </a:moveTo>
                <a:lnTo>
                  <a:pt x="8332277" y="0"/>
                </a:lnTo>
                <a:lnTo>
                  <a:pt x="8332277" y="4957705"/>
                </a:lnTo>
                <a:lnTo>
                  <a:pt x="0" y="49577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02129" y="3134868"/>
            <a:ext cx="10699017" cy="6402706"/>
          </a:xfrm>
          <a:prstGeom prst="rect">
            <a:avLst/>
          </a:prstGeom>
        </p:spPr>
        <p:txBody>
          <a:bodyPr anchor="t" rtlCol="false" tIns="0" lIns="0" bIns="0" rIns="0">
            <a:spAutoFit/>
          </a:bodyPr>
          <a:lstStyle/>
          <a:p>
            <a:pPr algn="l" marL="863595" indent="-431797" lvl="1">
              <a:lnSpc>
                <a:spcPts val="5599"/>
              </a:lnSpc>
              <a:buFont typeface="Arial"/>
              <a:buChar char="•"/>
            </a:pPr>
            <a:r>
              <a:rPr lang="en-US" b="true" sz="3999">
                <a:solidFill>
                  <a:srgbClr val="FBE405"/>
                </a:solidFill>
                <a:latin typeface="Arimo Bold"/>
                <a:ea typeface="Arimo Bold"/>
                <a:cs typeface="Arimo Bold"/>
                <a:sym typeface="Arimo Bold"/>
              </a:rPr>
              <a:t>Making a positive impact</a:t>
            </a:r>
            <a:r>
              <a:rPr lang="en-US" sz="3999">
                <a:solidFill>
                  <a:srgbClr val="FFFFFF"/>
                </a:solidFill>
                <a:latin typeface="Arimo"/>
                <a:ea typeface="Arimo"/>
                <a:cs typeface="Arimo"/>
                <a:sym typeface="Arimo"/>
              </a:rPr>
              <a:t> on others.</a:t>
            </a:r>
          </a:p>
          <a:p>
            <a:pPr algn="l" marL="863595" indent="-431797" lvl="1">
              <a:lnSpc>
                <a:spcPts val="5599"/>
              </a:lnSpc>
              <a:buFont typeface="Arial"/>
              <a:buChar char="•"/>
            </a:pPr>
            <a:r>
              <a:rPr lang="en-US" b="true" sz="3999">
                <a:solidFill>
                  <a:srgbClr val="FBE405"/>
                </a:solidFill>
                <a:latin typeface="Arimo Bold"/>
                <a:ea typeface="Arimo Bold"/>
                <a:cs typeface="Arimo Bold"/>
                <a:sym typeface="Arimo Bold"/>
              </a:rPr>
              <a:t>Seeing the difference</a:t>
            </a:r>
            <a:r>
              <a:rPr lang="en-US" sz="3999">
                <a:solidFill>
                  <a:srgbClr val="FFFFFF"/>
                </a:solidFill>
                <a:latin typeface="Arimo"/>
                <a:ea typeface="Arimo"/>
                <a:cs typeface="Arimo"/>
                <a:sym typeface="Arimo"/>
              </a:rPr>
              <a:t> their work makes in people’s lives.</a:t>
            </a:r>
          </a:p>
          <a:p>
            <a:pPr algn="l" marL="885184" indent="-442592" lvl="1">
              <a:lnSpc>
                <a:spcPts val="5739"/>
              </a:lnSpc>
              <a:buFont typeface="Arial"/>
              <a:buChar char="•"/>
            </a:pPr>
            <a:r>
              <a:rPr lang="en-US" b="true" sz="4099">
                <a:solidFill>
                  <a:srgbClr val="FBE405"/>
                </a:solidFill>
                <a:latin typeface="Arimo Bold"/>
                <a:ea typeface="Arimo Bold"/>
                <a:cs typeface="Arimo Bold"/>
                <a:sym typeface="Arimo Bold"/>
              </a:rPr>
              <a:t>Shared passion </a:t>
            </a:r>
            <a:r>
              <a:rPr lang="en-US" sz="4099">
                <a:solidFill>
                  <a:srgbClr val="FFFFFF"/>
                </a:solidFill>
                <a:latin typeface="Arimo"/>
                <a:ea typeface="Arimo"/>
                <a:cs typeface="Arimo"/>
                <a:sym typeface="Arimo"/>
              </a:rPr>
              <a:t>and </a:t>
            </a:r>
            <a:r>
              <a:rPr lang="en-US" b="true" sz="4099">
                <a:solidFill>
                  <a:srgbClr val="FBE405"/>
                </a:solidFill>
                <a:latin typeface="Arimo Bold"/>
                <a:ea typeface="Arimo Bold"/>
                <a:cs typeface="Arimo Bold"/>
                <a:sym typeface="Arimo Bold"/>
              </a:rPr>
              <a:t>community </a:t>
            </a:r>
            <a:r>
              <a:rPr lang="en-US" sz="4099">
                <a:solidFill>
                  <a:srgbClr val="FFFFFF"/>
                </a:solidFill>
                <a:latin typeface="Arimo"/>
                <a:ea typeface="Arimo"/>
                <a:cs typeface="Arimo"/>
                <a:sym typeface="Arimo"/>
              </a:rPr>
              <a:t>among volunteers.</a:t>
            </a:r>
          </a:p>
          <a:p>
            <a:pPr algn="l" marL="863595" indent="-431797" lvl="1">
              <a:lnSpc>
                <a:spcPts val="5599"/>
              </a:lnSpc>
              <a:buFont typeface="Arial"/>
              <a:buChar char="•"/>
            </a:pPr>
            <a:r>
              <a:rPr lang="en-US" b="true" sz="3999">
                <a:solidFill>
                  <a:srgbClr val="FBE405"/>
                </a:solidFill>
                <a:latin typeface="Arimo Bold"/>
                <a:ea typeface="Arimo Bold"/>
                <a:cs typeface="Arimo Bold"/>
                <a:sym typeface="Arimo Bold"/>
              </a:rPr>
              <a:t>Personal fulfilment </a:t>
            </a:r>
            <a:r>
              <a:rPr lang="en-US" sz="3999">
                <a:solidFill>
                  <a:srgbClr val="FFFFFF"/>
                </a:solidFill>
                <a:latin typeface="Arimo"/>
                <a:ea typeface="Arimo"/>
                <a:cs typeface="Arimo"/>
                <a:sym typeface="Arimo"/>
              </a:rPr>
              <a:t>from helping others.</a:t>
            </a:r>
          </a:p>
          <a:p>
            <a:pPr algn="l" marL="863595" indent="-431797" lvl="1">
              <a:lnSpc>
                <a:spcPts val="5599"/>
              </a:lnSpc>
              <a:buFont typeface="Arial"/>
              <a:buChar char="•"/>
            </a:pPr>
            <a:r>
              <a:rPr lang="en-US" b="true" sz="3999">
                <a:solidFill>
                  <a:srgbClr val="FBE405"/>
                </a:solidFill>
                <a:latin typeface="Arimo Bold"/>
                <a:ea typeface="Arimo Bold"/>
                <a:cs typeface="Arimo Bold"/>
                <a:sym typeface="Arimo Bold"/>
              </a:rPr>
              <a:t>G</a:t>
            </a:r>
            <a:r>
              <a:rPr lang="en-US" b="true" sz="3999">
                <a:solidFill>
                  <a:srgbClr val="FBE405"/>
                </a:solidFill>
                <a:latin typeface="Arimo Bold"/>
                <a:ea typeface="Arimo Bold"/>
                <a:cs typeface="Arimo Bold"/>
                <a:sym typeface="Arimo Bold"/>
              </a:rPr>
              <a:t>ratitude </a:t>
            </a:r>
            <a:r>
              <a:rPr lang="en-US" sz="3999">
                <a:solidFill>
                  <a:srgbClr val="FFFFFF"/>
                </a:solidFill>
                <a:latin typeface="Arimo"/>
                <a:ea typeface="Arimo"/>
                <a:cs typeface="Arimo"/>
                <a:sym typeface="Arimo"/>
              </a:rPr>
              <a:t>from the people they support.</a:t>
            </a:r>
          </a:p>
          <a:p>
            <a:pPr algn="l" marL="885184" indent="-442592" lvl="1">
              <a:lnSpc>
                <a:spcPts val="5739"/>
              </a:lnSpc>
              <a:buFont typeface="Arial"/>
              <a:buChar char="•"/>
            </a:pPr>
            <a:r>
              <a:rPr lang="en-US" b="true" sz="4099">
                <a:solidFill>
                  <a:srgbClr val="FBE405"/>
                </a:solidFill>
                <a:latin typeface="Arimo Bold"/>
                <a:ea typeface="Arimo Bold"/>
                <a:cs typeface="Arimo Bold"/>
                <a:sym typeface="Arimo Bold"/>
              </a:rPr>
              <a:t>Friendship </a:t>
            </a:r>
            <a:r>
              <a:rPr lang="en-US" sz="4099">
                <a:solidFill>
                  <a:srgbClr val="FFFFFF"/>
                </a:solidFill>
                <a:latin typeface="Arimo"/>
                <a:ea typeface="Arimo"/>
                <a:cs typeface="Arimo"/>
                <a:sym typeface="Arimo"/>
              </a:rPr>
              <a:t>and </a:t>
            </a:r>
            <a:r>
              <a:rPr lang="en-US" b="true" sz="4099">
                <a:solidFill>
                  <a:srgbClr val="FBE405"/>
                </a:solidFill>
                <a:latin typeface="Arimo Bold"/>
                <a:ea typeface="Arimo Bold"/>
                <a:cs typeface="Arimo Bold"/>
                <a:sym typeface="Arimo Bold"/>
              </a:rPr>
              <a:t>belonging</a:t>
            </a:r>
            <a:r>
              <a:rPr lang="en-US" sz="4099">
                <a:solidFill>
                  <a:srgbClr val="FFFFFF"/>
                </a:solidFill>
                <a:latin typeface="Arimo"/>
                <a:ea typeface="Arimo"/>
                <a:cs typeface="Arimo"/>
                <a:sym typeface="Arimo"/>
              </a:rPr>
              <a:t> within the volunteer group.</a:t>
            </a:r>
          </a:p>
        </p:txBody>
      </p:sp>
      <p:sp>
        <p:nvSpPr>
          <p:cNvPr name="TextBox 5" id="5"/>
          <p:cNvSpPr txBox="true"/>
          <p:nvPr/>
        </p:nvSpPr>
        <p:spPr>
          <a:xfrm rot="0">
            <a:off x="458179" y="1916439"/>
            <a:ext cx="17247188" cy="877570"/>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What makes you feel most connected or inspired to volunteer?</a:t>
            </a:r>
          </a:p>
        </p:txBody>
      </p:sp>
      <p:sp>
        <p:nvSpPr>
          <p:cNvPr name="TextBox 6" id="6"/>
          <p:cNvSpPr txBox="true"/>
          <p:nvPr/>
        </p:nvSpPr>
        <p:spPr>
          <a:xfrm rot="0">
            <a:off x="458179" y="433720"/>
            <a:ext cx="17829821" cy="1368419"/>
          </a:xfrm>
          <a:prstGeom prst="rect">
            <a:avLst/>
          </a:prstGeom>
        </p:spPr>
        <p:txBody>
          <a:bodyPr anchor="t" rtlCol="false" tIns="0" lIns="0" bIns="0" rIns="0">
            <a:spAutoFit/>
          </a:bodyPr>
          <a:lstStyle/>
          <a:p>
            <a:pPr algn="ctr">
              <a:lnSpc>
                <a:spcPts val="11200"/>
              </a:lnSpc>
            </a:pPr>
            <a:r>
              <a:rPr lang="en-US" sz="8000">
                <a:solidFill>
                  <a:srgbClr val="FDFDFD"/>
                </a:solidFill>
                <a:latin typeface="Anton"/>
                <a:ea typeface="Anton"/>
                <a:cs typeface="Anton"/>
                <a:sym typeface="Anton"/>
              </a:rPr>
              <a:t>Survey Responses: </a:t>
            </a:r>
            <a:r>
              <a:rPr lang="en-US" sz="8000">
                <a:solidFill>
                  <a:srgbClr val="FBE405"/>
                </a:solidFill>
                <a:latin typeface="Anton"/>
                <a:ea typeface="Anton"/>
                <a:cs typeface="Anton"/>
                <a:sym typeface="Anton"/>
              </a:rPr>
              <a:t>Youth Voices in Action</a:t>
            </a:r>
          </a:p>
        </p:txBody>
      </p:sp>
      <p:sp>
        <p:nvSpPr>
          <p:cNvPr name="TextBox 7" id="7"/>
          <p:cNvSpPr txBox="true"/>
          <p:nvPr/>
        </p:nvSpPr>
        <p:spPr>
          <a:xfrm rot="0">
            <a:off x="12285478" y="5019137"/>
            <a:ext cx="4823891" cy="2133600"/>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Arimo"/>
                <a:ea typeface="Arimo"/>
                <a:cs typeface="Arimo"/>
                <a:sym typeface="Arimo"/>
              </a:rPr>
              <a:t>“The knowledge that I am in a position to help others, and all it takes is a choice to sacrifice the time”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9931309" y="3623640"/>
            <a:ext cx="9470017" cy="5634660"/>
          </a:xfrm>
          <a:custGeom>
            <a:avLst/>
            <a:gdLst/>
            <a:ahLst/>
            <a:cxnLst/>
            <a:rect r="r" b="b" t="t" l="l"/>
            <a:pathLst>
              <a:path h="5634660" w="9470017">
                <a:moveTo>
                  <a:pt x="9470017" y="0"/>
                </a:moveTo>
                <a:lnTo>
                  <a:pt x="0" y="0"/>
                </a:lnTo>
                <a:lnTo>
                  <a:pt x="0" y="5634660"/>
                </a:lnTo>
                <a:lnTo>
                  <a:pt x="9470017" y="5634660"/>
                </a:lnTo>
                <a:lnTo>
                  <a:pt x="947001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58179" y="3737665"/>
            <a:ext cx="11154218" cy="5924826"/>
          </a:xfrm>
          <a:prstGeom prst="rect">
            <a:avLst/>
          </a:prstGeom>
        </p:spPr>
        <p:txBody>
          <a:bodyPr anchor="t" rtlCol="false" tIns="0" lIns="0" bIns="0" rIns="0">
            <a:spAutoFit/>
          </a:bodyPr>
          <a:lstStyle/>
          <a:p>
            <a:pPr algn="l" marL="807277" indent="-403639" lvl="1">
              <a:lnSpc>
                <a:spcPts val="5234"/>
              </a:lnSpc>
              <a:buFont typeface="Arial"/>
              <a:buChar char="•"/>
            </a:pPr>
            <a:r>
              <a:rPr lang="en-US" sz="3739">
                <a:solidFill>
                  <a:srgbClr val="FFFFFF"/>
                </a:solidFill>
                <a:latin typeface="Arimo"/>
                <a:ea typeface="Arimo"/>
                <a:cs typeface="Arimo"/>
                <a:sym typeface="Arimo"/>
              </a:rPr>
              <a:t>Lack of </a:t>
            </a:r>
            <a:r>
              <a:rPr lang="en-US" b="true" sz="3739">
                <a:solidFill>
                  <a:srgbClr val="FBE405"/>
                </a:solidFill>
                <a:latin typeface="Arimo Bold"/>
                <a:ea typeface="Arimo Bold"/>
                <a:cs typeface="Arimo Bold"/>
                <a:sym typeface="Arimo Bold"/>
              </a:rPr>
              <a:t>awareness </a:t>
            </a:r>
            <a:r>
              <a:rPr lang="en-US" sz="3739">
                <a:solidFill>
                  <a:srgbClr val="FFFFFF"/>
                </a:solidFill>
                <a:latin typeface="Arimo"/>
                <a:ea typeface="Arimo"/>
                <a:cs typeface="Arimo"/>
                <a:sym typeface="Arimo"/>
              </a:rPr>
              <a:t>and </a:t>
            </a:r>
            <a:r>
              <a:rPr lang="en-US" b="true" sz="3739">
                <a:solidFill>
                  <a:srgbClr val="FBE405"/>
                </a:solidFill>
                <a:latin typeface="Arimo Bold"/>
                <a:ea typeface="Arimo Bold"/>
                <a:cs typeface="Arimo Bold"/>
                <a:sym typeface="Arimo Bold"/>
              </a:rPr>
              <a:t>limited communication</a:t>
            </a:r>
            <a:r>
              <a:rPr lang="en-US" sz="3739">
                <a:solidFill>
                  <a:srgbClr val="FFFFFF"/>
                </a:solidFill>
                <a:latin typeface="Arimo"/>
                <a:ea typeface="Arimo"/>
                <a:cs typeface="Arimo"/>
                <a:sym typeface="Arimo"/>
              </a:rPr>
              <a:t> about opportunities.</a:t>
            </a:r>
          </a:p>
          <a:p>
            <a:pPr algn="l" marL="807277" indent="-403639" lvl="1">
              <a:lnSpc>
                <a:spcPts val="5234"/>
              </a:lnSpc>
              <a:buFont typeface="Arial"/>
              <a:buChar char="•"/>
            </a:pPr>
            <a:r>
              <a:rPr lang="en-US" b="true" sz="3739">
                <a:solidFill>
                  <a:srgbClr val="FBE405"/>
                </a:solidFill>
                <a:latin typeface="Arimo Bold"/>
                <a:ea typeface="Arimo Bold"/>
                <a:cs typeface="Arimo Bold"/>
                <a:sym typeface="Arimo Bold"/>
              </a:rPr>
              <a:t>Few young members</a:t>
            </a:r>
            <a:r>
              <a:rPr lang="en-US" sz="3739">
                <a:solidFill>
                  <a:srgbClr val="FFFFFF"/>
                </a:solidFill>
                <a:latin typeface="Arimo"/>
                <a:ea typeface="Arimo"/>
                <a:cs typeface="Arimo"/>
                <a:sym typeface="Arimo"/>
              </a:rPr>
              <a:t> in local conferences, making it harder to find community.</a:t>
            </a:r>
          </a:p>
          <a:p>
            <a:pPr algn="l" marL="807277" indent="-403639" lvl="1">
              <a:lnSpc>
                <a:spcPts val="5234"/>
              </a:lnSpc>
              <a:buFont typeface="Arial"/>
              <a:buChar char="•"/>
            </a:pPr>
            <a:r>
              <a:rPr lang="en-US" b="true" sz="3739">
                <a:solidFill>
                  <a:srgbClr val="FBE405"/>
                </a:solidFill>
                <a:latin typeface="Arimo Bold"/>
                <a:ea typeface="Arimo Bold"/>
                <a:cs typeface="Arimo Bold"/>
                <a:sym typeface="Arimo Bold"/>
              </a:rPr>
              <a:t>Life balance</a:t>
            </a:r>
            <a:r>
              <a:rPr lang="en-US" sz="3739">
                <a:solidFill>
                  <a:srgbClr val="FFFFFF"/>
                </a:solidFill>
                <a:latin typeface="Arimo"/>
                <a:ea typeface="Arimo"/>
                <a:cs typeface="Arimo"/>
                <a:sym typeface="Arimo"/>
              </a:rPr>
              <a:t> and</a:t>
            </a:r>
            <a:r>
              <a:rPr lang="en-US" b="true" sz="3739">
                <a:solidFill>
                  <a:srgbClr val="FBE405"/>
                </a:solidFill>
                <a:latin typeface="Arimo Bold"/>
                <a:ea typeface="Arimo Bold"/>
                <a:cs typeface="Arimo Bold"/>
                <a:sym typeface="Arimo Bold"/>
              </a:rPr>
              <a:t> time constraints</a:t>
            </a:r>
            <a:r>
              <a:rPr lang="en-US" sz="3739">
                <a:solidFill>
                  <a:srgbClr val="FFFFFF"/>
                </a:solidFill>
                <a:latin typeface="Arimo"/>
                <a:ea typeface="Arimo"/>
                <a:cs typeface="Arimo"/>
                <a:sym typeface="Arimo"/>
              </a:rPr>
              <a:t>.</a:t>
            </a:r>
          </a:p>
          <a:p>
            <a:pPr algn="l" marL="807277" indent="-403639" lvl="1">
              <a:lnSpc>
                <a:spcPts val="5234"/>
              </a:lnSpc>
              <a:buFont typeface="Arial"/>
              <a:buChar char="•"/>
            </a:pPr>
            <a:r>
              <a:rPr lang="en-US" b="true" sz="3739">
                <a:solidFill>
                  <a:srgbClr val="FBE405"/>
                </a:solidFill>
                <a:latin typeface="Arimo Bold"/>
                <a:ea typeface="Arimo Bold"/>
                <a:cs typeface="Arimo Bold"/>
                <a:sym typeface="Arimo Bold"/>
              </a:rPr>
              <a:t>Administrative red tape</a:t>
            </a:r>
            <a:r>
              <a:rPr lang="en-US" sz="3739">
                <a:solidFill>
                  <a:srgbClr val="FFFFFF"/>
                </a:solidFill>
                <a:latin typeface="Arimo"/>
                <a:ea typeface="Arimo"/>
                <a:cs typeface="Arimo"/>
                <a:sym typeface="Arimo"/>
              </a:rPr>
              <a:t> and complicated on-boarding processes.</a:t>
            </a:r>
          </a:p>
          <a:p>
            <a:pPr algn="l" marL="807277" indent="-403639" lvl="1">
              <a:lnSpc>
                <a:spcPts val="5234"/>
              </a:lnSpc>
              <a:buFont typeface="Arial"/>
              <a:buChar char="•"/>
            </a:pPr>
            <a:r>
              <a:rPr lang="en-US" sz="3739">
                <a:solidFill>
                  <a:srgbClr val="FFFFFF"/>
                </a:solidFill>
                <a:latin typeface="Arimo"/>
                <a:ea typeface="Arimo"/>
                <a:cs typeface="Arimo"/>
                <a:sym typeface="Arimo"/>
              </a:rPr>
              <a:t>Preference for virtual engagement, some feel awkward with in-person events.</a:t>
            </a:r>
          </a:p>
        </p:txBody>
      </p:sp>
      <p:sp>
        <p:nvSpPr>
          <p:cNvPr name="TextBox 5" id="5"/>
          <p:cNvSpPr txBox="true"/>
          <p:nvPr/>
        </p:nvSpPr>
        <p:spPr>
          <a:xfrm rot="0">
            <a:off x="473679" y="1764719"/>
            <a:ext cx="17340642" cy="1801495"/>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What challenges or barriers make it harder for young people to join or stay involved?</a:t>
            </a:r>
          </a:p>
        </p:txBody>
      </p:sp>
      <p:sp>
        <p:nvSpPr>
          <p:cNvPr name="TextBox 6" id="6"/>
          <p:cNvSpPr txBox="true"/>
          <p:nvPr/>
        </p:nvSpPr>
        <p:spPr>
          <a:xfrm rot="0">
            <a:off x="458179" y="207161"/>
            <a:ext cx="17829821" cy="1368419"/>
          </a:xfrm>
          <a:prstGeom prst="rect">
            <a:avLst/>
          </a:prstGeom>
        </p:spPr>
        <p:txBody>
          <a:bodyPr anchor="t" rtlCol="false" tIns="0" lIns="0" bIns="0" rIns="0">
            <a:spAutoFit/>
          </a:bodyPr>
          <a:lstStyle/>
          <a:p>
            <a:pPr algn="ctr">
              <a:lnSpc>
                <a:spcPts val="11200"/>
              </a:lnSpc>
            </a:pPr>
            <a:r>
              <a:rPr lang="en-US" sz="8000">
                <a:solidFill>
                  <a:srgbClr val="FDFDFD"/>
                </a:solidFill>
                <a:latin typeface="Anton"/>
                <a:ea typeface="Anton"/>
                <a:cs typeface="Anton"/>
                <a:sym typeface="Anton"/>
              </a:rPr>
              <a:t>Survey Responses: </a:t>
            </a:r>
            <a:r>
              <a:rPr lang="en-US" sz="8000">
                <a:solidFill>
                  <a:srgbClr val="FBE405"/>
                </a:solidFill>
                <a:latin typeface="Anton"/>
                <a:ea typeface="Anton"/>
                <a:cs typeface="Anton"/>
                <a:sym typeface="Anton"/>
              </a:rPr>
              <a:t>Youth Voices in Action</a:t>
            </a:r>
          </a:p>
        </p:txBody>
      </p:sp>
      <p:sp>
        <p:nvSpPr>
          <p:cNvPr name="TextBox 7" id="7"/>
          <p:cNvSpPr txBox="true"/>
          <p:nvPr/>
        </p:nvSpPr>
        <p:spPr>
          <a:xfrm rot="0">
            <a:off x="11612396" y="4864585"/>
            <a:ext cx="5887588" cy="2579799"/>
          </a:xfrm>
          <a:prstGeom prst="rect">
            <a:avLst/>
          </a:prstGeom>
        </p:spPr>
        <p:txBody>
          <a:bodyPr anchor="t" rtlCol="false" tIns="0" lIns="0" bIns="0" rIns="0">
            <a:spAutoFit/>
          </a:bodyPr>
          <a:lstStyle/>
          <a:p>
            <a:pPr algn="ctr">
              <a:lnSpc>
                <a:spcPts val="4074"/>
              </a:lnSpc>
              <a:spcBef>
                <a:spcPct val="0"/>
              </a:spcBef>
            </a:pPr>
            <a:r>
              <a:rPr lang="en-US" sz="2910">
                <a:solidFill>
                  <a:srgbClr val="000000"/>
                </a:solidFill>
                <a:latin typeface="Arimo"/>
                <a:ea typeface="Arimo"/>
                <a:cs typeface="Arimo"/>
                <a:sym typeface="Arimo"/>
              </a:rPr>
              <a:t>“The lack of young people involved in local conferences means they are less able to get instant community, and the admin of signing up is daunting and long”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895544" y="3566215"/>
            <a:ext cx="10309401" cy="6134093"/>
          </a:xfrm>
          <a:custGeom>
            <a:avLst/>
            <a:gdLst/>
            <a:ahLst/>
            <a:cxnLst/>
            <a:rect r="r" b="b" t="t" l="l"/>
            <a:pathLst>
              <a:path h="6134093" w="10309401">
                <a:moveTo>
                  <a:pt x="0" y="0"/>
                </a:moveTo>
                <a:lnTo>
                  <a:pt x="10309401" y="0"/>
                </a:lnTo>
                <a:lnTo>
                  <a:pt x="10309401" y="6134093"/>
                </a:lnTo>
                <a:lnTo>
                  <a:pt x="0" y="61340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58179" y="3747190"/>
            <a:ext cx="9218602" cy="5482666"/>
          </a:xfrm>
          <a:prstGeom prst="rect">
            <a:avLst/>
          </a:prstGeom>
        </p:spPr>
        <p:txBody>
          <a:bodyPr anchor="t" rtlCol="false" tIns="0" lIns="0" bIns="0" rIns="0">
            <a:spAutoFit/>
          </a:bodyPr>
          <a:lstStyle/>
          <a:p>
            <a:pPr algn="l" marL="841364" indent="-420682" lvl="1">
              <a:lnSpc>
                <a:spcPts val="5455"/>
              </a:lnSpc>
              <a:buFont typeface="Arial"/>
              <a:buChar char="•"/>
            </a:pPr>
            <a:r>
              <a:rPr lang="en-US" b="true" sz="3897">
                <a:solidFill>
                  <a:srgbClr val="FFFFFF"/>
                </a:solidFill>
                <a:latin typeface="Arimo Bold"/>
                <a:ea typeface="Arimo Bold"/>
                <a:cs typeface="Arimo Bold"/>
                <a:sym typeface="Arimo Bold"/>
              </a:rPr>
              <a:t>Keep:</a:t>
            </a:r>
            <a:r>
              <a:rPr lang="en-US" sz="3897">
                <a:solidFill>
                  <a:srgbClr val="FFFFFF"/>
                </a:solidFill>
                <a:latin typeface="Arimo"/>
                <a:ea typeface="Arimo"/>
                <a:cs typeface="Arimo"/>
                <a:sym typeface="Arimo"/>
              </a:rPr>
              <a:t> the sense of </a:t>
            </a:r>
            <a:r>
              <a:rPr lang="en-US" b="true" sz="3897">
                <a:solidFill>
                  <a:srgbClr val="FBE405"/>
                </a:solidFill>
                <a:latin typeface="Arimo Bold"/>
                <a:ea typeface="Arimo Bold"/>
                <a:cs typeface="Arimo Bold"/>
                <a:sym typeface="Arimo Bold"/>
              </a:rPr>
              <a:t>community </a:t>
            </a:r>
            <a:r>
              <a:rPr lang="en-US" sz="3897">
                <a:solidFill>
                  <a:srgbClr val="FFFFFF"/>
                </a:solidFill>
                <a:latin typeface="Arimo"/>
                <a:ea typeface="Arimo"/>
                <a:cs typeface="Arimo"/>
                <a:sym typeface="Arimo"/>
              </a:rPr>
              <a:t>and </a:t>
            </a:r>
            <a:r>
              <a:rPr lang="en-US" b="true" sz="3897">
                <a:solidFill>
                  <a:srgbClr val="FBE405"/>
                </a:solidFill>
                <a:latin typeface="Arimo Bold"/>
                <a:ea typeface="Arimo Bold"/>
                <a:cs typeface="Arimo Bold"/>
                <a:sym typeface="Arimo Bold"/>
              </a:rPr>
              <a:t>shared purpose</a:t>
            </a:r>
            <a:r>
              <a:rPr lang="en-US" sz="3897">
                <a:solidFill>
                  <a:srgbClr val="FFFFFF"/>
                </a:solidFill>
                <a:latin typeface="Arimo"/>
                <a:ea typeface="Arimo"/>
                <a:cs typeface="Arimo"/>
                <a:sym typeface="Arimo"/>
              </a:rPr>
              <a:t>.</a:t>
            </a:r>
          </a:p>
          <a:p>
            <a:pPr algn="l" marL="841364" indent="-420682" lvl="1">
              <a:lnSpc>
                <a:spcPts val="5455"/>
              </a:lnSpc>
              <a:buFont typeface="Arial"/>
              <a:buChar char="•"/>
            </a:pPr>
            <a:r>
              <a:rPr lang="en-US" b="true" sz="3897">
                <a:solidFill>
                  <a:srgbClr val="FFFFFF"/>
                </a:solidFill>
                <a:latin typeface="Arimo Bold"/>
                <a:ea typeface="Arimo Bold"/>
                <a:cs typeface="Arimo Bold"/>
                <a:sym typeface="Arimo Bold"/>
              </a:rPr>
              <a:t>Change:</a:t>
            </a:r>
            <a:r>
              <a:rPr lang="en-US" sz="3897">
                <a:solidFill>
                  <a:srgbClr val="FFFFFF"/>
                </a:solidFill>
                <a:latin typeface="Arimo"/>
                <a:ea typeface="Arimo"/>
                <a:cs typeface="Arimo"/>
                <a:sym typeface="Arimo"/>
              </a:rPr>
              <a:t> make it more </a:t>
            </a:r>
            <a:r>
              <a:rPr lang="en-US" b="true" sz="3897">
                <a:solidFill>
                  <a:srgbClr val="FBE405"/>
                </a:solidFill>
                <a:latin typeface="Arimo Bold"/>
                <a:ea typeface="Arimo Bold"/>
                <a:cs typeface="Arimo Bold"/>
                <a:sym typeface="Arimo Bold"/>
              </a:rPr>
              <a:t>inclusive </a:t>
            </a:r>
            <a:r>
              <a:rPr lang="en-US" sz="3897">
                <a:solidFill>
                  <a:srgbClr val="FFFFFF"/>
                </a:solidFill>
                <a:latin typeface="Arimo"/>
                <a:ea typeface="Arimo"/>
                <a:cs typeface="Arimo"/>
                <a:sym typeface="Arimo"/>
              </a:rPr>
              <a:t>and </a:t>
            </a:r>
            <a:r>
              <a:rPr lang="en-US" b="true" sz="3897">
                <a:solidFill>
                  <a:srgbClr val="FBE405"/>
                </a:solidFill>
                <a:latin typeface="Arimo Bold"/>
                <a:ea typeface="Arimo Bold"/>
                <a:cs typeface="Arimo Bold"/>
                <a:sym typeface="Arimo Bold"/>
              </a:rPr>
              <a:t>accessible</a:t>
            </a:r>
            <a:r>
              <a:rPr lang="en-US" sz="3897">
                <a:solidFill>
                  <a:srgbClr val="FFFFFF"/>
                </a:solidFill>
                <a:latin typeface="Arimo"/>
                <a:ea typeface="Arimo"/>
                <a:cs typeface="Arimo"/>
                <a:sym typeface="Arimo"/>
              </a:rPr>
              <a:t>, reduce admin barriers.</a:t>
            </a:r>
          </a:p>
          <a:p>
            <a:pPr algn="l" marL="841364" indent="-420682" lvl="1">
              <a:lnSpc>
                <a:spcPts val="5455"/>
              </a:lnSpc>
              <a:buFont typeface="Arial"/>
              <a:buChar char="•"/>
            </a:pPr>
            <a:r>
              <a:rPr lang="en-US" b="true" sz="3897">
                <a:solidFill>
                  <a:srgbClr val="FFFFFF"/>
                </a:solidFill>
                <a:latin typeface="Arimo Bold"/>
                <a:ea typeface="Arimo Bold"/>
                <a:cs typeface="Arimo Bold"/>
                <a:sym typeface="Arimo Bold"/>
              </a:rPr>
              <a:t>Create: </a:t>
            </a:r>
            <a:r>
              <a:rPr lang="en-US" sz="3897">
                <a:solidFill>
                  <a:srgbClr val="FFFFFF"/>
                </a:solidFill>
                <a:latin typeface="Arimo"/>
                <a:ea typeface="Arimo"/>
                <a:cs typeface="Arimo"/>
                <a:sym typeface="Arimo"/>
              </a:rPr>
              <a:t>better </a:t>
            </a:r>
            <a:r>
              <a:rPr lang="en-US" b="true" sz="3897">
                <a:solidFill>
                  <a:srgbClr val="FBE405"/>
                </a:solidFill>
                <a:latin typeface="Arimo Bold"/>
                <a:ea typeface="Arimo Bold"/>
                <a:cs typeface="Arimo Bold"/>
                <a:sym typeface="Arimo Bold"/>
              </a:rPr>
              <a:t>visibility</a:t>
            </a:r>
            <a:r>
              <a:rPr lang="en-US" sz="3897">
                <a:solidFill>
                  <a:srgbClr val="FFFFFF"/>
                </a:solidFill>
                <a:latin typeface="Arimo"/>
                <a:ea typeface="Arimo"/>
                <a:cs typeface="Arimo"/>
                <a:sym typeface="Arimo"/>
              </a:rPr>
              <a:t>, simpler, </a:t>
            </a:r>
            <a:r>
              <a:rPr lang="en-US" b="true" sz="3897">
                <a:solidFill>
                  <a:srgbClr val="FBE405"/>
                </a:solidFill>
                <a:latin typeface="Arimo Bold"/>
                <a:ea typeface="Arimo Bold"/>
                <a:cs typeface="Arimo Bold"/>
                <a:sym typeface="Arimo Bold"/>
              </a:rPr>
              <a:t>one-off volunteering</a:t>
            </a:r>
            <a:r>
              <a:rPr lang="en-US" sz="3897">
                <a:solidFill>
                  <a:srgbClr val="FFFFFF"/>
                </a:solidFill>
                <a:latin typeface="Arimo"/>
                <a:ea typeface="Arimo"/>
                <a:cs typeface="Arimo"/>
                <a:sym typeface="Arimo"/>
              </a:rPr>
              <a:t> options like clean-up days, fun, </a:t>
            </a:r>
            <a:r>
              <a:rPr lang="en-US" b="true" sz="3897">
                <a:solidFill>
                  <a:srgbClr val="FBE405"/>
                </a:solidFill>
                <a:latin typeface="Arimo Bold"/>
                <a:ea typeface="Arimo Bold"/>
                <a:cs typeface="Arimo Bold"/>
                <a:sym typeface="Arimo Bold"/>
              </a:rPr>
              <a:t>virtual engagement </a:t>
            </a:r>
            <a:r>
              <a:rPr lang="en-US" sz="3897">
                <a:solidFill>
                  <a:srgbClr val="FFFFFF"/>
                </a:solidFill>
                <a:latin typeface="Arimo"/>
                <a:ea typeface="Arimo"/>
                <a:cs typeface="Arimo"/>
                <a:sym typeface="Arimo"/>
              </a:rPr>
              <a:t>opportunities. </a:t>
            </a:r>
          </a:p>
        </p:txBody>
      </p:sp>
      <p:sp>
        <p:nvSpPr>
          <p:cNvPr name="TextBox 5" id="5"/>
          <p:cNvSpPr txBox="true"/>
          <p:nvPr/>
        </p:nvSpPr>
        <p:spPr>
          <a:xfrm rot="0">
            <a:off x="473679" y="1764719"/>
            <a:ext cx="17340642" cy="1801495"/>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If you could re-imagine a “Conference” for the next generation, what would you keep, change or create?</a:t>
            </a:r>
          </a:p>
        </p:txBody>
      </p:sp>
      <p:sp>
        <p:nvSpPr>
          <p:cNvPr name="TextBox 6" id="6"/>
          <p:cNvSpPr txBox="true"/>
          <p:nvPr/>
        </p:nvSpPr>
        <p:spPr>
          <a:xfrm rot="0">
            <a:off x="458179" y="207161"/>
            <a:ext cx="17829821" cy="1368419"/>
          </a:xfrm>
          <a:prstGeom prst="rect">
            <a:avLst/>
          </a:prstGeom>
        </p:spPr>
        <p:txBody>
          <a:bodyPr anchor="t" rtlCol="false" tIns="0" lIns="0" bIns="0" rIns="0">
            <a:spAutoFit/>
          </a:bodyPr>
          <a:lstStyle/>
          <a:p>
            <a:pPr algn="ctr">
              <a:lnSpc>
                <a:spcPts val="11200"/>
              </a:lnSpc>
            </a:pPr>
            <a:r>
              <a:rPr lang="en-US" sz="8000">
                <a:solidFill>
                  <a:srgbClr val="FDFDFD"/>
                </a:solidFill>
                <a:latin typeface="Anton"/>
                <a:ea typeface="Anton"/>
                <a:cs typeface="Anton"/>
                <a:sym typeface="Anton"/>
              </a:rPr>
              <a:t>Survey Responses: </a:t>
            </a:r>
            <a:r>
              <a:rPr lang="en-US" sz="8000">
                <a:solidFill>
                  <a:srgbClr val="FBE405"/>
                </a:solidFill>
                <a:latin typeface="Anton"/>
                <a:ea typeface="Anton"/>
                <a:cs typeface="Anton"/>
                <a:sym typeface="Anton"/>
              </a:rPr>
              <a:t>Youth Voices in Action</a:t>
            </a:r>
          </a:p>
        </p:txBody>
      </p:sp>
      <p:sp>
        <p:nvSpPr>
          <p:cNvPr name="TextBox 7" id="7"/>
          <p:cNvSpPr txBox="true"/>
          <p:nvPr/>
        </p:nvSpPr>
        <p:spPr>
          <a:xfrm rot="0">
            <a:off x="11482916" y="4802533"/>
            <a:ext cx="5776384" cy="2759455"/>
          </a:xfrm>
          <a:prstGeom prst="rect">
            <a:avLst/>
          </a:prstGeom>
        </p:spPr>
        <p:txBody>
          <a:bodyPr anchor="t" rtlCol="false" tIns="0" lIns="0" bIns="0" rIns="0">
            <a:spAutoFit/>
          </a:bodyPr>
          <a:lstStyle/>
          <a:p>
            <a:pPr algn="ctr">
              <a:lnSpc>
                <a:spcPts val="4354"/>
              </a:lnSpc>
              <a:spcBef>
                <a:spcPct val="0"/>
              </a:spcBef>
            </a:pPr>
            <a:r>
              <a:rPr lang="en-US" sz="3110">
                <a:solidFill>
                  <a:srgbClr val="000000"/>
                </a:solidFill>
                <a:latin typeface="Arimo"/>
                <a:ea typeface="Arimo"/>
                <a:cs typeface="Arimo"/>
                <a:sym typeface="Arimo"/>
              </a:rPr>
              <a:t>“Everyone wants to do good, if you lower the barrier for needing to do that you’ll find more people able to give up their time to help out”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3458690" y="5360177"/>
            <a:ext cx="4340131" cy="434013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7576" t="0" r="-5757" b="0"/>
              </a:stretch>
            </a:blipFill>
          </p:spPr>
        </p:sp>
      </p:grpSp>
      <p:grpSp>
        <p:nvGrpSpPr>
          <p:cNvPr name="Group 5" id="5"/>
          <p:cNvGrpSpPr/>
          <p:nvPr/>
        </p:nvGrpSpPr>
        <p:grpSpPr>
          <a:xfrm rot="0">
            <a:off x="802183" y="1575580"/>
            <a:ext cx="4143791" cy="41437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971" y="0"/>
                  </a:moveTo>
                  <a:lnTo>
                    <a:pt x="769829" y="0"/>
                  </a:lnTo>
                  <a:cubicBezTo>
                    <a:pt x="781225" y="0"/>
                    <a:pt x="792155" y="4527"/>
                    <a:pt x="800214" y="12586"/>
                  </a:cubicBezTo>
                  <a:cubicBezTo>
                    <a:pt x="808273" y="20645"/>
                    <a:pt x="812800" y="31575"/>
                    <a:pt x="812800" y="42971"/>
                  </a:cubicBezTo>
                  <a:lnTo>
                    <a:pt x="812800" y="769829"/>
                  </a:lnTo>
                  <a:cubicBezTo>
                    <a:pt x="812800" y="781225"/>
                    <a:pt x="808273" y="792155"/>
                    <a:pt x="800214" y="800214"/>
                  </a:cubicBezTo>
                  <a:cubicBezTo>
                    <a:pt x="792155" y="808273"/>
                    <a:pt x="781225" y="812800"/>
                    <a:pt x="769829" y="812800"/>
                  </a:cubicBezTo>
                  <a:lnTo>
                    <a:pt x="42971" y="812800"/>
                  </a:lnTo>
                  <a:cubicBezTo>
                    <a:pt x="31575" y="812800"/>
                    <a:pt x="20645" y="808273"/>
                    <a:pt x="12586" y="800214"/>
                  </a:cubicBezTo>
                  <a:cubicBezTo>
                    <a:pt x="4527" y="792155"/>
                    <a:pt x="0" y="781225"/>
                    <a:pt x="0" y="769829"/>
                  </a:cubicBezTo>
                  <a:lnTo>
                    <a:pt x="0" y="42971"/>
                  </a:lnTo>
                  <a:cubicBezTo>
                    <a:pt x="0" y="31575"/>
                    <a:pt x="4527" y="20645"/>
                    <a:pt x="12586" y="12586"/>
                  </a:cubicBezTo>
                  <a:cubicBezTo>
                    <a:pt x="20645" y="4527"/>
                    <a:pt x="31575" y="0"/>
                    <a:pt x="42971" y="0"/>
                  </a:cubicBezTo>
                  <a:close/>
                </a:path>
              </a:pathLst>
            </a:custGeom>
            <a:blipFill>
              <a:blip r:embed="rId5"/>
              <a:stretch>
                <a:fillRect l="-15150" t="-38133" r="0" b="-15399"/>
              </a:stretch>
            </a:blipFill>
          </p:spPr>
        </p:sp>
      </p:grpSp>
      <p:grpSp>
        <p:nvGrpSpPr>
          <p:cNvPr name="Group 7" id="7"/>
          <p:cNvGrpSpPr/>
          <p:nvPr/>
        </p:nvGrpSpPr>
        <p:grpSpPr>
          <a:xfrm rot="0">
            <a:off x="11531253" y="2002610"/>
            <a:ext cx="6267568" cy="3289731"/>
            <a:chOff x="0" y="0"/>
            <a:chExt cx="8069344" cy="4235450"/>
          </a:xfrm>
        </p:grpSpPr>
        <p:sp>
          <p:nvSpPr>
            <p:cNvPr name="Freeform 8" id="8"/>
            <p:cNvSpPr/>
            <p:nvPr/>
          </p:nvSpPr>
          <p:spPr>
            <a:xfrm flipH="false" flipV="false" rot="0">
              <a:off x="0" y="0"/>
              <a:ext cx="8069344" cy="4235450"/>
            </a:xfrm>
            <a:custGeom>
              <a:avLst/>
              <a:gdLst/>
              <a:ahLst/>
              <a:cxnLst/>
              <a:rect r="r" b="b" t="t" l="l"/>
              <a:pathLst>
                <a:path h="4235450" w="8069344">
                  <a:moveTo>
                    <a:pt x="8069344" y="4235450"/>
                  </a:moveTo>
                  <a:lnTo>
                    <a:pt x="0" y="3696970"/>
                  </a:lnTo>
                  <a:lnTo>
                    <a:pt x="0" y="0"/>
                  </a:lnTo>
                  <a:lnTo>
                    <a:pt x="8069344" y="538480"/>
                  </a:lnTo>
                  <a:close/>
                </a:path>
              </a:pathLst>
            </a:custGeom>
            <a:blipFill>
              <a:blip r:embed="rId6"/>
              <a:stretch>
                <a:fillRect l="-7921" t="0" r="-5689" b="0"/>
              </a:stretch>
            </a:blipFill>
          </p:spPr>
        </p:sp>
      </p:grpSp>
      <p:sp>
        <p:nvSpPr>
          <p:cNvPr name="Freeform 9" id="9"/>
          <p:cNvSpPr/>
          <p:nvPr/>
        </p:nvSpPr>
        <p:spPr>
          <a:xfrm flipH="true" flipV="false" rot="0">
            <a:off x="0" y="5854543"/>
            <a:ext cx="14195267" cy="3939187"/>
          </a:xfrm>
          <a:custGeom>
            <a:avLst/>
            <a:gdLst/>
            <a:ahLst/>
            <a:cxnLst/>
            <a:rect r="r" b="b" t="t" l="l"/>
            <a:pathLst>
              <a:path h="3939187" w="14195267">
                <a:moveTo>
                  <a:pt x="14195267" y="0"/>
                </a:moveTo>
                <a:lnTo>
                  <a:pt x="0" y="0"/>
                </a:lnTo>
                <a:lnTo>
                  <a:pt x="0" y="3939187"/>
                </a:lnTo>
                <a:lnTo>
                  <a:pt x="14195267" y="3939187"/>
                </a:lnTo>
                <a:lnTo>
                  <a:pt x="1419526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4945974" y="2000896"/>
            <a:ext cx="6293997" cy="2725420"/>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Glebe Conference x University of Sydney Youth Conference </a:t>
            </a:r>
          </a:p>
        </p:txBody>
      </p:sp>
      <p:sp>
        <p:nvSpPr>
          <p:cNvPr name="TextBox 11" id="11"/>
          <p:cNvSpPr txBox="true"/>
          <p:nvPr/>
        </p:nvSpPr>
        <p:spPr>
          <a:xfrm rot="0">
            <a:off x="1208937" y="-27707"/>
            <a:ext cx="16050363" cy="1467482"/>
          </a:xfrm>
          <a:prstGeom prst="rect">
            <a:avLst/>
          </a:prstGeom>
        </p:spPr>
        <p:txBody>
          <a:bodyPr anchor="t" rtlCol="false" tIns="0" lIns="0" bIns="0" rIns="0">
            <a:spAutoFit/>
          </a:bodyPr>
          <a:lstStyle/>
          <a:p>
            <a:pPr algn="ctr">
              <a:lnSpc>
                <a:spcPts val="12040"/>
              </a:lnSpc>
            </a:pPr>
            <a:r>
              <a:rPr lang="en-US" sz="8600">
                <a:solidFill>
                  <a:srgbClr val="FFEE00"/>
                </a:solidFill>
                <a:latin typeface="Anton"/>
                <a:ea typeface="Anton"/>
                <a:cs typeface="Anton"/>
                <a:sym typeface="Anton"/>
              </a:rPr>
              <a:t>Collaboration:</a:t>
            </a:r>
            <a:r>
              <a:rPr lang="en-US" sz="8600">
                <a:solidFill>
                  <a:srgbClr val="FDFDFD"/>
                </a:solidFill>
                <a:latin typeface="Anton"/>
                <a:ea typeface="Anton"/>
                <a:cs typeface="Anton"/>
                <a:sym typeface="Anton"/>
              </a:rPr>
              <a:t> Impact Spotlights</a:t>
            </a:r>
          </a:p>
        </p:txBody>
      </p:sp>
      <p:sp>
        <p:nvSpPr>
          <p:cNvPr name="TextBox 12" id="12"/>
          <p:cNvSpPr txBox="true"/>
          <p:nvPr/>
        </p:nvSpPr>
        <p:spPr>
          <a:xfrm rot="0">
            <a:off x="576215" y="6224196"/>
            <a:ext cx="11651849" cy="3349265"/>
          </a:xfrm>
          <a:prstGeom prst="rect">
            <a:avLst/>
          </a:prstGeom>
        </p:spPr>
        <p:txBody>
          <a:bodyPr anchor="t" rtlCol="false" tIns="0" lIns="0" bIns="0" rIns="0">
            <a:spAutoFit/>
          </a:bodyPr>
          <a:lstStyle/>
          <a:p>
            <a:pPr algn="ctr">
              <a:lnSpc>
                <a:spcPts val="3344"/>
              </a:lnSpc>
              <a:spcBef>
                <a:spcPct val="0"/>
              </a:spcBef>
            </a:pPr>
            <a:r>
              <a:rPr lang="en-US" b="true" sz="2389">
                <a:solidFill>
                  <a:srgbClr val="000000"/>
                </a:solidFill>
                <a:latin typeface="Arimo Bold"/>
                <a:ea typeface="Arimo Bold"/>
                <a:cs typeface="Arimo Bold"/>
                <a:sym typeface="Arimo Bold"/>
              </a:rPr>
              <a:t>“</a:t>
            </a:r>
            <a:r>
              <a:rPr lang="en-US" sz="2389">
                <a:solidFill>
                  <a:srgbClr val="000000"/>
                </a:solidFill>
                <a:latin typeface="Arimo"/>
                <a:ea typeface="Arimo"/>
                <a:cs typeface="Arimo"/>
                <a:sym typeface="Arimo"/>
              </a:rPr>
              <a:t>I have really appreciated the ongoing relationship between the Vinnies Glebe Conference and USYD’s Vinnies Society. The generosity of older conference members in sharing their experiences with a younger generation of volunteers has been truly inspiring. Home visitations are one example of an otherwise daunting task, that is accessible to younger volunteers through the encouragement of older conference members. Personally I have gained a lot of perspective and rewarding experience from visitations with the guidance of the Glebe Conference members.” - Isabella </a:t>
            </a:r>
          </a:p>
          <a:p>
            <a:pPr algn="ctr">
              <a:lnSpc>
                <a:spcPts val="3344"/>
              </a:lnSpc>
              <a:spcBef>
                <a:spcPct val="0"/>
              </a:spcBef>
            </a:pPr>
            <a:r>
              <a:rPr lang="en-US" sz="2389">
                <a:solidFill>
                  <a:srgbClr val="000000"/>
                </a:solidFill>
                <a:latin typeface="Arimo"/>
                <a:ea typeface="Arimo"/>
                <a:cs typeface="Arimo"/>
                <a:sym typeface="Arimo"/>
              </a:rPr>
              <a:t>USYD Conference President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TextBox 2" id="2"/>
          <p:cNvSpPr txBox="true"/>
          <p:nvPr/>
        </p:nvSpPr>
        <p:spPr>
          <a:xfrm rot="0">
            <a:off x="1028700" y="534384"/>
            <a:ext cx="16222419" cy="1618623"/>
          </a:xfrm>
          <a:prstGeom prst="rect">
            <a:avLst/>
          </a:prstGeom>
        </p:spPr>
        <p:txBody>
          <a:bodyPr anchor="t" rtlCol="false" tIns="0" lIns="0" bIns="0" rIns="0">
            <a:spAutoFit/>
          </a:bodyPr>
          <a:lstStyle/>
          <a:p>
            <a:pPr algn="ctr">
              <a:lnSpc>
                <a:spcPts val="13159"/>
              </a:lnSpc>
            </a:pPr>
            <a:r>
              <a:rPr lang="en-US" sz="9399">
                <a:solidFill>
                  <a:srgbClr val="FDFDFD"/>
                </a:solidFill>
                <a:latin typeface="Anton"/>
                <a:ea typeface="Anton"/>
                <a:cs typeface="Anton"/>
                <a:sym typeface="Anton"/>
              </a:rPr>
              <a:t>Acknowledgment of </a:t>
            </a:r>
            <a:r>
              <a:rPr lang="en-US" sz="9399">
                <a:solidFill>
                  <a:srgbClr val="FFEE00"/>
                </a:solidFill>
                <a:latin typeface="Anton"/>
                <a:ea typeface="Anton"/>
                <a:cs typeface="Anton"/>
                <a:sym typeface="Anton"/>
              </a:rPr>
              <a:t>Country </a:t>
            </a:r>
          </a:p>
        </p:txBody>
      </p:sp>
      <p:sp>
        <p:nvSpPr>
          <p:cNvPr name="Freeform 3" id="3"/>
          <p:cNvSpPr/>
          <p:nvPr/>
        </p:nvSpPr>
        <p:spPr>
          <a:xfrm flipH="false" flipV="false" rot="0">
            <a:off x="4290428" y="2500974"/>
            <a:ext cx="9698963" cy="7277783"/>
          </a:xfrm>
          <a:custGeom>
            <a:avLst/>
            <a:gdLst/>
            <a:ahLst/>
            <a:cxnLst/>
            <a:rect r="r" b="b" t="t" l="l"/>
            <a:pathLst>
              <a:path h="7277783" w="9698963">
                <a:moveTo>
                  <a:pt x="0" y="0"/>
                </a:moveTo>
                <a:lnTo>
                  <a:pt x="9698963" y="0"/>
                </a:lnTo>
                <a:lnTo>
                  <a:pt x="9698963" y="7277783"/>
                </a:lnTo>
                <a:lnTo>
                  <a:pt x="0" y="7277783"/>
                </a:lnTo>
                <a:lnTo>
                  <a:pt x="0" y="0"/>
                </a:lnTo>
                <a:close/>
              </a:path>
            </a:pathLst>
          </a:custGeom>
          <a:blipFill>
            <a:blip r:embed="rId2"/>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847713" y="3627194"/>
            <a:ext cx="8139974" cy="6073114"/>
            <a:chOff x="0" y="0"/>
            <a:chExt cx="1089420" cy="812800"/>
          </a:xfrm>
        </p:grpSpPr>
        <p:sp>
          <p:nvSpPr>
            <p:cNvPr name="Freeform 4" id="4"/>
            <p:cNvSpPr/>
            <p:nvPr/>
          </p:nvSpPr>
          <p:spPr>
            <a:xfrm flipH="false" flipV="false" rot="0">
              <a:off x="0" y="0"/>
              <a:ext cx="1089420" cy="812800"/>
            </a:xfrm>
            <a:custGeom>
              <a:avLst/>
              <a:gdLst/>
              <a:ahLst/>
              <a:cxnLst/>
              <a:rect r="r" b="b" t="t" l="l"/>
              <a:pathLst>
                <a:path h="812800" w="1089420">
                  <a:moveTo>
                    <a:pt x="21875" y="0"/>
                  </a:moveTo>
                  <a:lnTo>
                    <a:pt x="1067545" y="0"/>
                  </a:lnTo>
                  <a:cubicBezTo>
                    <a:pt x="1079626" y="0"/>
                    <a:pt x="1089420" y="9794"/>
                    <a:pt x="1089420" y="21875"/>
                  </a:cubicBezTo>
                  <a:lnTo>
                    <a:pt x="1089420" y="790925"/>
                  </a:lnTo>
                  <a:cubicBezTo>
                    <a:pt x="1089420" y="796726"/>
                    <a:pt x="1087115" y="802290"/>
                    <a:pt x="1083013" y="806393"/>
                  </a:cubicBezTo>
                  <a:cubicBezTo>
                    <a:pt x="1078910" y="810495"/>
                    <a:pt x="1073346" y="812800"/>
                    <a:pt x="1067545" y="812800"/>
                  </a:cubicBezTo>
                  <a:lnTo>
                    <a:pt x="21875" y="812800"/>
                  </a:lnTo>
                  <a:cubicBezTo>
                    <a:pt x="16074" y="812800"/>
                    <a:pt x="10510" y="810495"/>
                    <a:pt x="6407" y="806393"/>
                  </a:cubicBezTo>
                  <a:cubicBezTo>
                    <a:pt x="2305" y="802290"/>
                    <a:pt x="0" y="796726"/>
                    <a:pt x="0" y="790925"/>
                  </a:cubicBezTo>
                  <a:lnTo>
                    <a:pt x="0" y="21875"/>
                  </a:lnTo>
                  <a:cubicBezTo>
                    <a:pt x="0" y="16074"/>
                    <a:pt x="2305" y="10510"/>
                    <a:pt x="6407" y="6407"/>
                  </a:cubicBezTo>
                  <a:cubicBezTo>
                    <a:pt x="10510" y="2305"/>
                    <a:pt x="16074" y="0"/>
                    <a:pt x="21875" y="0"/>
                  </a:cubicBezTo>
                  <a:close/>
                </a:path>
              </a:pathLst>
            </a:custGeom>
            <a:blipFill>
              <a:blip r:embed="rId4"/>
              <a:stretch>
                <a:fillRect l="0" t="-262" r="0" b="-262"/>
              </a:stretch>
            </a:blipFill>
          </p:spPr>
        </p:sp>
      </p:grpSp>
      <p:sp>
        <p:nvSpPr>
          <p:cNvPr name="TextBox 5" id="5"/>
          <p:cNvSpPr txBox="true"/>
          <p:nvPr/>
        </p:nvSpPr>
        <p:spPr>
          <a:xfrm rot="0">
            <a:off x="3575795" y="1590191"/>
            <a:ext cx="10683810" cy="1801495"/>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Wollongong Youth Conference x St Therese’s Conference Collaboration</a:t>
            </a:r>
          </a:p>
        </p:txBody>
      </p:sp>
      <p:sp>
        <p:nvSpPr>
          <p:cNvPr name="TextBox 6" id="6"/>
          <p:cNvSpPr txBox="true"/>
          <p:nvPr/>
        </p:nvSpPr>
        <p:spPr>
          <a:xfrm rot="0">
            <a:off x="1118818" y="213996"/>
            <a:ext cx="16050363" cy="1467482"/>
          </a:xfrm>
          <a:prstGeom prst="rect">
            <a:avLst/>
          </a:prstGeom>
        </p:spPr>
        <p:txBody>
          <a:bodyPr anchor="t" rtlCol="false" tIns="0" lIns="0" bIns="0" rIns="0">
            <a:spAutoFit/>
          </a:bodyPr>
          <a:lstStyle/>
          <a:p>
            <a:pPr algn="ctr">
              <a:lnSpc>
                <a:spcPts val="12040"/>
              </a:lnSpc>
            </a:pPr>
            <a:r>
              <a:rPr lang="en-US" sz="8600">
                <a:solidFill>
                  <a:srgbClr val="FFEE00"/>
                </a:solidFill>
                <a:latin typeface="Anton"/>
                <a:ea typeface="Anton"/>
                <a:cs typeface="Anton"/>
                <a:sym typeface="Anton"/>
              </a:rPr>
              <a:t>Collaboration:</a:t>
            </a:r>
            <a:r>
              <a:rPr lang="en-US" sz="8600">
                <a:solidFill>
                  <a:srgbClr val="FDFDFD"/>
                </a:solidFill>
                <a:latin typeface="Anton"/>
                <a:ea typeface="Anton"/>
                <a:cs typeface="Anton"/>
                <a:sym typeface="Anton"/>
              </a:rPr>
              <a:t> Impact Spotlights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121143" y="6213816"/>
            <a:ext cx="3879403" cy="387940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136" t="0" r="-25136" b="0"/>
              </a:stretch>
            </a:blipFill>
          </p:spPr>
        </p:sp>
      </p:grpSp>
      <p:grpSp>
        <p:nvGrpSpPr>
          <p:cNvPr name="Group 5" id="5"/>
          <p:cNvGrpSpPr/>
          <p:nvPr/>
        </p:nvGrpSpPr>
        <p:grpSpPr>
          <a:xfrm rot="0">
            <a:off x="4242004" y="3486265"/>
            <a:ext cx="4879139" cy="3640253"/>
            <a:chOff x="0" y="0"/>
            <a:chExt cx="1089420" cy="812800"/>
          </a:xfrm>
        </p:grpSpPr>
        <p:sp>
          <p:nvSpPr>
            <p:cNvPr name="Freeform 6" id="6"/>
            <p:cNvSpPr/>
            <p:nvPr/>
          </p:nvSpPr>
          <p:spPr>
            <a:xfrm flipH="false" flipV="false" rot="0">
              <a:off x="0" y="0"/>
              <a:ext cx="1089420" cy="812800"/>
            </a:xfrm>
            <a:custGeom>
              <a:avLst/>
              <a:gdLst/>
              <a:ahLst/>
              <a:cxnLst/>
              <a:rect r="r" b="b" t="t" l="l"/>
              <a:pathLst>
                <a:path h="812800" w="1089420">
                  <a:moveTo>
                    <a:pt x="36495" y="0"/>
                  </a:moveTo>
                  <a:lnTo>
                    <a:pt x="1052925" y="0"/>
                  </a:lnTo>
                  <a:cubicBezTo>
                    <a:pt x="1062604" y="0"/>
                    <a:pt x="1071887" y="3845"/>
                    <a:pt x="1078731" y="10689"/>
                  </a:cubicBezTo>
                  <a:cubicBezTo>
                    <a:pt x="1085575" y="17533"/>
                    <a:pt x="1089420" y="26816"/>
                    <a:pt x="1089420" y="36495"/>
                  </a:cubicBezTo>
                  <a:lnTo>
                    <a:pt x="1089420" y="776305"/>
                  </a:lnTo>
                  <a:cubicBezTo>
                    <a:pt x="1089420" y="785984"/>
                    <a:pt x="1085575" y="795267"/>
                    <a:pt x="1078731" y="802111"/>
                  </a:cubicBezTo>
                  <a:cubicBezTo>
                    <a:pt x="1071887" y="808955"/>
                    <a:pt x="1062604" y="812800"/>
                    <a:pt x="1052925" y="812800"/>
                  </a:cubicBezTo>
                  <a:lnTo>
                    <a:pt x="36495" y="812800"/>
                  </a:lnTo>
                  <a:cubicBezTo>
                    <a:pt x="26816" y="812800"/>
                    <a:pt x="17533" y="808955"/>
                    <a:pt x="10689" y="802111"/>
                  </a:cubicBezTo>
                  <a:cubicBezTo>
                    <a:pt x="3845" y="795267"/>
                    <a:pt x="0" y="785984"/>
                    <a:pt x="0" y="776305"/>
                  </a:cubicBezTo>
                  <a:lnTo>
                    <a:pt x="0" y="36495"/>
                  </a:lnTo>
                  <a:cubicBezTo>
                    <a:pt x="0" y="26816"/>
                    <a:pt x="3845" y="17533"/>
                    <a:pt x="10689" y="10689"/>
                  </a:cubicBezTo>
                  <a:cubicBezTo>
                    <a:pt x="17533" y="3845"/>
                    <a:pt x="26816" y="0"/>
                    <a:pt x="36495" y="0"/>
                  </a:cubicBezTo>
                  <a:close/>
                </a:path>
              </a:pathLst>
            </a:custGeom>
            <a:blipFill>
              <a:blip r:embed="rId5"/>
              <a:stretch>
                <a:fillRect l="-5851" t="0" r="-5851" b="0"/>
              </a:stretch>
            </a:blipFill>
          </p:spPr>
        </p:sp>
      </p:grpSp>
      <p:grpSp>
        <p:nvGrpSpPr>
          <p:cNvPr name="Group 7" id="7"/>
          <p:cNvGrpSpPr/>
          <p:nvPr/>
        </p:nvGrpSpPr>
        <p:grpSpPr>
          <a:xfrm rot="0">
            <a:off x="362602" y="6213816"/>
            <a:ext cx="3879403" cy="3879403"/>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4906" t="0" r="-24906" b="0"/>
              </a:stretch>
            </a:blipFill>
          </p:spPr>
        </p:sp>
      </p:grpSp>
      <p:grpSp>
        <p:nvGrpSpPr>
          <p:cNvPr name="Group 9" id="9"/>
          <p:cNvGrpSpPr/>
          <p:nvPr/>
        </p:nvGrpSpPr>
        <p:grpSpPr>
          <a:xfrm rot="0">
            <a:off x="12900721" y="3486265"/>
            <a:ext cx="4879139" cy="3640253"/>
            <a:chOff x="0" y="0"/>
            <a:chExt cx="1089420" cy="812800"/>
          </a:xfrm>
        </p:grpSpPr>
        <p:sp>
          <p:nvSpPr>
            <p:cNvPr name="Freeform 10" id="10"/>
            <p:cNvSpPr/>
            <p:nvPr/>
          </p:nvSpPr>
          <p:spPr>
            <a:xfrm flipH="false" flipV="false" rot="0">
              <a:off x="0" y="0"/>
              <a:ext cx="1089420" cy="812800"/>
            </a:xfrm>
            <a:custGeom>
              <a:avLst/>
              <a:gdLst/>
              <a:ahLst/>
              <a:cxnLst/>
              <a:rect r="r" b="b" t="t" l="l"/>
              <a:pathLst>
                <a:path h="812800" w="1089420">
                  <a:moveTo>
                    <a:pt x="36495" y="0"/>
                  </a:moveTo>
                  <a:lnTo>
                    <a:pt x="1052925" y="0"/>
                  </a:lnTo>
                  <a:cubicBezTo>
                    <a:pt x="1062604" y="0"/>
                    <a:pt x="1071887" y="3845"/>
                    <a:pt x="1078731" y="10689"/>
                  </a:cubicBezTo>
                  <a:cubicBezTo>
                    <a:pt x="1085575" y="17533"/>
                    <a:pt x="1089420" y="26816"/>
                    <a:pt x="1089420" y="36495"/>
                  </a:cubicBezTo>
                  <a:lnTo>
                    <a:pt x="1089420" y="776305"/>
                  </a:lnTo>
                  <a:cubicBezTo>
                    <a:pt x="1089420" y="785984"/>
                    <a:pt x="1085575" y="795267"/>
                    <a:pt x="1078731" y="802111"/>
                  </a:cubicBezTo>
                  <a:cubicBezTo>
                    <a:pt x="1071887" y="808955"/>
                    <a:pt x="1062604" y="812800"/>
                    <a:pt x="1052925" y="812800"/>
                  </a:cubicBezTo>
                  <a:lnTo>
                    <a:pt x="36495" y="812800"/>
                  </a:lnTo>
                  <a:cubicBezTo>
                    <a:pt x="26816" y="812800"/>
                    <a:pt x="17533" y="808955"/>
                    <a:pt x="10689" y="802111"/>
                  </a:cubicBezTo>
                  <a:cubicBezTo>
                    <a:pt x="3845" y="795267"/>
                    <a:pt x="0" y="785984"/>
                    <a:pt x="0" y="776305"/>
                  </a:cubicBezTo>
                  <a:lnTo>
                    <a:pt x="0" y="36495"/>
                  </a:lnTo>
                  <a:cubicBezTo>
                    <a:pt x="0" y="26816"/>
                    <a:pt x="3845" y="17533"/>
                    <a:pt x="10689" y="10689"/>
                  </a:cubicBezTo>
                  <a:cubicBezTo>
                    <a:pt x="17533" y="3845"/>
                    <a:pt x="26816" y="0"/>
                    <a:pt x="36495" y="0"/>
                  </a:cubicBezTo>
                  <a:close/>
                </a:path>
              </a:pathLst>
            </a:custGeom>
            <a:blipFill>
              <a:blip r:embed="rId7"/>
              <a:stretch>
                <a:fillRect l="-5991" t="0" r="-5991" b="0"/>
              </a:stretch>
            </a:blipFill>
          </p:spPr>
        </p:sp>
      </p:grpSp>
      <p:sp>
        <p:nvSpPr>
          <p:cNvPr name="Freeform 11" id="11"/>
          <p:cNvSpPr/>
          <p:nvPr/>
        </p:nvSpPr>
        <p:spPr>
          <a:xfrm flipH="true" flipV="false" rot="0">
            <a:off x="9489981" y="4386264"/>
            <a:ext cx="5457556" cy="1514472"/>
          </a:xfrm>
          <a:custGeom>
            <a:avLst/>
            <a:gdLst/>
            <a:ahLst/>
            <a:cxnLst/>
            <a:rect r="r" b="b" t="t" l="l"/>
            <a:pathLst>
              <a:path h="1514472" w="5457556">
                <a:moveTo>
                  <a:pt x="5457557" y="0"/>
                </a:moveTo>
                <a:lnTo>
                  <a:pt x="0" y="0"/>
                </a:lnTo>
                <a:lnTo>
                  <a:pt x="0" y="1514472"/>
                </a:lnTo>
                <a:lnTo>
                  <a:pt x="5457557" y="1514472"/>
                </a:lnTo>
                <a:lnTo>
                  <a:pt x="5457557"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1853439" y="1595754"/>
            <a:ext cx="14581122" cy="1730375"/>
          </a:xfrm>
          <a:prstGeom prst="rect">
            <a:avLst/>
          </a:prstGeom>
        </p:spPr>
        <p:txBody>
          <a:bodyPr anchor="t" rtlCol="false" tIns="0" lIns="0" bIns="0" rIns="0">
            <a:spAutoFit/>
          </a:bodyPr>
          <a:lstStyle/>
          <a:p>
            <a:pPr algn="ctr">
              <a:lnSpc>
                <a:spcPts val="6999"/>
              </a:lnSpc>
            </a:pPr>
            <a:r>
              <a:rPr lang="en-US" sz="4999" i="true">
                <a:solidFill>
                  <a:srgbClr val="FDFDFD"/>
                </a:solidFill>
                <a:latin typeface="Source Sans Pro Italics"/>
                <a:ea typeface="Source Sans Pro Italics"/>
                <a:cs typeface="Source Sans Pro Italics"/>
                <a:sym typeface="Source Sans Pro Italics"/>
              </a:rPr>
              <a:t>Wagga Wagga Youth Conference St. Sebastians, Wagga Regional Council Conferences and NILs - Family Fun Day</a:t>
            </a:r>
          </a:p>
        </p:txBody>
      </p:sp>
      <p:sp>
        <p:nvSpPr>
          <p:cNvPr name="TextBox 13" id="13"/>
          <p:cNvSpPr txBox="true"/>
          <p:nvPr/>
        </p:nvSpPr>
        <p:spPr>
          <a:xfrm rot="0">
            <a:off x="1095961" y="52071"/>
            <a:ext cx="16050363" cy="1467482"/>
          </a:xfrm>
          <a:prstGeom prst="rect">
            <a:avLst/>
          </a:prstGeom>
        </p:spPr>
        <p:txBody>
          <a:bodyPr anchor="t" rtlCol="false" tIns="0" lIns="0" bIns="0" rIns="0">
            <a:spAutoFit/>
          </a:bodyPr>
          <a:lstStyle/>
          <a:p>
            <a:pPr algn="ctr">
              <a:lnSpc>
                <a:spcPts val="12040"/>
              </a:lnSpc>
            </a:pPr>
            <a:r>
              <a:rPr lang="en-US" sz="8600">
                <a:solidFill>
                  <a:srgbClr val="FFEE00"/>
                </a:solidFill>
                <a:latin typeface="Anton"/>
                <a:ea typeface="Anton"/>
                <a:cs typeface="Anton"/>
                <a:sym typeface="Anton"/>
              </a:rPr>
              <a:t>Collaboration:</a:t>
            </a:r>
            <a:r>
              <a:rPr lang="en-US" sz="8600">
                <a:solidFill>
                  <a:srgbClr val="FDFDFD"/>
                </a:solidFill>
                <a:latin typeface="Anton"/>
                <a:ea typeface="Anton"/>
                <a:cs typeface="Anton"/>
                <a:sym typeface="Anton"/>
              </a:rPr>
              <a:t> Impact Spotlights</a:t>
            </a:r>
          </a:p>
        </p:txBody>
      </p:sp>
      <p:sp>
        <p:nvSpPr>
          <p:cNvPr name="TextBox 14" id="14"/>
          <p:cNvSpPr txBox="true"/>
          <p:nvPr/>
        </p:nvSpPr>
        <p:spPr>
          <a:xfrm rot="0">
            <a:off x="9702774" y="4553144"/>
            <a:ext cx="4499267" cy="1000383"/>
          </a:xfrm>
          <a:prstGeom prst="rect">
            <a:avLst/>
          </a:prstGeom>
        </p:spPr>
        <p:txBody>
          <a:bodyPr anchor="t" rtlCol="false" tIns="0" lIns="0" bIns="0" rIns="0">
            <a:spAutoFit/>
          </a:bodyPr>
          <a:lstStyle/>
          <a:p>
            <a:pPr algn="ctr">
              <a:lnSpc>
                <a:spcPts val="1972"/>
              </a:lnSpc>
              <a:spcBef>
                <a:spcPct val="0"/>
              </a:spcBef>
            </a:pPr>
            <a:r>
              <a:rPr lang="en-US" sz="1408">
                <a:solidFill>
                  <a:srgbClr val="000000"/>
                </a:solidFill>
                <a:latin typeface="Arimo"/>
                <a:ea typeface="Arimo"/>
                <a:cs typeface="Arimo"/>
                <a:sym typeface="Arimo"/>
              </a:rPr>
              <a:t>“The Family Fun Day was a true symbolism of The Society, how we work in with each other, and support those who need it the most</a:t>
            </a:r>
            <a:r>
              <a:rPr lang="en-US" sz="1408">
                <a:solidFill>
                  <a:srgbClr val="000000"/>
                </a:solidFill>
                <a:latin typeface="Arimo"/>
                <a:ea typeface="Arimo"/>
                <a:cs typeface="Arimo"/>
                <a:sym typeface="Arimo"/>
              </a:rPr>
              <a:t>” - Warwick, Kooringal Conference Member</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185293" y="9205543"/>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744356" y="3391686"/>
            <a:ext cx="5488177" cy="548817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16666" r="0" b="-16666"/>
              </a:stretch>
            </a:blipFill>
          </p:spPr>
        </p:sp>
      </p:grpSp>
      <p:grpSp>
        <p:nvGrpSpPr>
          <p:cNvPr name="Group 5" id="5"/>
          <p:cNvGrpSpPr/>
          <p:nvPr/>
        </p:nvGrpSpPr>
        <p:grpSpPr>
          <a:xfrm rot="0">
            <a:off x="2203346" y="3777224"/>
            <a:ext cx="6322468" cy="4717100"/>
            <a:chOff x="0" y="0"/>
            <a:chExt cx="1089420" cy="812800"/>
          </a:xfrm>
        </p:grpSpPr>
        <p:sp>
          <p:nvSpPr>
            <p:cNvPr name="Freeform 6" id="6"/>
            <p:cNvSpPr/>
            <p:nvPr/>
          </p:nvSpPr>
          <p:spPr>
            <a:xfrm flipH="false" flipV="false" rot="0">
              <a:off x="0" y="0"/>
              <a:ext cx="1089420" cy="812800"/>
            </a:xfrm>
            <a:custGeom>
              <a:avLst/>
              <a:gdLst/>
              <a:ahLst/>
              <a:cxnLst/>
              <a:rect r="r" b="b" t="t" l="l"/>
              <a:pathLst>
                <a:path h="812800" w="1089420">
                  <a:moveTo>
                    <a:pt x="28164" y="0"/>
                  </a:moveTo>
                  <a:lnTo>
                    <a:pt x="1061256" y="0"/>
                  </a:lnTo>
                  <a:cubicBezTo>
                    <a:pt x="1076811" y="0"/>
                    <a:pt x="1089420" y="12609"/>
                    <a:pt x="1089420" y="28164"/>
                  </a:cubicBezTo>
                  <a:lnTo>
                    <a:pt x="1089420" y="784636"/>
                  </a:lnTo>
                  <a:cubicBezTo>
                    <a:pt x="1089420" y="792106"/>
                    <a:pt x="1086453" y="799269"/>
                    <a:pt x="1081171" y="804551"/>
                  </a:cubicBezTo>
                  <a:cubicBezTo>
                    <a:pt x="1075889" y="809833"/>
                    <a:pt x="1068726" y="812800"/>
                    <a:pt x="1061256" y="812800"/>
                  </a:cubicBezTo>
                  <a:lnTo>
                    <a:pt x="28164" y="812800"/>
                  </a:lnTo>
                  <a:cubicBezTo>
                    <a:pt x="20694" y="812800"/>
                    <a:pt x="13531" y="809833"/>
                    <a:pt x="8249" y="804551"/>
                  </a:cubicBezTo>
                  <a:cubicBezTo>
                    <a:pt x="2967" y="799269"/>
                    <a:pt x="0" y="792106"/>
                    <a:pt x="0" y="784636"/>
                  </a:cubicBezTo>
                  <a:lnTo>
                    <a:pt x="0" y="28164"/>
                  </a:lnTo>
                  <a:cubicBezTo>
                    <a:pt x="0" y="20694"/>
                    <a:pt x="2967" y="13531"/>
                    <a:pt x="8249" y="8249"/>
                  </a:cubicBezTo>
                  <a:cubicBezTo>
                    <a:pt x="13531" y="2967"/>
                    <a:pt x="20694" y="0"/>
                    <a:pt x="28164" y="0"/>
                  </a:cubicBezTo>
                  <a:close/>
                </a:path>
              </a:pathLst>
            </a:custGeom>
            <a:blipFill>
              <a:blip r:embed="rId5"/>
              <a:stretch>
                <a:fillRect l="0" t="-346" r="0" b="-346"/>
              </a:stretch>
            </a:blipFill>
          </p:spPr>
        </p:sp>
      </p:grpSp>
      <p:sp>
        <p:nvSpPr>
          <p:cNvPr name="TextBox 7" id="7"/>
          <p:cNvSpPr txBox="true"/>
          <p:nvPr/>
        </p:nvSpPr>
        <p:spPr>
          <a:xfrm rot="0">
            <a:off x="3575795" y="1590191"/>
            <a:ext cx="10683810" cy="1801495"/>
          </a:xfrm>
          <a:prstGeom prst="rect">
            <a:avLst/>
          </a:prstGeom>
        </p:spPr>
        <p:txBody>
          <a:bodyPr anchor="t" rtlCol="false" tIns="0" lIns="0" bIns="0" rIns="0">
            <a:spAutoFit/>
          </a:bodyPr>
          <a:lstStyle/>
          <a:p>
            <a:pPr algn="ctr">
              <a:lnSpc>
                <a:spcPts val="7279"/>
              </a:lnSpc>
            </a:pPr>
            <a:r>
              <a:rPr lang="en-US" sz="5199" i="true">
                <a:solidFill>
                  <a:srgbClr val="FDFDFD"/>
                </a:solidFill>
                <a:latin typeface="Source Sans Pro Italics"/>
                <a:ea typeface="Source Sans Pro Italics"/>
                <a:cs typeface="Source Sans Pro Italics"/>
                <a:sym typeface="Source Sans Pro Italics"/>
              </a:rPr>
              <a:t>Albury Charles Sturt University (CSU) Young Adult Conference</a:t>
            </a:r>
          </a:p>
        </p:txBody>
      </p:sp>
      <p:sp>
        <p:nvSpPr>
          <p:cNvPr name="TextBox 8" id="8"/>
          <p:cNvSpPr txBox="true"/>
          <p:nvPr/>
        </p:nvSpPr>
        <p:spPr>
          <a:xfrm rot="0">
            <a:off x="1118818" y="213996"/>
            <a:ext cx="16050363" cy="1467482"/>
          </a:xfrm>
          <a:prstGeom prst="rect">
            <a:avLst/>
          </a:prstGeom>
        </p:spPr>
        <p:txBody>
          <a:bodyPr anchor="t" rtlCol="false" tIns="0" lIns="0" bIns="0" rIns="0">
            <a:spAutoFit/>
          </a:bodyPr>
          <a:lstStyle/>
          <a:p>
            <a:pPr algn="ctr">
              <a:lnSpc>
                <a:spcPts val="12040"/>
              </a:lnSpc>
            </a:pPr>
            <a:r>
              <a:rPr lang="en-US" sz="8600">
                <a:solidFill>
                  <a:srgbClr val="FFEE00"/>
                </a:solidFill>
                <a:latin typeface="Anton"/>
                <a:ea typeface="Anton"/>
                <a:cs typeface="Anton"/>
                <a:sym typeface="Anton"/>
              </a:rPr>
              <a:t>New Youth Conference:</a:t>
            </a:r>
            <a:r>
              <a:rPr lang="en-US" sz="8600">
                <a:solidFill>
                  <a:srgbClr val="FDFDFD"/>
                </a:solidFill>
                <a:latin typeface="Anton"/>
                <a:ea typeface="Anton"/>
                <a:cs typeface="Anton"/>
                <a:sym typeface="Anton"/>
              </a:rPr>
              <a:t>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2464426">
            <a:off x="-1285992" y="8562596"/>
            <a:ext cx="4629383" cy="989531"/>
          </a:xfrm>
          <a:custGeom>
            <a:avLst/>
            <a:gdLst/>
            <a:ahLst/>
            <a:cxnLst/>
            <a:rect r="r" b="b" t="t" l="l"/>
            <a:pathLst>
              <a:path h="989531" w="4629383">
                <a:moveTo>
                  <a:pt x="0" y="0"/>
                </a:moveTo>
                <a:lnTo>
                  <a:pt x="4629384" y="0"/>
                </a:lnTo>
                <a:lnTo>
                  <a:pt x="4629384" y="989531"/>
                </a:lnTo>
                <a:lnTo>
                  <a:pt x="0" y="9895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5168780" y="347129"/>
            <a:ext cx="4710514" cy="1466148"/>
          </a:xfrm>
          <a:custGeom>
            <a:avLst/>
            <a:gdLst/>
            <a:ahLst/>
            <a:cxnLst/>
            <a:rect r="r" b="b" t="t" l="l"/>
            <a:pathLst>
              <a:path h="1466148" w="4710514">
                <a:moveTo>
                  <a:pt x="0" y="0"/>
                </a:moveTo>
                <a:lnTo>
                  <a:pt x="4710515" y="0"/>
                </a:lnTo>
                <a:lnTo>
                  <a:pt x="4710515" y="1466148"/>
                </a:lnTo>
                <a:lnTo>
                  <a:pt x="0" y="1466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0093484" y="2700404"/>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7"/>
            <a:stretch>
              <a:fillRect l="0" t="0" r="0" b="0"/>
            </a:stretch>
          </a:blipFill>
        </p:spPr>
      </p:sp>
      <p:sp>
        <p:nvSpPr>
          <p:cNvPr name="TextBox 5" id="5"/>
          <p:cNvSpPr txBox="true"/>
          <p:nvPr/>
        </p:nvSpPr>
        <p:spPr>
          <a:xfrm rot="0">
            <a:off x="4552219" y="99479"/>
            <a:ext cx="9183563" cy="2222501"/>
          </a:xfrm>
          <a:prstGeom prst="rect">
            <a:avLst/>
          </a:prstGeom>
        </p:spPr>
        <p:txBody>
          <a:bodyPr anchor="t" rtlCol="false" tIns="0" lIns="0" bIns="0" rIns="0">
            <a:spAutoFit/>
          </a:bodyPr>
          <a:lstStyle/>
          <a:p>
            <a:pPr algn="ctr">
              <a:lnSpc>
                <a:spcPts val="18199"/>
              </a:lnSpc>
            </a:pPr>
            <a:r>
              <a:rPr lang="en-US" sz="12999">
                <a:solidFill>
                  <a:srgbClr val="FDFDFD"/>
                </a:solidFill>
                <a:latin typeface="Anton"/>
                <a:ea typeface="Anton"/>
                <a:cs typeface="Anton"/>
                <a:sym typeface="Anton"/>
              </a:rPr>
              <a:t>Discussion</a:t>
            </a:r>
          </a:p>
        </p:txBody>
      </p:sp>
      <p:sp>
        <p:nvSpPr>
          <p:cNvPr name="TextBox 6" id="6"/>
          <p:cNvSpPr txBox="true"/>
          <p:nvPr/>
        </p:nvSpPr>
        <p:spPr>
          <a:xfrm rot="0">
            <a:off x="1028700" y="3129332"/>
            <a:ext cx="9064784" cy="5280026"/>
          </a:xfrm>
          <a:prstGeom prst="rect">
            <a:avLst/>
          </a:prstGeom>
        </p:spPr>
        <p:txBody>
          <a:bodyPr anchor="t" rtlCol="false" tIns="0" lIns="0" bIns="0" rIns="0">
            <a:spAutoFit/>
          </a:bodyPr>
          <a:lstStyle/>
          <a:p>
            <a:pPr algn="ctr">
              <a:lnSpc>
                <a:spcPts val="13999"/>
              </a:lnSpc>
            </a:pPr>
            <a:r>
              <a:rPr lang="en-US" sz="9999">
                <a:solidFill>
                  <a:srgbClr val="FDFDFD"/>
                </a:solidFill>
                <a:latin typeface="Arimo"/>
                <a:ea typeface="Arimo"/>
                <a:cs typeface="Arimo"/>
                <a:sym typeface="Arimo"/>
              </a:rPr>
              <a:t>Mentimeter Code:</a:t>
            </a:r>
          </a:p>
          <a:p>
            <a:pPr algn="ctr">
              <a:lnSpc>
                <a:spcPts val="13999"/>
              </a:lnSpc>
              <a:spcBef>
                <a:spcPct val="0"/>
              </a:spcBef>
            </a:pPr>
            <a:r>
              <a:rPr lang="en-US" sz="9999">
                <a:solidFill>
                  <a:srgbClr val="FDFDFD"/>
                </a:solidFill>
                <a:latin typeface="Arimo"/>
                <a:ea typeface="Arimo"/>
                <a:cs typeface="Arimo"/>
                <a:sym typeface="Arimo"/>
              </a:rPr>
              <a:t>7349 8002</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1436693">
            <a:off x="-772076" y="358370"/>
            <a:ext cx="4766009" cy="1018734"/>
          </a:xfrm>
          <a:custGeom>
            <a:avLst/>
            <a:gdLst/>
            <a:ahLst/>
            <a:cxnLst/>
            <a:rect r="r" b="b" t="t" l="l"/>
            <a:pathLst>
              <a:path h="1018734" w="4766009">
                <a:moveTo>
                  <a:pt x="0" y="0"/>
                </a:moveTo>
                <a:lnTo>
                  <a:pt x="4766009" y="0"/>
                </a:lnTo>
                <a:lnTo>
                  <a:pt x="4766009" y="1018734"/>
                </a:lnTo>
                <a:lnTo>
                  <a:pt x="0" y="10187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240424" y="8577871"/>
            <a:ext cx="5988682" cy="1863977"/>
          </a:xfrm>
          <a:custGeom>
            <a:avLst/>
            <a:gdLst/>
            <a:ahLst/>
            <a:cxnLst/>
            <a:rect r="r" b="b" t="t" l="l"/>
            <a:pathLst>
              <a:path h="1863977" w="5988682">
                <a:moveTo>
                  <a:pt x="0" y="0"/>
                </a:moveTo>
                <a:lnTo>
                  <a:pt x="5988683" y="0"/>
                </a:lnTo>
                <a:lnTo>
                  <a:pt x="5988683" y="1863977"/>
                </a:lnTo>
                <a:lnTo>
                  <a:pt x="0" y="18639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a:grpSpLocks noChangeAspect="true"/>
          </p:cNvGrpSpPr>
          <p:nvPr/>
        </p:nvGrpSpPr>
        <p:grpSpPr>
          <a:xfrm rot="0">
            <a:off x="9467197" y="2520315"/>
            <a:ext cx="6767568" cy="6989544"/>
            <a:chOff x="0" y="0"/>
            <a:chExt cx="6350000" cy="6558280"/>
          </a:xfrm>
        </p:grpSpPr>
        <p:sp>
          <p:nvSpPr>
            <p:cNvPr name="Freeform 5" id="5"/>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12070" t="0" r="-25908" b="0"/>
              </a:stretch>
            </a:blipFill>
          </p:spPr>
        </p:sp>
        <p:sp>
          <p:nvSpPr>
            <p:cNvPr name="Freeform 6" id="6"/>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EE00"/>
            </a:solidFill>
          </p:spPr>
        </p:sp>
      </p:grpSp>
      <p:sp>
        <p:nvSpPr>
          <p:cNvPr name="TextBox 7" id="7"/>
          <p:cNvSpPr txBox="true"/>
          <p:nvPr/>
        </p:nvSpPr>
        <p:spPr>
          <a:xfrm rot="0">
            <a:off x="5064077" y="77926"/>
            <a:ext cx="8806241" cy="2222501"/>
          </a:xfrm>
          <a:prstGeom prst="rect">
            <a:avLst/>
          </a:prstGeom>
        </p:spPr>
        <p:txBody>
          <a:bodyPr anchor="t" rtlCol="false" tIns="0" lIns="0" bIns="0" rIns="0">
            <a:spAutoFit/>
          </a:bodyPr>
          <a:lstStyle/>
          <a:p>
            <a:pPr algn="ctr">
              <a:lnSpc>
                <a:spcPts val="18199"/>
              </a:lnSpc>
            </a:pPr>
            <a:r>
              <a:rPr lang="en-US" sz="12999">
                <a:solidFill>
                  <a:srgbClr val="FDFDFD"/>
                </a:solidFill>
                <a:latin typeface="Anton"/>
                <a:ea typeface="Anton"/>
                <a:cs typeface="Anton"/>
                <a:sym typeface="Anton"/>
              </a:rPr>
              <a:t> Planning </a:t>
            </a:r>
          </a:p>
        </p:txBody>
      </p:sp>
      <p:sp>
        <p:nvSpPr>
          <p:cNvPr name="TextBox 8" id="8"/>
          <p:cNvSpPr txBox="true"/>
          <p:nvPr/>
        </p:nvSpPr>
        <p:spPr>
          <a:xfrm rot="0">
            <a:off x="1028700" y="2275585"/>
            <a:ext cx="6886596" cy="6982715"/>
          </a:xfrm>
          <a:prstGeom prst="rect">
            <a:avLst/>
          </a:prstGeom>
        </p:spPr>
        <p:txBody>
          <a:bodyPr anchor="t" rtlCol="false" tIns="0" lIns="0" bIns="0" rIns="0">
            <a:spAutoFit/>
          </a:bodyPr>
          <a:lstStyle/>
          <a:p>
            <a:pPr algn="ctr">
              <a:lnSpc>
                <a:spcPts val="9307"/>
              </a:lnSpc>
            </a:pPr>
            <a:r>
              <a:rPr lang="en-US" sz="5199">
                <a:solidFill>
                  <a:srgbClr val="FDFDFD"/>
                </a:solidFill>
                <a:latin typeface="Source Sans Pro"/>
                <a:ea typeface="Source Sans Pro"/>
                <a:cs typeface="Source Sans Pro"/>
                <a:sym typeface="Source Sans Pro"/>
              </a:rPr>
              <a:t>What are three strategies you can implement that will invite youth members into your regions  conferences?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TextBox 2" id="2"/>
          <p:cNvSpPr txBox="true"/>
          <p:nvPr/>
        </p:nvSpPr>
        <p:spPr>
          <a:xfrm rot="0">
            <a:off x="4219150" y="415618"/>
            <a:ext cx="9999548" cy="1708151"/>
          </a:xfrm>
          <a:prstGeom prst="rect">
            <a:avLst/>
          </a:prstGeom>
        </p:spPr>
        <p:txBody>
          <a:bodyPr anchor="t" rtlCol="false" tIns="0" lIns="0" bIns="0" rIns="0">
            <a:spAutoFit/>
          </a:bodyPr>
          <a:lstStyle/>
          <a:p>
            <a:pPr algn="just">
              <a:lnSpc>
                <a:spcPts val="13999"/>
              </a:lnSpc>
            </a:pPr>
            <a:r>
              <a:rPr lang="en-US" sz="9999">
                <a:solidFill>
                  <a:srgbClr val="FDFDFD"/>
                </a:solidFill>
                <a:latin typeface="Anton"/>
                <a:ea typeface="Anton"/>
                <a:cs typeface="Anton"/>
                <a:sym typeface="Anton"/>
              </a:rPr>
              <a:t>Planning: </a:t>
            </a:r>
            <a:r>
              <a:rPr lang="en-US" sz="9999">
                <a:solidFill>
                  <a:srgbClr val="FBE405"/>
                </a:solidFill>
                <a:latin typeface="Anton"/>
                <a:ea typeface="Anton"/>
                <a:cs typeface="Anton"/>
                <a:sym typeface="Anton"/>
              </a:rPr>
              <a:t>Consider </a:t>
            </a:r>
          </a:p>
        </p:txBody>
      </p:sp>
      <p:sp>
        <p:nvSpPr>
          <p:cNvPr name="Freeform 3" id="3"/>
          <p:cNvSpPr/>
          <p:nvPr/>
        </p:nvSpPr>
        <p:spPr>
          <a:xfrm flipH="false" flipV="false" rot="-1436693">
            <a:off x="14876296" y="9304273"/>
            <a:ext cx="4766009" cy="1018734"/>
          </a:xfrm>
          <a:custGeom>
            <a:avLst/>
            <a:gdLst/>
            <a:ahLst/>
            <a:cxnLst/>
            <a:rect r="r" b="b" t="t" l="l"/>
            <a:pathLst>
              <a:path h="1018734" w="4766009">
                <a:moveTo>
                  <a:pt x="0" y="0"/>
                </a:moveTo>
                <a:lnTo>
                  <a:pt x="4766008" y="0"/>
                </a:lnTo>
                <a:lnTo>
                  <a:pt x="4766008" y="1018735"/>
                </a:lnTo>
                <a:lnTo>
                  <a:pt x="0" y="10187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488777" y="259791"/>
            <a:ext cx="5988682" cy="1863977"/>
          </a:xfrm>
          <a:custGeom>
            <a:avLst/>
            <a:gdLst/>
            <a:ahLst/>
            <a:cxnLst/>
            <a:rect r="r" b="b" t="t" l="l"/>
            <a:pathLst>
              <a:path h="1863977" w="5988682">
                <a:moveTo>
                  <a:pt x="0" y="0"/>
                </a:moveTo>
                <a:lnTo>
                  <a:pt x="5988682" y="0"/>
                </a:lnTo>
                <a:lnTo>
                  <a:pt x="5988682" y="1863978"/>
                </a:lnTo>
                <a:lnTo>
                  <a:pt x="0" y="18639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651774" y="2480152"/>
            <a:ext cx="17130376" cy="7333488"/>
          </a:xfrm>
          <a:prstGeom prst="rect">
            <a:avLst/>
          </a:prstGeom>
        </p:spPr>
        <p:txBody>
          <a:bodyPr anchor="t" rtlCol="false" tIns="0" lIns="0" bIns="0" rIns="0">
            <a:spAutoFit/>
          </a:bodyPr>
          <a:lstStyle/>
          <a:p>
            <a:pPr algn="ctr">
              <a:lnSpc>
                <a:spcPts val="6888"/>
              </a:lnSpc>
            </a:pPr>
            <a:r>
              <a:rPr lang="en-US" sz="4100">
                <a:solidFill>
                  <a:srgbClr val="FDFDFD"/>
                </a:solidFill>
                <a:latin typeface="Source Sans Pro"/>
                <a:ea typeface="Source Sans Pro"/>
                <a:cs typeface="Source Sans Pro"/>
                <a:sym typeface="Source Sans Pro"/>
              </a:rPr>
              <a:t>The 8 suggested techniques to recruit and maintain youth volunteers include: </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Digital </a:t>
            </a:r>
            <a:r>
              <a:rPr lang="en-US" sz="2799">
                <a:solidFill>
                  <a:srgbClr val="FDFDFD"/>
                </a:solidFill>
                <a:latin typeface="Source Sans Pro"/>
                <a:ea typeface="Source Sans Pro"/>
                <a:cs typeface="Source Sans Pro"/>
                <a:sym typeface="Source Sans Pro"/>
              </a:rPr>
              <a:t>volunteering –external volunteering opportunities that can be done remotely via the internet. </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Skill based</a:t>
            </a:r>
            <a:r>
              <a:rPr lang="en-US" sz="2799">
                <a:solidFill>
                  <a:srgbClr val="FDFDFD"/>
                </a:solidFill>
                <a:latin typeface="Source Sans Pro"/>
                <a:ea typeface="Source Sans Pro"/>
                <a:cs typeface="Source Sans Pro"/>
                <a:sym typeface="Source Sans Pro"/>
              </a:rPr>
              <a:t> volunteering – addressing volunteers’ skills for specific projects.</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Micro </a:t>
            </a:r>
            <a:r>
              <a:rPr lang="en-US" sz="2799">
                <a:solidFill>
                  <a:srgbClr val="FDFDFD"/>
                </a:solidFill>
                <a:latin typeface="Source Sans Pro"/>
                <a:ea typeface="Source Sans Pro"/>
                <a:cs typeface="Source Sans Pro"/>
                <a:sym typeface="Source Sans Pro"/>
              </a:rPr>
              <a:t>volunteering – more ADHOC volunteer opportunities for time poor people.</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Corporate </a:t>
            </a:r>
            <a:r>
              <a:rPr lang="en-US" sz="2799">
                <a:solidFill>
                  <a:srgbClr val="FDFDFD"/>
                </a:solidFill>
                <a:latin typeface="Source Sans Pro"/>
                <a:ea typeface="Source Sans Pro"/>
                <a:cs typeface="Source Sans Pro"/>
                <a:sym typeface="Source Sans Pro"/>
              </a:rPr>
              <a:t>volunteering – collaborating with big or well-known organisations to widen volunteer pool. </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Inclusive </a:t>
            </a:r>
            <a:r>
              <a:rPr lang="en-US" sz="2799">
                <a:solidFill>
                  <a:srgbClr val="FDFDFD"/>
                </a:solidFill>
                <a:latin typeface="Source Sans Pro"/>
                <a:ea typeface="Source Sans Pro"/>
                <a:cs typeface="Source Sans Pro"/>
                <a:sym typeface="Source Sans Pro"/>
              </a:rPr>
              <a:t>volunteering –ensuring the space is accessible for all people, including: people who are neurodivergent, people with diverse needs/abilities as well as being culturally responsive and respectful of religion and individuals identity.  </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Impactful </a:t>
            </a:r>
            <a:r>
              <a:rPr lang="en-US" sz="2799">
                <a:solidFill>
                  <a:srgbClr val="FDFDFD"/>
                </a:solidFill>
                <a:latin typeface="Source Sans Pro"/>
                <a:ea typeface="Source Sans Pro"/>
                <a:cs typeface="Source Sans Pro"/>
                <a:sym typeface="Source Sans Pro"/>
              </a:rPr>
              <a:t>measurement – using case studies, testimonies and observation to communicate our ‘good works’. </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Leadership </a:t>
            </a:r>
            <a:r>
              <a:rPr lang="en-US" sz="2799">
                <a:solidFill>
                  <a:srgbClr val="FDFDFD"/>
                </a:solidFill>
                <a:latin typeface="Source Sans Pro"/>
                <a:ea typeface="Source Sans Pro"/>
                <a:cs typeface="Source Sans Pro"/>
                <a:sym typeface="Source Sans Pro"/>
              </a:rPr>
              <a:t>development – having more mentoring opportunities to broaden these skills.</a:t>
            </a:r>
          </a:p>
          <a:p>
            <a:pPr algn="l" marL="604518" indent="-302259" lvl="1">
              <a:lnSpc>
                <a:spcPts val="4703"/>
              </a:lnSpc>
              <a:buAutoNum type="arabicPeriod" startAt="1"/>
            </a:pPr>
            <a:r>
              <a:rPr lang="en-US" sz="2799">
                <a:solidFill>
                  <a:srgbClr val="FFEE00"/>
                </a:solidFill>
                <a:latin typeface="Source Sans Pro"/>
                <a:ea typeface="Source Sans Pro"/>
                <a:cs typeface="Source Sans Pro"/>
                <a:sym typeface="Source Sans Pro"/>
              </a:rPr>
              <a:t>Flexible </a:t>
            </a:r>
            <a:r>
              <a:rPr lang="en-US" sz="2799">
                <a:solidFill>
                  <a:srgbClr val="FDFDFD"/>
                </a:solidFill>
                <a:latin typeface="Source Sans Pro"/>
                <a:ea typeface="Source Sans Pro"/>
                <a:cs typeface="Source Sans Pro"/>
                <a:sym typeface="Source Sans Pro"/>
              </a:rPr>
              <a:t>scheduling – having good technology to support booking shifts and rostering as well as for record keeping.</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470257" y="1469757"/>
            <a:ext cx="7347486" cy="7347486"/>
            <a:chOff x="0" y="0"/>
            <a:chExt cx="6350000" cy="6350000"/>
          </a:xfrm>
        </p:grpSpPr>
        <p:sp>
          <p:nvSpPr>
            <p:cNvPr name="Freeform 3" id="3"/>
            <p:cNvSpPr/>
            <p:nvPr/>
          </p:nvSpPr>
          <p:spPr>
            <a:xfrm flipH="false" flipV="false" rot="0">
              <a:off x="124460" y="124460"/>
              <a:ext cx="6101080" cy="6101080"/>
            </a:xfrm>
            <a:custGeom>
              <a:avLst/>
              <a:gdLst/>
              <a:ahLst/>
              <a:cxnLst/>
              <a:rect r="r" b="b" t="t" l="l"/>
              <a:pathLst>
                <a:path h="6101080" w="6101080">
                  <a:moveTo>
                    <a:pt x="0" y="0"/>
                  </a:moveTo>
                  <a:lnTo>
                    <a:pt x="6101080" y="0"/>
                  </a:lnTo>
                  <a:lnTo>
                    <a:pt x="6101080" y="6101080"/>
                  </a:lnTo>
                  <a:lnTo>
                    <a:pt x="0" y="6101080"/>
                  </a:lnTo>
                  <a:close/>
                </a:path>
              </a:pathLst>
            </a:custGeom>
            <a:blipFill>
              <a:blip r:embed="rId2"/>
              <a:stretch>
                <a:fillRect l="-24976" t="0" r="-24976" b="0"/>
              </a:stretch>
            </a:blipFill>
          </p:spPr>
        </p:sp>
        <p:sp>
          <p:nvSpPr>
            <p:cNvPr name="Freeform 4" id="4"/>
            <p:cNvSpPr/>
            <p:nvPr/>
          </p:nvSpPr>
          <p:spPr>
            <a:xfrm flipH="false" flipV="false" rot="0">
              <a:off x="0" y="0"/>
              <a:ext cx="6350000" cy="6350000"/>
            </a:xfrm>
            <a:custGeom>
              <a:avLst/>
              <a:gdLst/>
              <a:ahLst/>
              <a:cxnLst/>
              <a:rect r="r" b="b" t="t" l="l"/>
              <a:pathLst>
                <a:path h="6350000" w="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sp>
      </p:grpSp>
      <p:sp>
        <p:nvSpPr>
          <p:cNvPr name="Freeform 5" id="5"/>
          <p:cNvSpPr/>
          <p:nvPr/>
        </p:nvSpPr>
        <p:spPr>
          <a:xfrm flipH="false" flipV="false" rot="2464426">
            <a:off x="-1862692" y="7768561"/>
            <a:ext cx="7190260" cy="1536918"/>
          </a:xfrm>
          <a:custGeom>
            <a:avLst/>
            <a:gdLst/>
            <a:ahLst/>
            <a:cxnLst/>
            <a:rect r="r" b="b" t="t" l="l"/>
            <a:pathLst>
              <a:path h="1536918" w="7190260">
                <a:moveTo>
                  <a:pt x="0" y="0"/>
                </a:moveTo>
                <a:lnTo>
                  <a:pt x="7190260" y="0"/>
                </a:lnTo>
                <a:lnTo>
                  <a:pt x="7190260" y="1536918"/>
                </a:lnTo>
                <a:lnTo>
                  <a:pt x="0" y="15369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4638305" y="8537020"/>
            <a:ext cx="4634732" cy="1442560"/>
          </a:xfrm>
          <a:custGeom>
            <a:avLst/>
            <a:gdLst/>
            <a:ahLst/>
            <a:cxnLst/>
            <a:rect r="r" b="b" t="t" l="l"/>
            <a:pathLst>
              <a:path h="1442560" w="4634732">
                <a:moveTo>
                  <a:pt x="0" y="0"/>
                </a:moveTo>
                <a:lnTo>
                  <a:pt x="4634732" y="0"/>
                </a:lnTo>
                <a:lnTo>
                  <a:pt x="4634732" y="1442560"/>
                </a:lnTo>
                <a:lnTo>
                  <a:pt x="0" y="14425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0">
            <a:off x="-3657600" y="8010144"/>
            <a:ext cx="7315200" cy="2276856"/>
          </a:xfrm>
          <a:custGeom>
            <a:avLst/>
            <a:gdLst/>
            <a:ahLst/>
            <a:cxnLst/>
            <a:rect r="r" b="b" t="t" l="l"/>
            <a:pathLst>
              <a:path h="2276856" w="7315200">
                <a:moveTo>
                  <a:pt x="0" y="0"/>
                </a:moveTo>
                <a:lnTo>
                  <a:pt x="7315200" y="0"/>
                </a:lnTo>
                <a:lnTo>
                  <a:pt x="7315200" y="2276856"/>
                </a:lnTo>
                <a:lnTo>
                  <a:pt x="0" y="22768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1705408" y="1028700"/>
            <a:ext cx="5553892" cy="8229600"/>
            <a:chOff x="0" y="0"/>
            <a:chExt cx="3727450" cy="5523230"/>
          </a:xfrm>
        </p:grpSpPr>
        <p:sp>
          <p:nvSpPr>
            <p:cNvPr name="Freeform 4" id="4"/>
            <p:cNvSpPr/>
            <p:nvPr/>
          </p:nvSpPr>
          <p:spPr>
            <a:xfrm flipH="false" flipV="false" rot="0">
              <a:off x="63500" y="63500"/>
              <a:ext cx="3600450" cy="5396230"/>
            </a:xfrm>
            <a:custGeom>
              <a:avLst/>
              <a:gdLst/>
              <a:ahLst/>
              <a:cxnLst/>
              <a:rect r="r" b="b" t="t" l="l"/>
              <a:pathLst>
                <a:path h="5396230" w="3600450">
                  <a:moveTo>
                    <a:pt x="0" y="0"/>
                  </a:moveTo>
                  <a:lnTo>
                    <a:pt x="3600450" y="0"/>
                  </a:lnTo>
                  <a:lnTo>
                    <a:pt x="3600450" y="5396230"/>
                  </a:lnTo>
                  <a:lnTo>
                    <a:pt x="0" y="5396230"/>
                  </a:lnTo>
                  <a:close/>
                </a:path>
              </a:pathLst>
            </a:custGeom>
            <a:blipFill>
              <a:blip r:embed="rId4"/>
              <a:stretch>
                <a:fillRect l="-24938" t="0" r="-24938" b="0"/>
              </a:stretch>
            </a:blipFill>
          </p:spPr>
        </p:sp>
        <p:sp>
          <p:nvSpPr>
            <p:cNvPr name="Freeform 5" id="5"/>
            <p:cNvSpPr/>
            <p:nvPr/>
          </p:nvSpPr>
          <p:spPr>
            <a:xfrm flipH="false" flipV="false" rot="0">
              <a:off x="0" y="0"/>
              <a:ext cx="3727450" cy="5523230"/>
            </a:xfrm>
            <a:custGeom>
              <a:avLst/>
              <a:gdLst/>
              <a:ahLst/>
              <a:cxnLst/>
              <a:rect r="r" b="b" t="t" l="l"/>
              <a:pathLst>
                <a:path h="5523230" w="3727450">
                  <a:moveTo>
                    <a:pt x="3727450" y="5523230"/>
                  </a:moveTo>
                  <a:lnTo>
                    <a:pt x="0" y="5523230"/>
                  </a:lnTo>
                  <a:lnTo>
                    <a:pt x="0" y="0"/>
                  </a:lnTo>
                  <a:lnTo>
                    <a:pt x="3727450" y="0"/>
                  </a:lnTo>
                  <a:lnTo>
                    <a:pt x="3727450" y="5523230"/>
                  </a:lnTo>
                  <a:close/>
                  <a:moveTo>
                    <a:pt x="127000" y="5396230"/>
                  </a:moveTo>
                  <a:lnTo>
                    <a:pt x="3600450" y="5396230"/>
                  </a:lnTo>
                  <a:lnTo>
                    <a:pt x="3600450" y="127000"/>
                  </a:lnTo>
                  <a:lnTo>
                    <a:pt x="127000" y="127000"/>
                  </a:lnTo>
                  <a:lnTo>
                    <a:pt x="127000" y="5396230"/>
                  </a:lnTo>
                  <a:close/>
                </a:path>
              </a:pathLst>
            </a:custGeom>
            <a:solidFill>
              <a:srgbClr val="FFFFFF"/>
            </a:solidFill>
          </p:spPr>
        </p:sp>
      </p:grpSp>
      <p:sp>
        <p:nvSpPr>
          <p:cNvPr name="Freeform 6" id="6"/>
          <p:cNvSpPr/>
          <p:nvPr/>
        </p:nvSpPr>
        <p:spPr>
          <a:xfrm flipH="false" flipV="false" rot="2464426">
            <a:off x="14289146" y="907290"/>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714037" y="1011530"/>
            <a:ext cx="10705839" cy="3435349"/>
          </a:xfrm>
          <a:prstGeom prst="rect">
            <a:avLst/>
          </a:prstGeom>
        </p:spPr>
        <p:txBody>
          <a:bodyPr anchor="t" rtlCol="false" tIns="0" lIns="0" bIns="0" rIns="0">
            <a:spAutoFit/>
          </a:bodyPr>
          <a:lstStyle/>
          <a:p>
            <a:pPr algn="ctr">
              <a:lnSpc>
                <a:spcPts val="28000"/>
              </a:lnSpc>
            </a:pPr>
            <a:r>
              <a:rPr lang="en-US" sz="20000">
                <a:solidFill>
                  <a:srgbClr val="FDFDFD"/>
                </a:solidFill>
                <a:latin typeface="Anton"/>
                <a:ea typeface="Anton"/>
                <a:cs typeface="Anton"/>
                <a:sym typeface="Anton"/>
              </a:rPr>
              <a:t>Welcome!</a:t>
            </a:r>
          </a:p>
        </p:txBody>
      </p:sp>
      <p:sp>
        <p:nvSpPr>
          <p:cNvPr name="TextBox 8" id="8"/>
          <p:cNvSpPr txBox="true"/>
          <p:nvPr/>
        </p:nvSpPr>
        <p:spPr>
          <a:xfrm rot="0">
            <a:off x="1428897" y="5067300"/>
            <a:ext cx="9276117" cy="2437448"/>
          </a:xfrm>
          <a:prstGeom prst="rect">
            <a:avLst/>
          </a:prstGeom>
        </p:spPr>
        <p:txBody>
          <a:bodyPr anchor="t" rtlCol="false" tIns="0" lIns="0" bIns="0" rIns="0">
            <a:spAutoFit/>
          </a:bodyPr>
          <a:lstStyle/>
          <a:p>
            <a:pPr algn="ctr">
              <a:lnSpc>
                <a:spcPts val="6299"/>
              </a:lnSpc>
            </a:pPr>
            <a:r>
              <a:rPr lang="en-US" sz="4500" i="true">
                <a:solidFill>
                  <a:srgbClr val="FDFDFD"/>
                </a:solidFill>
                <a:latin typeface="Source Sans Pro Italics"/>
                <a:ea typeface="Source Sans Pro Italics"/>
                <a:cs typeface="Source Sans Pro Italics"/>
                <a:sym typeface="Source Sans Pro Italics"/>
              </a:rPr>
              <a:t>"Let us do without hesitation whatever good lies at our hands."</a:t>
            </a:r>
          </a:p>
          <a:p>
            <a:pPr algn="ctr">
              <a:lnSpc>
                <a:spcPts val="7514"/>
              </a:lnSpc>
            </a:pPr>
            <a:r>
              <a:rPr lang="en-US" sz="4500" i="true">
                <a:solidFill>
                  <a:srgbClr val="FDFDFD"/>
                </a:solidFill>
                <a:latin typeface="Source Sans Pro Italics"/>
                <a:ea typeface="Source Sans Pro Italics"/>
                <a:cs typeface="Source Sans Pro Italics"/>
                <a:sym typeface="Source Sans Pro Italics"/>
              </a:rPr>
              <a:t>Frédéric Ozanam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grpSp>
        <p:nvGrpSpPr>
          <p:cNvPr name="Group 2" id="2"/>
          <p:cNvGrpSpPr/>
          <p:nvPr/>
        </p:nvGrpSpPr>
        <p:grpSpPr>
          <a:xfrm rot="0">
            <a:off x="7207562" y="1953383"/>
            <a:ext cx="3386541" cy="4640629"/>
            <a:chOff x="0" y="0"/>
            <a:chExt cx="4515388" cy="6187505"/>
          </a:xfrm>
        </p:grpSpPr>
        <p:grpSp>
          <p:nvGrpSpPr>
            <p:cNvPr name="Group 3" id="3"/>
            <p:cNvGrpSpPr>
              <a:grpSpLocks noChangeAspect="true"/>
            </p:cNvGrpSpPr>
            <p:nvPr/>
          </p:nvGrpSpPr>
          <p:grpSpPr>
            <a:xfrm rot="0">
              <a:off x="272516" y="0"/>
              <a:ext cx="3970356" cy="5335552"/>
              <a:chOff x="0" y="0"/>
              <a:chExt cx="3663950" cy="4923790"/>
            </a:xfrm>
          </p:grpSpPr>
          <p:sp>
            <p:nvSpPr>
              <p:cNvPr name="Freeform 4" id="4"/>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3289" t="0" r="-3289" b="0"/>
                </a:stretch>
              </a:blipFill>
            </p:spPr>
          </p:sp>
          <p:sp>
            <p:nvSpPr>
              <p:cNvPr name="Freeform 5" id="5"/>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BE405"/>
              </a:solidFill>
            </p:spPr>
          </p:sp>
        </p:grpSp>
        <p:sp>
          <p:nvSpPr>
            <p:cNvPr name="TextBox 6" id="6"/>
            <p:cNvSpPr txBox="true"/>
            <p:nvPr/>
          </p:nvSpPr>
          <p:spPr>
            <a:xfrm rot="0">
              <a:off x="0" y="5593827"/>
              <a:ext cx="4515388" cy="593678"/>
            </a:xfrm>
            <a:prstGeom prst="rect">
              <a:avLst/>
            </a:prstGeom>
          </p:spPr>
          <p:txBody>
            <a:bodyPr anchor="t" rtlCol="false" tIns="0" lIns="0" bIns="0" rIns="0">
              <a:spAutoFit/>
            </a:bodyPr>
            <a:lstStyle/>
            <a:p>
              <a:pPr algn="ctr">
                <a:lnSpc>
                  <a:spcPts val="3630"/>
                </a:lnSpc>
                <a:spcBef>
                  <a:spcPct val="0"/>
                </a:spcBef>
              </a:pPr>
              <a:r>
                <a:rPr lang="en-US" b="true" sz="2593">
                  <a:solidFill>
                    <a:srgbClr val="FDFDFD"/>
                  </a:solidFill>
                  <a:latin typeface="Arimo Bold"/>
                  <a:ea typeface="Arimo Bold"/>
                  <a:cs typeface="Arimo Bold"/>
                  <a:sym typeface="Arimo Bold"/>
                </a:rPr>
                <a:t>Sister Rosalie Rendu </a:t>
              </a:r>
            </a:p>
          </p:txBody>
        </p:sp>
      </p:grpSp>
      <p:grpSp>
        <p:nvGrpSpPr>
          <p:cNvPr name="Group 7" id="7"/>
          <p:cNvGrpSpPr>
            <a:grpSpLocks noChangeAspect="true"/>
          </p:cNvGrpSpPr>
          <p:nvPr/>
        </p:nvGrpSpPr>
        <p:grpSpPr>
          <a:xfrm rot="0">
            <a:off x="10832516" y="5143500"/>
            <a:ext cx="2929681" cy="3937045"/>
            <a:chOff x="0" y="0"/>
            <a:chExt cx="3663950" cy="4923790"/>
          </a:xfrm>
        </p:grpSpPr>
        <p:sp>
          <p:nvSpPr>
            <p:cNvPr name="Freeform 8" id="8"/>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12388" t="0" r="-12388" b="0"/>
              </a:stretch>
            </a:blipFill>
          </p:spPr>
        </p:sp>
        <p:sp>
          <p:nvSpPr>
            <p:cNvPr name="Freeform 9" id="9"/>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BE405"/>
            </a:solidFill>
          </p:spPr>
        </p:sp>
      </p:grpSp>
      <p:grpSp>
        <p:nvGrpSpPr>
          <p:cNvPr name="Group 10" id="10"/>
          <p:cNvGrpSpPr>
            <a:grpSpLocks noChangeAspect="true"/>
          </p:cNvGrpSpPr>
          <p:nvPr/>
        </p:nvGrpSpPr>
        <p:grpSpPr>
          <a:xfrm rot="0">
            <a:off x="14412889" y="1953383"/>
            <a:ext cx="3122855" cy="4196641"/>
            <a:chOff x="0" y="0"/>
            <a:chExt cx="3663950" cy="4923790"/>
          </a:xfrm>
        </p:grpSpPr>
        <p:sp>
          <p:nvSpPr>
            <p:cNvPr name="Freeform 11" id="11"/>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5"/>
              <a:stretch>
                <a:fillRect l="0" t="-556" r="0" b="-556"/>
              </a:stretch>
            </a:blipFill>
          </p:spPr>
        </p:sp>
        <p:sp>
          <p:nvSpPr>
            <p:cNvPr name="Freeform 12" id="12"/>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BE405"/>
            </a:solidFill>
          </p:spPr>
        </p:sp>
      </p:grpSp>
      <p:grpSp>
        <p:nvGrpSpPr>
          <p:cNvPr name="Group 13" id="13"/>
          <p:cNvGrpSpPr/>
          <p:nvPr/>
        </p:nvGrpSpPr>
        <p:grpSpPr>
          <a:xfrm rot="0">
            <a:off x="1523042" y="1953383"/>
            <a:ext cx="5246370" cy="524637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0" r="0" b="-36518"/>
              </a:stretch>
            </a:blipFill>
          </p:spPr>
        </p:sp>
      </p:grpSp>
      <p:sp>
        <p:nvSpPr>
          <p:cNvPr name="TextBox 15" id="15"/>
          <p:cNvSpPr txBox="true"/>
          <p:nvPr/>
        </p:nvSpPr>
        <p:spPr>
          <a:xfrm rot="0">
            <a:off x="14550243" y="6239795"/>
            <a:ext cx="2848146" cy="524390"/>
          </a:xfrm>
          <a:prstGeom prst="rect">
            <a:avLst/>
          </a:prstGeom>
        </p:spPr>
        <p:txBody>
          <a:bodyPr anchor="t" rtlCol="false" tIns="0" lIns="0" bIns="0" rIns="0">
            <a:spAutoFit/>
          </a:bodyPr>
          <a:lstStyle/>
          <a:p>
            <a:pPr algn="ctr">
              <a:lnSpc>
                <a:spcPts val="4152"/>
              </a:lnSpc>
              <a:spcBef>
                <a:spcPct val="0"/>
              </a:spcBef>
            </a:pPr>
            <a:r>
              <a:rPr lang="en-US" b="true" sz="2966">
                <a:solidFill>
                  <a:srgbClr val="FDFDFD"/>
                </a:solidFill>
                <a:latin typeface="Arimo Bold"/>
                <a:ea typeface="Arimo Bold"/>
                <a:cs typeface="Arimo Bold"/>
                <a:sym typeface="Arimo Bold"/>
              </a:rPr>
              <a:t>François Lallier</a:t>
            </a:r>
          </a:p>
        </p:txBody>
      </p:sp>
      <p:sp>
        <p:nvSpPr>
          <p:cNvPr name="TextBox 16" id="16"/>
          <p:cNvSpPr txBox="true"/>
          <p:nvPr/>
        </p:nvSpPr>
        <p:spPr>
          <a:xfrm rot="0">
            <a:off x="10620560" y="9163050"/>
            <a:ext cx="3353594" cy="592454"/>
          </a:xfrm>
          <a:prstGeom prst="rect">
            <a:avLst/>
          </a:prstGeom>
        </p:spPr>
        <p:txBody>
          <a:bodyPr anchor="t" rtlCol="false" tIns="0" lIns="0" bIns="0" rIns="0">
            <a:spAutoFit/>
          </a:bodyPr>
          <a:lstStyle/>
          <a:p>
            <a:pPr algn="ctr">
              <a:lnSpc>
                <a:spcPts val="4620"/>
              </a:lnSpc>
              <a:spcBef>
                <a:spcPct val="0"/>
              </a:spcBef>
            </a:pPr>
            <a:r>
              <a:rPr lang="en-US" b="true" sz="3300">
                <a:solidFill>
                  <a:srgbClr val="FDFDFD"/>
                </a:solidFill>
                <a:latin typeface="Arimo Bold"/>
                <a:ea typeface="Arimo Bold"/>
                <a:cs typeface="Arimo Bold"/>
                <a:sym typeface="Arimo Bold"/>
              </a:rPr>
              <a:t>Emmanuel Bailly</a:t>
            </a:r>
          </a:p>
        </p:txBody>
      </p:sp>
      <p:sp>
        <p:nvSpPr>
          <p:cNvPr name="TextBox 17" id="17"/>
          <p:cNvSpPr txBox="true"/>
          <p:nvPr/>
        </p:nvSpPr>
        <p:spPr>
          <a:xfrm rot="0">
            <a:off x="1028700" y="404177"/>
            <a:ext cx="16230600" cy="1134745"/>
          </a:xfrm>
          <a:prstGeom prst="rect">
            <a:avLst/>
          </a:prstGeom>
        </p:spPr>
        <p:txBody>
          <a:bodyPr anchor="t" rtlCol="false" tIns="0" lIns="0" bIns="0" rIns="0">
            <a:spAutoFit/>
          </a:bodyPr>
          <a:lstStyle/>
          <a:p>
            <a:pPr algn="ctr">
              <a:lnSpc>
                <a:spcPts val="9379"/>
              </a:lnSpc>
            </a:pPr>
            <a:r>
              <a:rPr lang="en-US" sz="6699">
                <a:solidFill>
                  <a:srgbClr val="FDFDFD"/>
                </a:solidFill>
                <a:latin typeface="Anton"/>
                <a:ea typeface="Anton"/>
                <a:cs typeface="Anton"/>
                <a:sym typeface="Anton"/>
              </a:rPr>
              <a:t>Then and Now: </a:t>
            </a:r>
            <a:r>
              <a:rPr lang="en-US" sz="6699">
                <a:solidFill>
                  <a:srgbClr val="FFEE00"/>
                </a:solidFill>
                <a:latin typeface="Anton"/>
                <a:ea typeface="Anton"/>
                <a:cs typeface="Anton"/>
                <a:sym typeface="Anton"/>
              </a:rPr>
              <a:t>Youth</a:t>
            </a:r>
            <a:r>
              <a:rPr lang="en-US" sz="6699">
                <a:solidFill>
                  <a:srgbClr val="FDFDFD"/>
                </a:solidFill>
                <a:latin typeface="Anton"/>
                <a:ea typeface="Anton"/>
                <a:cs typeface="Anton"/>
                <a:sym typeface="Anton"/>
              </a:rPr>
              <a:t> Leading Through the Ages</a:t>
            </a:r>
          </a:p>
        </p:txBody>
      </p:sp>
      <p:sp>
        <p:nvSpPr>
          <p:cNvPr name="TextBox 18" id="18"/>
          <p:cNvSpPr txBox="true"/>
          <p:nvPr/>
        </p:nvSpPr>
        <p:spPr>
          <a:xfrm rot="0">
            <a:off x="570522" y="7104503"/>
            <a:ext cx="7151409" cy="2680335"/>
          </a:xfrm>
          <a:prstGeom prst="rect">
            <a:avLst/>
          </a:prstGeom>
        </p:spPr>
        <p:txBody>
          <a:bodyPr anchor="t" rtlCol="false" tIns="0" lIns="0" bIns="0" rIns="0">
            <a:spAutoFit/>
          </a:bodyPr>
          <a:lstStyle/>
          <a:p>
            <a:pPr algn="ctr">
              <a:lnSpc>
                <a:spcPts val="7139"/>
              </a:lnSpc>
              <a:spcBef>
                <a:spcPct val="0"/>
              </a:spcBef>
            </a:pPr>
            <a:r>
              <a:rPr lang="en-US" sz="5099" i="true">
                <a:solidFill>
                  <a:srgbClr val="FDFDFD"/>
                </a:solidFill>
                <a:latin typeface="Source Sans Pro Italics"/>
                <a:ea typeface="Source Sans Pro Italics"/>
                <a:cs typeface="Source Sans Pro Italics"/>
                <a:sym typeface="Source Sans Pro Italics"/>
              </a:rPr>
              <a:t>"</a:t>
            </a:r>
            <a:r>
              <a:rPr lang="en-US" sz="5099" i="true">
                <a:solidFill>
                  <a:srgbClr val="FDFDFD"/>
                </a:solidFill>
                <a:latin typeface="Source Sans Pro Italics"/>
                <a:ea typeface="Source Sans Pro Italics"/>
                <a:cs typeface="Source Sans Pro Italics"/>
                <a:sym typeface="Source Sans Pro Italics"/>
              </a:rPr>
              <a:t>It is our vocation to set people’s hearts ablaze." Frédéric Ozanam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207257" y="1787525"/>
            <a:ext cx="7873486" cy="7873486"/>
            <a:chOff x="0" y="0"/>
            <a:chExt cx="6350000" cy="6350000"/>
          </a:xfrm>
        </p:grpSpPr>
        <p:sp>
          <p:nvSpPr>
            <p:cNvPr name="Freeform 3" id="3"/>
            <p:cNvSpPr/>
            <p:nvPr/>
          </p:nvSpPr>
          <p:spPr>
            <a:xfrm flipH="false" flipV="false" rot="0">
              <a:off x="124460" y="124460"/>
              <a:ext cx="6101080" cy="6101080"/>
            </a:xfrm>
            <a:custGeom>
              <a:avLst/>
              <a:gdLst/>
              <a:ahLst/>
              <a:cxnLst/>
              <a:rect r="r" b="b" t="t" l="l"/>
              <a:pathLst>
                <a:path h="6101080" w="6101080">
                  <a:moveTo>
                    <a:pt x="0" y="0"/>
                  </a:moveTo>
                  <a:lnTo>
                    <a:pt x="6101080" y="0"/>
                  </a:lnTo>
                  <a:lnTo>
                    <a:pt x="6101080" y="6101080"/>
                  </a:lnTo>
                  <a:lnTo>
                    <a:pt x="0" y="6101080"/>
                  </a:lnTo>
                  <a:close/>
                </a:path>
              </a:pathLst>
            </a:custGeom>
            <a:blipFill>
              <a:blip r:embed="rId2"/>
              <a:stretch>
                <a:fillRect l="-38167" t="0" r="-39610" b="0"/>
              </a:stretch>
            </a:blipFill>
          </p:spPr>
        </p:sp>
        <p:sp>
          <p:nvSpPr>
            <p:cNvPr name="Freeform 4" id="4"/>
            <p:cNvSpPr/>
            <p:nvPr/>
          </p:nvSpPr>
          <p:spPr>
            <a:xfrm flipH="false" flipV="false" rot="0">
              <a:off x="0" y="0"/>
              <a:ext cx="6350000" cy="6350000"/>
            </a:xfrm>
            <a:custGeom>
              <a:avLst/>
              <a:gdLst/>
              <a:ahLst/>
              <a:cxnLst/>
              <a:rect r="r" b="b" t="t" l="l"/>
              <a:pathLst>
                <a:path h="6350000" w="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sp>
      </p:grpSp>
      <p:sp>
        <p:nvSpPr>
          <p:cNvPr name="TextBox 5" id="5"/>
          <p:cNvSpPr txBox="true"/>
          <p:nvPr/>
        </p:nvSpPr>
        <p:spPr>
          <a:xfrm rot="0">
            <a:off x="3048221" y="79375"/>
            <a:ext cx="12191558" cy="1708151"/>
          </a:xfrm>
          <a:prstGeom prst="rect">
            <a:avLst/>
          </a:prstGeom>
        </p:spPr>
        <p:txBody>
          <a:bodyPr anchor="t" rtlCol="false" tIns="0" lIns="0" bIns="0" rIns="0">
            <a:spAutoFit/>
          </a:bodyPr>
          <a:lstStyle/>
          <a:p>
            <a:pPr algn="ctr">
              <a:lnSpc>
                <a:spcPts val="13999"/>
              </a:lnSpc>
            </a:pPr>
            <a:r>
              <a:rPr lang="en-US" sz="9999">
                <a:solidFill>
                  <a:srgbClr val="FFEE00"/>
                </a:solidFill>
                <a:latin typeface="Anton"/>
                <a:ea typeface="Anton"/>
                <a:cs typeface="Anton"/>
                <a:sym typeface="Anton"/>
              </a:rPr>
              <a:t>Youth: </a:t>
            </a:r>
            <a:r>
              <a:rPr lang="en-US" sz="9999">
                <a:solidFill>
                  <a:srgbClr val="FDFDFD"/>
                </a:solidFill>
                <a:latin typeface="Anton"/>
                <a:ea typeface="Anton"/>
                <a:cs typeface="Anton"/>
                <a:sym typeface="Anton"/>
              </a:rPr>
              <a:t>Who We Are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grpSp>
        <p:nvGrpSpPr>
          <p:cNvPr name="Group 2" id="2"/>
          <p:cNvGrpSpPr/>
          <p:nvPr/>
        </p:nvGrpSpPr>
        <p:grpSpPr>
          <a:xfrm rot="0">
            <a:off x="14632227" y="6632683"/>
            <a:ext cx="3222760" cy="3101935"/>
            <a:chOff x="30480" y="591820"/>
            <a:chExt cx="12736830" cy="12259310"/>
          </a:xfrm>
        </p:grpSpPr>
        <p:sp>
          <p:nvSpPr>
            <p:cNvPr name="Freeform 3" id="3"/>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2"/>
              <a:stretch>
                <a:fillRect l="0" t="-6650" r="0" b="-29313"/>
              </a:stretch>
            </a:blipFill>
          </p:spPr>
        </p:sp>
      </p:grpSp>
      <p:grpSp>
        <p:nvGrpSpPr>
          <p:cNvPr name="Group 4" id="4"/>
          <p:cNvGrpSpPr/>
          <p:nvPr/>
        </p:nvGrpSpPr>
        <p:grpSpPr>
          <a:xfrm rot="0">
            <a:off x="130814" y="4438087"/>
            <a:ext cx="3278840" cy="3155912"/>
            <a:chOff x="30480" y="591820"/>
            <a:chExt cx="12736830" cy="12259310"/>
          </a:xfrm>
        </p:grpSpPr>
        <p:sp>
          <p:nvSpPr>
            <p:cNvPr name="Freeform 5" id="5"/>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0" t="-22484" r="0" b="-22484"/>
              </a:stretch>
            </a:blipFill>
          </p:spPr>
        </p:sp>
      </p:grpSp>
      <p:grpSp>
        <p:nvGrpSpPr>
          <p:cNvPr name="Group 6" id="6"/>
          <p:cNvGrpSpPr/>
          <p:nvPr/>
        </p:nvGrpSpPr>
        <p:grpSpPr>
          <a:xfrm rot="0">
            <a:off x="736648" y="986802"/>
            <a:ext cx="2986829" cy="2874849"/>
            <a:chOff x="30480" y="591820"/>
            <a:chExt cx="12736830" cy="12259310"/>
          </a:xfrm>
        </p:grpSpPr>
        <p:sp>
          <p:nvSpPr>
            <p:cNvPr name="Freeform 7" id="7"/>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4"/>
              <a:stretch>
                <a:fillRect l="-43302" t="-7475" r="-5152" b="0"/>
              </a:stretch>
            </a:blipFill>
          </p:spPr>
        </p:sp>
      </p:grpSp>
      <p:grpSp>
        <p:nvGrpSpPr>
          <p:cNvPr name="Group 8" id="8"/>
          <p:cNvGrpSpPr/>
          <p:nvPr/>
        </p:nvGrpSpPr>
        <p:grpSpPr>
          <a:xfrm rot="0">
            <a:off x="14480966" y="1621370"/>
            <a:ext cx="3267557" cy="3145052"/>
            <a:chOff x="30480" y="591820"/>
            <a:chExt cx="12736830" cy="12259310"/>
          </a:xfrm>
        </p:grpSpPr>
        <p:sp>
          <p:nvSpPr>
            <p:cNvPr name="Freeform 9" id="9"/>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l="-11689" t="0" r="-11689" b="0"/>
              </a:stretch>
            </a:blipFill>
          </p:spPr>
        </p:sp>
      </p:grpSp>
      <p:sp>
        <p:nvSpPr>
          <p:cNvPr name="TextBox 10" id="10"/>
          <p:cNvSpPr txBox="true"/>
          <p:nvPr/>
        </p:nvSpPr>
        <p:spPr>
          <a:xfrm rot="0">
            <a:off x="3648787" y="193890"/>
            <a:ext cx="10990426" cy="1708151"/>
          </a:xfrm>
          <a:prstGeom prst="rect">
            <a:avLst/>
          </a:prstGeom>
        </p:spPr>
        <p:txBody>
          <a:bodyPr anchor="t" rtlCol="false" tIns="0" lIns="0" bIns="0" rIns="0">
            <a:spAutoFit/>
          </a:bodyPr>
          <a:lstStyle/>
          <a:p>
            <a:pPr algn="ctr">
              <a:lnSpc>
                <a:spcPts val="13999"/>
              </a:lnSpc>
            </a:pPr>
            <a:r>
              <a:rPr lang="en-US" sz="9999">
                <a:solidFill>
                  <a:srgbClr val="FFEE00"/>
                </a:solidFill>
                <a:latin typeface="Anton"/>
                <a:ea typeface="Anton"/>
                <a:cs typeface="Anton"/>
                <a:sym typeface="Anton"/>
              </a:rPr>
              <a:t>Youth:</a:t>
            </a:r>
            <a:r>
              <a:rPr lang="en-US" sz="9999">
                <a:solidFill>
                  <a:srgbClr val="FDFDFD"/>
                </a:solidFill>
                <a:latin typeface="Anton"/>
                <a:ea typeface="Anton"/>
                <a:cs typeface="Anton"/>
                <a:sym typeface="Anton"/>
              </a:rPr>
              <a:t> What We Do</a:t>
            </a:r>
          </a:p>
        </p:txBody>
      </p:sp>
      <p:grpSp>
        <p:nvGrpSpPr>
          <p:cNvPr name="Group 11" id="11"/>
          <p:cNvGrpSpPr/>
          <p:nvPr/>
        </p:nvGrpSpPr>
        <p:grpSpPr>
          <a:xfrm rot="0">
            <a:off x="3995453" y="1143215"/>
            <a:ext cx="4021689" cy="4109084"/>
            <a:chOff x="0" y="0"/>
            <a:chExt cx="5362252" cy="5478779"/>
          </a:xfrm>
        </p:grpSpPr>
        <p:grpSp>
          <p:nvGrpSpPr>
            <p:cNvPr name="Group 12" id="12"/>
            <p:cNvGrpSpPr/>
            <p:nvPr/>
          </p:nvGrpSpPr>
          <p:grpSpPr>
            <a:xfrm rot="0">
              <a:off x="0" y="1356458"/>
              <a:ext cx="4282892" cy="4122321"/>
              <a:chOff x="30480" y="591820"/>
              <a:chExt cx="12736830" cy="12259310"/>
            </a:xfrm>
          </p:grpSpPr>
          <p:sp>
            <p:nvSpPr>
              <p:cNvPr name="Freeform 13" id="13"/>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1465" t="0" r="-11465" b="0"/>
                </a:stretch>
              </a:blipFill>
            </p:spPr>
          </p:sp>
        </p:grpSp>
        <p:sp>
          <p:nvSpPr>
            <p:cNvPr name="TextBox 14" id="14"/>
            <p:cNvSpPr txBox="true"/>
            <p:nvPr/>
          </p:nvSpPr>
          <p:spPr>
            <a:xfrm rot="1085934">
              <a:off x="240243" y="633100"/>
              <a:ext cx="4970505" cy="1957518"/>
            </a:xfrm>
            <a:prstGeom prst="rect">
              <a:avLst/>
            </a:prstGeom>
          </p:spPr>
          <p:txBody>
            <a:bodyPr anchor="t" rtlCol="false" tIns="0" lIns="0" bIns="0" rIns="0">
              <a:spAutoFit/>
            </a:bodyPr>
            <a:lstStyle/>
            <a:p>
              <a:pPr algn="ctr">
                <a:lnSpc>
                  <a:spcPts val="5764"/>
                </a:lnSpc>
              </a:pPr>
              <a:r>
                <a:rPr lang="en-US" b="true" sz="4117">
                  <a:solidFill>
                    <a:srgbClr val="FDFDFD"/>
                  </a:solidFill>
                  <a:latin typeface="Arimo Bold"/>
                  <a:ea typeface="Arimo Bold"/>
                  <a:cs typeface="Arimo Bold"/>
                  <a:sym typeface="Arimo Bold"/>
                </a:rPr>
                <a:t>Snack Packing </a:t>
              </a:r>
            </a:p>
          </p:txBody>
        </p:sp>
      </p:grpSp>
      <p:sp>
        <p:nvSpPr>
          <p:cNvPr name="TextBox 15" id="15"/>
          <p:cNvSpPr txBox="true"/>
          <p:nvPr/>
        </p:nvSpPr>
        <p:spPr>
          <a:xfrm rot="2599102">
            <a:off x="10183690" y="6852332"/>
            <a:ext cx="3471187" cy="1274914"/>
          </a:xfrm>
          <a:prstGeom prst="rect">
            <a:avLst/>
          </a:prstGeom>
        </p:spPr>
        <p:txBody>
          <a:bodyPr anchor="t" rtlCol="false" tIns="0" lIns="0" bIns="0" rIns="0">
            <a:spAutoFit/>
          </a:bodyPr>
          <a:lstStyle/>
          <a:p>
            <a:pPr algn="ctr">
              <a:lnSpc>
                <a:spcPts val="6046"/>
              </a:lnSpc>
            </a:pPr>
            <a:r>
              <a:rPr lang="en-US" b="true" sz="4319">
                <a:solidFill>
                  <a:srgbClr val="FDFDFD"/>
                </a:solidFill>
                <a:latin typeface="Arimo Bold"/>
                <a:ea typeface="Arimo Bold"/>
                <a:cs typeface="Arimo Bold"/>
                <a:sym typeface="Arimo Bold"/>
              </a:rPr>
              <a:t>Retail Stores</a:t>
            </a:r>
          </a:p>
        </p:txBody>
      </p:sp>
      <p:sp>
        <p:nvSpPr>
          <p:cNvPr name="TextBox 16" id="16"/>
          <p:cNvSpPr txBox="true"/>
          <p:nvPr/>
        </p:nvSpPr>
        <p:spPr>
          <a:xfrm rot="0">
            <a:off x="7754016" y="5147524"/>
            <a:ext cx="3714591" cy="1207294"/>
          </a:xfrm>
          <a:prstGeom prst="rect">
            <a:avLst/>
          </a:prstGeom>
        </p:spPr>
        <p:txBody>
          <a:bodyPr anchor="t" rtlCol="false" tIns="0" lIns="0" bIns="0" rIns="0">
            <a:spAutoFit/>
          </a:bodyPr>
          <a:lstStyle/>
          <a:p>
            <a:pPr algn="ctr">
              <a:lnSpc>
                <a:spcPts val="6299"/>
              </a:lnSpc>
            </a:pPr>
            <a:r>
              <a:rPr lang="en-US" b="true" sz="4500">
                <a:solidFill>
                  <a:srgbClr val="FDFDFD"/>
                </a:solidFill>
                <a:latin typeface="Arimo Bold"/>
                <a:ea typeface="Arimo Bold"/>
                <a:cs typeface="Arimo Bold"/>
                <a:sym typeface="Arimo Bold"/>
              </a:rPr>
              <a:t>Van Services</a:t>
            </a:r>
          </a:p>
        </p:txBody>
      </p:sp>
      <p:sp>
        <p:nvSpPr>
          <p:cNvPr name="TextBox 17" id="17"/>
          <p:cNvSpPr txBox="true"/>
          <p:nvPr/>
        </p:nvSpPr>
        <p:spPr>
          <a:xfrm rot="-949152">
            <a:off x="5257693" y="5964018"/>
            <a:ext cx="3244679" cy="1544796"/>
          </a:xfrm>
          <a:prstGeom prst="rect">
            <a:avLst/>
          </a:prstGeom>
        </p:spPr>
        <p:txBody>
          <a:bodyPr anchor="t" rtlCol="false" tIns="0" lIns="0" bIns="0" rIns="0">
            <a:spAutoFit/>
          </a:bodyPr>
          <a:lstStyle/>
          <a:p>
            <a:pPr algn="ctr">
              <a:lnSpc>
                <a:spcPts val="6299"/>
              </a:lnSpc>
            </a:pPr>
            <a:r>
              <a:rPr lang="en-US" b="true" sz="4500">
                <a:solidFill>
                  <a:srgbClr val="FDFDFD"/>
                </a:solidFill>
                <a:latin typeface="Arimo Bold"/>
                <a:ea typeface="Arimo Bold"/>
                <a:cs typeface="Arimo Bold"/>
                <a:sym typeface="Arimo Bold"/>
              </a:rPr>
              <a:t>Home Visits </a:t>
            </a:r>
          </a:p>
        </p:txBody>
      </p:sp>
      <p:grpSp>
        <p:nvGrpSpPr>
          <p:cNvPr name="Group 18" id="18"/>
          <p:cNvGrpSpPr/>
          <p:nvPr/>
        </p:nvGrpSpPr>
        <p:grpSpPr>
          <a:xfrm rot="0">
            <a:off x="7754016" y="1902041"/>
            <a:ext cx="3970048" cy="3821206"/>
            <a:chOff x="30480" y="591820"/>
            <a:chExt cx="12736830" cy="12259310"/>
          </a:xfrm>
        </p:grpSpPr>
        <p:sp>
          <p:nvSpPr>
            <p:cNvPr name="Freeform 19" id="19"/>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7"/>
              <a:stretch>
                <a:fillRect l="0" t="-8724" r="0" b="-36244"/>
              </a:stretch>
            </a:blipFill>
          </p:spPr>
        </p:sp>
      </p:grpSp>
      <p:sp>
        <p:nvSpPr>
          <p:cNvPr name="TextBox 20" id="20"/>
          <p:cNvSpPr txBox="true"/>
          <p:nvPr/>
        </p:nvSpPr>
        <p:spPr>
          <a:xfrm rot="-4885672">
            <a:off x="840489" y="8281557"/>
            <a:ext cx="1592262" cy="960279"/>
          </a:xfrm>
          <a:prstGeom prst="rect">
            <a:avLst/>
          </a:prstGeom>
        </p:spPr>
        <p:txBody>
          <a:bodyPr anchor="t" rtlCol="false" tIns="0" lIns="0" bIns="0" rIns="0">
            <a:spAutoFit/>
          </a:bodyPr>
          <a:lstStyle/>
          <a:p>
            <a:pPr algn="ctr">
              <a:lnSpc>
                <a:spcPts val="6299"/>
              </a:lnSpc>
            </a:pPr>
            <a:r>
              <a:rPr lang="en-US" b="true" sz="4500">
                <a:solidFill>
                  <a:srgbClr val="FDFDFD"/>
                </a:solidFill>
                <a:latin typeface="Arimo Bold"/>
                <a:ea typeface="Arimo Bold"/>
                <a:cs typeface="Arimo Bold"/>
                <a:sym typeface="Arimo Bold"/>
              </a:rPr>
              <a:t>VSC </a:t>
            </a:r>
          </a:p>
        </p:txBody>
      </p:sp>
      <p:grpSp>
        <p:nvGrpSpPr>
          <p:cNvPr name="Group 21" id="21"/>
          <p:cNvGrpSpPr/>
          <p:nvPr/>
        </p:nvGrpSpPr>
        <p:grpSpPr>
          <a:xfrm rot="0">
            <a:off x="2032937" y="6908199"/>
            <a:ext cx="3526379" cy="3394170"/>
            <a:chOff x="30480" y="591820"/>
            <a:chExt cx="12736830" cy="12259310"/>
          </a:xfrm>
        </p:grpSpPr>
        <p:sp>
          <p:nvSpPr>
            <p:cNvPr name="Freeform 22" id="22"/>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0" t="-23015" r="0" b="-23015"/>
              </a:stretch>
            </a:blipFill>
          </p:spPr>
        </p:sp>
      </p:grpSp>
      <p:grpSp>
        <p:nvGrpSpPr>
          <p:cNvPr name="Group 23" id="23"/>
          <p:cNvGrpSpPr/>
          <p:nvPr/>
        </p:nvGrpSpPr>
        <p:grpSpPr>
          <a:xfrm rot="0">
            <a:off x="9089574" y="7041943"/>
            <a:ext cx="3319656" cy="3195197"/>
            <a:chOff x="30480" y="591820"/>
            <a:chExt cx="12736830" cy="12259310"/>
          </a:xfrm>
        </p:grpSpPr>
        <p:sp>
          <p:nvSpPr>
            <p:cNvPr name="Freeform 24" id="24"/>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9"/>
              <a:stretch>
                <a:fillRect l="-30917" t="0" r="-7645" b="0"/>
              </a:stretch>
            </a:blipFill>
          </p:spPr>
        </p:sp>
      </p:grpSp>
      <p:grpSp>
        <p:nvGrpSpPr>
          <p:cNvPr name="Group 25" id="25"/>
          <p:cNvGrpSpPr/>
          <p:nvPr/>
        </p:nvGrpSpPr>
        <p:grpSpPr>
          <a:xfrm rot="0">
            <a:off x="5887149" y="6786895"/>
            <a:ext cx="2884398" cy="2776258"/>
            <a:chOff x="30480" y="591820"/>
            <a:chExt cx="12736830" cy="12259310"/>
          </a:xfrm>
        </p:grpSpPr>
        <p:sp>
          <p:nvSpPr>
            <p:cNvPr name="Freeform 26" id="26"/>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0"/>
              <a:stretch>
                <a:fillRect l="-11465" t="0" r="-11465" b="0"/>
              </a:stretch>
            </a:blipFill>
          </p:spPr>
        </p:sp>
      </p:grpSp>
      <p:grpSp>
        <p:nvGrpSpPr>
          <p:cNvPr name="Group 27" id="27"/>
          <p:cNvGrpSpPr/>
          <p:nvPr/>
        </p:nvGrpSpPr>
        <p:grpSpPr>
          <a:xfrm rot="0">
            <a:off x="11724064" y="4215198"/>
            <a:ext cx="3510411" cy="3378801"/>
            <a:chOff x="30480" y="591820"/>
            <a:chExt cx="12736830" cy="12259310"/>
          </a:xfrm>
        </p:grpSpPr>
        <p:sp>
          <p:nvSpPr>
            <p:cNvPr name="Freeform 28" id="28"/>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1"/>
              <a:stretch>
                <a:fillRect l="-399" t="-9806" r="-399" b="0"/>
              </a:stretch>
            </a:blipFill>
          </p:spPr>
        </p:sp>
      </p:grpSp>
      <p:sp>
        <p:nvSpPr>
          <p:cNvPr name="TextBox 29" id="29"/>
          <p:cNvSpPr txBox="true"/>
          <p:nvPr/>
        </p:nvSpPr>
        <p:spPr>
          <a:xfrm rot="0">
            <a:off x="13872029" y="9021631"/>
            <a:ext cx="4415971" cy="1215510"/>
          </a:xfrm>
          <a:prstGeom prst="rect">
            <a:avLst/>
          </a:prstGeom>
        </p:spPr>
        <p:txBody>
          <a:bodyPr anchor="t" rtlCol="false" tIns="0" lIns="0" bIns="0" rIns="0">
            <a:spAutoFit/>
          </a:bodyPr>
          <a:lstStyle/>
          <a:p>
            <a:pPr algn="ctr">
              <a:lnSpc>
                <a:spcPts val="5405"/>
              </a:lnSpc>
            </a:pPr>
            <a:r>
              <a:rPr lang="en-US" b="true" sz="3860">
                <a:solidFill>
                  <a:srgbClr val="FDFDFD"/>
                </a:solidFill>
                <a:latin typeface="Arimo Bold"/>
                <a:ea typeface="Arimo Bold"/>
                <a:cs typeface="Arimo Bold"/>
                <a:sym typeface="Arimo Bold"/>
              </a:rPr>
              <a:t>Gift from the Heart</a:t>
            </a:r>
          </a:p>
        </p:txBody>
      </p:sp>
      <p:sp>
        <p:nvSpPr>
          <p:cNvPr name="TextBox 30" id="30"/>
          <p:cNvSpPr txBox="true"/>
          <p:nvPr/>
        </p:nvSpPr>
        <p:spPr>
          <a:xfrm rot="-3198395">
            <a:off x="-983236" y="810454"/>
            <a:ext cx="3939857" cy="1508443"/>
          </a:xfrm>
          <a:prstGeom prst="rect">
            <a:avLst/>
          </a:prstGeom>
        </p:spPr>
        <p:txBody>
          <a:bodyPr anchor="t" rtlCol="false" tIns="0" lIns="0" bIns="0" rIns="0">
            <a:spAutoFit/>
          </a:bodyPr>
          <a:lstStyle/>
          <a:p>
            <a:pPr algn="ctr">
              <a:lnSpc>
                <a:spcPts val="6299"/>
              </a:lnSpc>
            </a:pPr>
            <a:r>
              <a:rPr lang="en-US" b="true" sz="4500">
                <a:solidFill>
                  <a:srgbClr val="FDFDFD"/>
                </a:solidFill>
                <a:latin typeface="Arimo Bold"/>
                <a:ea typeface="Arimo Bold"/>
                <a:cs typeface="Arimo Bold"/>
                <a:sym typeface="Arimo Bold"/>
              </a:rPr>
              <a:t>Listening Ears</a:t>
            </a:r>
          </a:p>
        </p:txBody>
      </p:sp>
      <p:sp>
        <p:nvSpPr>
          <p:cNvPr name="TextBox 31" id="31"/>
          <p:cNvSpPr txBox="true"/>
          <p:nvPr/>
        </p:nvSpPr>
        <p:spPr>
          <a:xfrm rot="521210">
            <a:off x="303334" y="3688735"/>
            <a:ext cx="3427889" cy="1312227"/>
          </a:xfrm>
          <a:prstGeom prst="rect">
            <a:avLst/>
          </a:prstGeom>
        </p:spPr>
        <p:txBody>
          <a:bodyPr anchor="t" rtlCol="false" tIns="0" lIns="0" bIns="0" rIns="0">
            <a:spAutoFit/>
          </a:bodyPr>
          <a:lstStyle/>
          <a:p>
            <a:pPr algn="ctr">
              <a:lnSpc>
                <a:spcPts val="6299"/>
              </a:lnSpc>
            </a:pPr>
            <a:r>
              <a:rPr lang="en-US" b="true" sz="4500">
                <a:solidFill>
                  <a:srgbClr val="FDFDFD"/>
                </a:solidFill>
                <a:latin typeface="Arimo Bold"/>
                <a:ea typeface="Arimo Bold"/>
                <a:cs typeface="Arimo Bold"/>
                <a:sym typeface="Arimo Bold"/>
              </a:rPr>
              <a:t>Green Team</a:t>
            </a:r>
          </a:p>
        </p:txBody>
      </p:sp>
      <p:sp>
        <p:nvSpPr>
          <p:cNvPr name="TextBox 32" id="32"/>
          <p:cNvSpPr txBox="true"/>
          <p:nvPr/>
        </p:nvSpPr>
        <p:spPr>
          <a:xfrm rot="0">
            <a:off x="13792734" y="891552"/>
            <a:ext cx="4418459" cy="2196859"/>
          </a:xfrm>
          <a:prstGeom prst="rect">
            <a:avLst/>
          </a:prstGeom>
        </p:spPr>
        <p:txBody>
          <a:bodyPr anchor="t" rtlCol="false" tIns="0" lIns="0" bIns="0" rIns="0">
            <a:spAutoFit/>
          </a:bodyPr>
          <a:lstStyle/>
          <a:p>
            <a:pPr algn="ctr">
              <a:lnSpc>
                <a:spcPts val="5318"/>
              </a:lnSpc>
            </a:pPr>
            <a:r>
              <a:rPr lang="en-US" b="true" sz="3799">
                <a:solidFill>
                  <a:srgbClr val="FDFDFD"/>
                </a:solidFill>
                <a:latin typeface="Arimo Bold"/>
                <a:ea typeface="Arimo Bold"/>
                <a:cs typeface="Arimo Bold"/>
                <a:sym typeface="Arimo Bold"/>
              </a:rPr>
              <a:t>Buddies and Teens Days</a:t>
            </a:r>
          </a:p>
        </p:txBody>
      </p:sp>
      <p:sp>
        <p:nvSpPr>
          <p:cNvPr name="TextBox 33" id="33"/>
          <p:cNvSpPr txBox="true"/>
          <p:nvPr/>
        </p:nvSpPr>
        <p:spPr>
          <a:xfrm rot="1085934">
            <a:off x="12205971" y="3656793"/>
            <a:ext cx="3530900" cy="1370489"/>
          </a:xfrm>
          <a:prstGeom prst="rect">
            <a:avLst/>
          </a:prstGeom>
        </p:spPr>
        <p:txBody>
          <a:bodyPr anchor="t" rtlCol="false" tIns="0" lIns="0" bIns="0" rIns="0">
            <a:spAutoFit/>
          </a:bodyPr>
          <a:lstStyle/>
          <a:p>
            <a:pPr algn="ctr">
              <a:lnSpc>
                <a:spcPts val="6299"/>
              </a:lnSpc>
            </a:pPr>
            <a:r>
              <a:rPr lang="en-US" b="true" sz="4500">
                <a:solidFill>
                  <a:srgbClr val="FDFDFD"/>
                </a:solidFill>
                <a:latin typeface="Arimo Bold"/>
                <a:ea typeface="Arimo Bold"/>
                <a:cs typeface="Arimo Bold"/>
                <a:sym typeface="Arimo Bold"/>
              </a:rPr>
              <a:t>Fundraising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545309"/>
            <a:ext cx="9075816" cy="4836494"/>
          </a:xfrm>
          <a:custGeom>
            <a:avLst/>
            <a:gdLst/>
            <a:ahLst/>
            <a:cxnLst/>
            <a:rect r="r" b="b" t="t" l="l"/>
            <a:pathLst>
              <a:path h="4836494" w="9075816">
                <a:moveTo>
                  <a:pt x="0" y="0"/>
                </a:moveTo>
                <a:lnTo>
                  <a:pt x="9075816" y="0"/>
                </a:lnTo>
                <a:lnTo>
                  <a:pt x="9075816" y="4836495"/>
                </a:lnTo>
                <a:lnTo>
                  <a:pt x="0" y="4836495"/>
                </a:lnTo>
                <a:lnTo>
                  <a:pt x="0" y="0"/>
                </a:lnTo>
                <a:close/>
              </a:path>
            </a:pathLst>
          </a:custGeom>
          <a:blipFill>
            <a:blip r:embed="rId2"/>
            <a:stretch>
              <a:fillRect l="0" t="0" r="-2975" b="0"/>
            </a:stretch>
          </a:blipFill>
        </p:spPr>
      </p:sp>
      <p:sp>
        <p:nvSpPr>
          <p:cNvPr name="Freeform 3" id="3"/>
          <p:cNvSpPr/>
          <p:nvPr/>
        </p:nvSpPr>
        <p:spPr>
          <a:xfrm flipH="false" flipV="false" rot="9075622">
            <a:off x="15524469" y="8969784"/>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75622">
            <a:off x="-1285992" y="159564"/>
            <a:ext cx="4629383" cy="989531"/>
          </a:xfrm>
          <a:custGeom>
            <a:avLst/>
            <a:gdLst/>
            <a:ahLst/>
            <a:cxnLst/>
            <a:rect r="r" b="b" t="t" l="l"/>
            <a:pathLst>
              <a:path h="989531" w="4629383">
                <a:moveTo>
                  <a:pt x="0" y="0"/>
                </a:moveTo>
                <a:lnTo>
                  <a:pt x="4629384" y="0"/>
                </a:lnTo>
                <a:lnTo>
                  <a:pt x="4629384" y="989531"/>
                </a:lnTo>
                <a:lnTo>
                  <a:pt x="0" y="9895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0994536" y="2291407"/>
            <a:ext cx="5704186" cy="5704186"/>
          </a:xfrm>
          <a:custGeom>
            <a:avLst/>
            <a:gdLst/>
            <a:ahLst/>
            <a:cxnLst/>
            <a:rect r="r" b="b" t="t" l="l"/>
            <a:pathLst>
              <a:path h="5704186" w="5704186">
                <a:moveTo>
                  <a:pt x="0" y="0"/>
                </a:moveTo>
                <a:lnTo>
                  <a:pt x="5704185" y="0"/>
                </a:lnTo>
                <a:lnTo>
                  <a:pt x="5704185" y="5704186"/>
                </a:lnTo>
                <a:lnTo>
                  <a:pt x="0" y="5704186"/>
                </a:lnTo>
                <a:lnTo>
                  <a:pt x="0" y="0"/>
                </a:lnTo>
                <a:close/>
              </a:path>
            </a:pathLst>
          </a:custGeom>
          <a:blipFill>
            <a:blip r:embed="rId5"/>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524469" y="8969784"/>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247524" y="3582918"/>
            <a:ext cx="5810376" cy="3966955"/>
            <a:chOff x="0" y="0"/>
            <a:chExt cx="1373770" cy="937923"/>
          </a:xfrm>
        </p:grpSpPr>
        <p:sp>
          <p:nvSpPr>
            <p:cNvPr name="Freeform 4" id="4"/>
            <p:cNvSpPr/>
            <p:nvPr/>
          </p:nvSpPr>
          <p:spPr>
            <a:xfrm flipH="false" flipV="false" rot="0">
              <a:off x="0" y="0"/>
              <a:ext cx="1373771" cy="937923"/>
            </a:xfrm>
            <a:custGeom>
              <a:avLst/>
              <a:gdLst/>
              <a:ahLst/>
              <a:cxnLst/>
              <a:rect r="r" b="b" t="t" l="l"/>
              <a:pathLst>
                <a:path h="937923" w="1373771">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19111"/>
                  </a:lnTo>
                  <a:cubicBezTo>
                    <a:pt x="0" y="742530"/>
                    <a:pt x="8633" y="765128"/>
                    <a:pt x="24247" y="782583"/>
                  </a:cubicBezTo>
                  <a:lnTo>
                    <a:pt x="134824" y="906194"/>
                  </a:lnTo>
                  <a:cubicBezTo>
                    <a:pt x="152885" y="926384"/>
                    <a:pt x="178690" y="937923"/>
                    <a:pt x="205778" y="937923"/>
                  </a:cubicBezTo>
                  <a:lnTo>
                    <a:pt x="1167990" y="937914"/>
                  </a:lnTo>
                  <a:cubicBezTo>
                    <a:pt x="1195078" y="937914"/>
                    <a:pt x="1220883" y="926375"/>
                    <a:pt x="1238942" y="906186"/>
                  </a:cubicBezTo>
                  <a:lnTo>
                    <a:pt x="1349524" y="782570"/>
                  </a:lnTo>
                  <a:cubicBezTo>
                    <a:pt x="1365138" y="765116"/>
                    <a:pt x="1373771" y="742518"/>
                    <a:pt x="1373770" y="719098"/>
                  </a:cubicBezTo>
                  <a:lnTo>
                    <a:pt x="1373770" y="218812"/>
                  </a:lnTo>
                  <a:cubicBezTo>
                    <a:pt x="1373771" y="195393"/>
                    <a:pt x="1365139" y="172796"/>
                    <a:pt x="1349525" y="155341"/>
                  </a:cubicBezTo>
                  <a:close/>
                </a:path>
              </a:pathLst>
            </a:custGeom>
            <a:blipFill>
              <a:blip r:embed="rId5"/>
              <a:stretch>
                <a:fillRect l="-12392" t="-35981" r="-12392" b="0"/>
              </a:stretch>
            </a:blipFill>
          </p:spPr>
        </p:sp>
      </p:grpSp>
      <p:sp>
        <p:nvSpPr>
          <p:cNvPr name="TextBox 5" id="5"/>
          <p:cNvSpPr txBox="true"/>
          <p:nvPr/>
        </p:nvSpPr>
        <p:spPr>
          <a:xfrm rot="0">
            <a:off x="6411753" y="1952363"/>
            <a:ext cx="11427407" cy="8017510"/>
          </a:xfrm>
          <a:prstGeom prst="rect">
            <a:avLst/>
          </a:prstGeom>
        </p:spPr>
        <p:txBody>
          <a:bodyPr anchor="t" rtlCol="false" tIns="0" lIns="0" bIns="0" rIns="0">
            <a:spAutoFit/>
          </a:bodyPr>
          <a:lstStyle/>
          <a:p>
            <a:pPr algn="ctr">
              <a:lnSpc>
                <a:spcPts val="5459"/>
              </a:lnSpc>
              <a:spcBef>
                <a:spcPct val="0"/>
              </a:spcBef>
            </a:pPr>
            <a:r>
              <a:rPr lang="en-US" b="true" sz="3900">
                <a:solidFill>
                  <a:srgbClr val="FDFDFD"/>
                </a:solidFill>
                <a:latin typeface="Arimo Bold"/>
                <a:ea typeface="Arimo Bold"/>
                <a:cs typeface="Arimo Bold"/>
                <a:sym typeface="Arimo Bold"/>
              </a:rPr>
              <a:t>The Centre for Volunteering</a:t>
            </a:r>
          </a:p>
          <a:p>
            <a:pPr algn="just" marL="820421" indent="-410210" lvl="1">
              <a:lnSpc>
                <a:spcPts val="5320"/>
              </a:lnSpc>
              <a:spcBef>
                <a:spcPct val="0"/>
              </a:spcBef>
              <a:buFont typeface="Arial"/>
              <a:buChar char="•"/>
            </a:pPr>
            <a:r>
              <a:rPr lang="en-US" sz="3800">
                <a:solidFill>
                  <a:srgbClr val="FDFDFD"/>
                </a:solidFill>
                <a:latin typeface="Arimo"/>
                <a:ea typeface="Arimo"/>
                <a:cs typeface="Arimo"/>
                <a:sym typeface="Arimo"/>
              </a:rPr>
              <a:t>Volunteering introduces young people to the adult world.</a:t>
            </a:r>
          </a:p>
          <a:p>
            <a:pPr algn="l" marL="820421" indent="-410210" lvl="1">
              <a:lnSpc>
                <a:spcPts val="5320"/>
              </a:lnSpc>
              <a:spcBef>
                <a:spcPct val="0"/>
              </a:spcBef>
              <a:buFont typeface="Arial"/>
              <a:buChar char="•"/>
            </a:pPr>
            <a:r>
              <a:rPr lang="en-US" sz="3800">
                <a:solidFill>
                  <a:srgbClr val="FDFDFD"/>
                </a:solidFill>
                <a:latin typeface="Arimo"/>
                <a:ea typeface="Arimo"/>
                <a:cs typeface="Arimo"/>
                <a:sym typeface="Arimo"/>
              </a:rPr>
              <a:t>T</a:t>
            </a:r>
            <a:r>
              <a:rPr lang="en-US" sz="3800">
                <a:solidFill>
                  <a:srgbClr val="FDFDFD"/>
                </a:solidFill>
                <a:latin typeface="Arimo"/>
                <a:ea typeface="Arimo"/>
                <a:cs typeface="Arimo"/>
                <a:sym typeface="Arimo"/>
              </a:rPr>
              <a:t>eaches responsibility, maturity, and accountability.</a:t>
            </a:r>
          </a:p>
          <a:p>
            <a:pPr algn="l" marL="820421" indent="-410210" lvl="1">
              <a:lnSpc>
                <a:spcPts val="5320"/>
              </a:lnSpc>
              <a:spcBef>
                <a:spcPct val="0"/>
              </a:spcBef>
              <a:buFont typeface="Arial"/>
              <a:buChar char="•"/>
            </a:pPr>
            <a:r>
              <a:rPr lang="en-US" sz="3800">
                <a:solidFill>
                  <a:srgbClr val="FDFDFD"/>
                </a:solidFill>
                <a:latin typeface="Arimo"/>
                <a:ea typeface="Arimo"/>
                <a:cs typeface="Arimo"/>
                <a:sym typeface="Arimo"/>
              </a:rPr>
              <a:t>Provides practical “how to adult” life skills.</a:t>
            </a:r>
          </a:p>
          <a:p>
            <a:pPr algn="l" marL="820421" indent="-410210" lvl="1">
              <a:lnSpc>
                <a:spcPts val="5320"/>
              </a:lnSpc>
              <a:spcBef>
                <a:spcPct val="0"/>
              </a:spcBef>
              <a:buFont typeface="Arial"/>
              <a:buChar char="•"/>
            </a:pPr>
            <a:r>
              <a:rPr lang="en-US" sz="3800">
                <a:solidFill>
                  <a:srgbClr val="FDFDFD"/>
                </a:solidFill>
                <a:latin typeface="Arimo"/>
                <a:ea typeface="Arimo"/>
                <a:cs typeface="Arimo"/>
                <a:sym typeface="Arimo"/>
              </a:rPr>
              <a:t>Helps develop abilities they may not have learned elsewhere.</a:t>
            </a:r>
          </a:p>
          <a:p>
            <a:pPr algn="l" marL="820421" indent="-410210" lvl="1">
              <a:lnSpc>
                <a:spcPts val="5320"/>
              </a:lnSpc>
              <a:spcBef>
                <a:spcPct val="0"/>
              </a:spcBef>
              <a:buFont typeface="Arial"/>
              <a:buChar char="•"/>
            </a:pPr>
            <a:r>
              <a:rPr lang="en-US" sz="3800">
                <a:solidFill>
                  <a:srgbClr val="FDFDFD"/>
                </a:solidFill>
                <a:latin typeface="Arimo"/>
                <a:ea typeface="Arimo"/>
                <a:cs typeface="Arimo"/>
                <a:sym typeface="Arimo"/>
              </a:rPr>
              <a:t>Being treated as equals and having their ideas respected builds confidence.</a:t>
            </a:r>
          </a:p>
          <a:p>
            <a:pPr algn="l" marL="820421" indent="-410210" lvl="1">
              <a:lnSpc>
                <a:spcPts val="5320"/>
              </a:lnSpc>
              <a:spcBef>
                <a:spcPct val="0"/>
              </a:spcBef>
              <a:buFont typeface="Arial"/>
              <a:buChar char="•"/>
            </a:pPr>
            <a:r>
              <a:rPr lang="en-US" sz="3800">
                <a:solidFill>
                  <a:srgbClr val="FDFDFD"/>
                </a:solidFill>
                <a:latin typeface="Arimo"/>
                <a:ea typeface="Arimo"/>
                <a:cs typeface="Arimo"/>
                <a:sym typeface="Arimo"/>
              </a:rPr>
              <a:t>Contributes to stronger self-esteem and a sense of value.</a:t>
            </a:r>
          </a:p>
        </p:txBody>
      </p:sp>
      <p:sp>
        <p:nvSpPr>
          <p:cNvPr name="TextBox 6" id="6"/>
          <p:cNvSpPr txBox="true"/>
          <p:nvPr/>
        </p:nvSpPr>
        <p:spPr>
          <a:xfrm rot="0">
            <a:off x="2877185" y="12891"/>
            <a:ext cx="12533630" cy="1708151"/>
          </a:xfrm>
          <a:prstGeom prst="rect">
            <a:avLst/>
          </a:prstGeom>
        </p:spPr>
        <p:txBody>
          <a:bodyPr anchor="t" rtlCol="false" tIns="0" lIns="0" bIns="0" rIns="0">
            <a:spAutoFit/>
          </a:bodyPr>
          <a:lstStyle/>
          <a:p>
            <a:pPr algn="ctr">
              <a:lnSpc>
                <a:spcPts val="13999"/>
              </a:lnSpc>
              <a:spcBef>
                <a:spcPct val="0"/>
              </a:spcBef>
            </a:pPr>
            <a:r>
              <a:rPr lang="en-US" sz="9999">
                <a:solidFill>
                  <a:srgbClr val="FDFDFD"/>
                </a:solidFill>
                <a:latin typeface="Anton"/>
                <a:ea typeface="Anton"/>
                <a:cs typeface="Anton"/>
                <a:sym typeface="Anton"/>
              </a:rPr>
              <a:t>Wisdom + Youth = </a:t>
            </a:r>
            <a:r>
              <a:rPr lang="en-US" sz="9999">
                <a:solidFill>
                  <a:srgbClr val="FBE405"/>
                </a:solidFill>
                <a:latin typeface="Anton"/>
                <a:ea typeface="Anton"/>
                <a:cs typeface="Anton"/>
                <a:sym typeface="Anton"/>
              </a:rPr>
              <a:t>Growth</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354A3"/>
        </a:solidFill>
      </p:bgPr>
    </p:bg>
    <p:spTree>
      <p:nvGrpSpPr>
        <p:cNvPr id="1" name=""/>
        <p:cNvGrpSpPr/>
        <p:nvPr/>
      </p:nvGrpSpPr>
      <p:grpSpPr>
        <a:xfrm>
          <a:off x="0" y="0"/>
          <a:ext cx="0" cy="0"/>
          <a:chOff x="0" y="0"/>
          <a:chExt cx="0" cy="0"/>
        </a:xfrm>
      </p:grpSpPr>
      <p:sp>
        <p:nvSpPr>
          <p:cNvPr name="Freeform 2" id="2"/>
          <p:cNvSpPr/>
          <p:nvPr/>
        </p:nvSpPr>
        <p:spPr>
          <a:xfrm flipH="false" flipV="false" rot="9075622">
            <a:off x="15524469" y="8969784"/>
            <a:ext cx="4629383" cy="989531"/>
          </a:xfrm>
          <a:custGeom>
            <a:avLst/>
            <a:gdLst/>
            <a:ahLst/>
            <a:cxnLst/>
            <a:rect r="r" b="b" t="t" l="l"/>
            <a:pathLst>
              <a:path h="989531" w="4629383">
                <a:moveTo>
                  <a:pt x="0" y="0"/>
                </a:moveTo>
                <a:lnTo>
                  <a:pt x="4629383" y="0"/>
                </a:lnTo>
                <a:lnTo>
                  <a:pt x="4629383" y="989530"/>
                </a:lnTo>
                <a:lnTo>
                  <a:pt x="0" y="9895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522065" y="2965941"/>
            <a:ext cx="7252900" cy="4951818"/>
            <a:chOff x="0" y="0"/>
            <a:chExt cx="1373770" cy="937923"/>
          </a:xfrm>
        </p:grpSpPr>
        <p:sp>
          <p:nvSpPr>
            <p:cNvPr name="Freeform 4" id="4"/>
            <p:cNvSpPr/>
            <p:nvPr/>
          </p:nvSpPr>
          <p:spPr>
            <a:xfrm flipH="false" flipV="false" rot="0">
              <a:off x="0" y="0"/>
              <a:ext cx="1373771" cy="937923"/>
            </a:xfrm>
            <a:custGeom>
              <a:avLst/>
              <a:gdLst/>
              <a:ahLst/>
              <a:cxnLst/>
              <a:rect r="r" b="b" t="t" l="l"/>
              <a:pathLst>
                <a:path h="937923" w="1373771">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19111"/>
                  </a:lnTo>
                  <a:cubicBezTo>
                    <a:pt x="0" y="742530"/>
                    <a:pt x="8633" y="765128"/>
                    <a:pt x="24247" y="782583"/>
                  </a:cubicBezTo>
                  <a:lnTo>
                    <a:pt x="134824" y="906194"/>
                  </a:lnTo>
                  <a:cubicBezTo>
                    <a:pt x="152885" y="926384"/>
                    <a:pt x="178690" y="937923"/>
                    <a:pt x="205778" y="937923"/>
                  </a:cubicBezTo>
                  <a:lnTo>
                    <a:pt x="1167990" y="937914"/>
                  </a:lnTo>
                  <a:cubicBezTo>
                    <a:pt x="1195078" y="937914"/>
                    <a:pt x="1220883" y="926375"/>
                    <a:pt x="1238942" y="906186"/>
                  </a:cubicBezTo>
                  <a:lnTo>
                    <a:pt x="1349524" y="782570"/>
                  </a:lnTo>
                  <a:cubicBezTo>
                    <a:pt x="1365138" y="765116"/>
                    <a:pt x="1373771" y="742518"/>
                    <a:pt x="1373770" y="719098"/>
                  </a:cubicBezTo>
                  <a:lnTo>
                    <a:pt x="1373770" y="218812"/>
                  </a:lnTo>
                  <a:cubicBezTo>
                    <a:pt x="1373771" y="195393"/>
                    <a:pt x="1365139" y="172796"/>
                    <a:pt x="1349525" y="155341"/>
                  </a:cubicBezTo>
                  <a:close/>
                </a:path>
              </a:pathLst>
            </a:custGeom>
            <a:blipFill>
              <a:blip r:embed="rId5"/>
              <a:stretch>
                <a:fillRect l="0" t="-7502" r="0" b="-2349"/>
              </a:stretch>
            </a:blipFill>
          </p:spPr>
        </p:sp>
      </p:grpSp>
      <p:sp>
        <p:nvSpPr>
          <p:cNvPr name="TextBox 5" id="5"/>
          <p:cNvSpPr txBox="true"/>
          <p:nvPr/>
        </p:nvSpPr>
        <p:spPr>
          <a:xfrm rot="0">
            <a:off x="7662809" y="2057610"/>
            <a:ext cx="10625191" cy="7406939"/>
          </a:xfrm>
          <a:prstGeom prst="rect">
            <a:avLst/>
          </a:prstGeom>
        </p:spPr>
        <p:txBody>
          <a:bodyPr anchor="t" rtlCol="false" tIns="0" lIns="0" bIns="0" rIns="0">
            <a:spAutoFit/>
          </a:bodyPr>
          <a:lstStyle/>
          <a:p>
            <a:pPr algn="ctr">
              <a:lnSpc>
                <a:spcPts val="5608"/>
              </a:lnSpc>
            </a:pPr>
            <a:r>
              <a:rPr lang="en-US" b="true" sz="4005">
                <a:solidFill>
                  <a:srgbClr val="FDFDFD"/>
                </a:solidFill>
                <a:latin typeface="Arimo Bold"/>
                <a:ea typeface="Arimo Bold"/>
                <a:cs typeface="Arimo Bold"/>
                <a:sym typeface="Arimo Bold"/>
              </a:rPr>
              <a:t>The Rule: </a:t>
            </a:r>
          </a:p>
          <a:p>
            <a:pPr algn="l" marL="795288" indent="-397644" lvl="1">
              <a:lnSpc>
                <a:spcPts val="5157"/>
              </a:lnSpc>
              <a:buFont typeface="Arial"/>
              <a:buChar char="•"/>
            </a:pPr>
            <a:r>
              <a:rPr lang="en-US" sz="3683">
                <a:solidFill>
                  <a:srgbClr val="FDFDFD"/>
                </a:solidFill>
                <a:latin typeface="Arimo"/>
                <a:ea typeface="Arimo"/>
                <a:cs typeface="Arimo"/>
                <a:sym typeface="Arimo"/>
              </a:rPr>
              <a:t>Young members bring fresh energy and new perspectives to the Society. </a:t>
            </a:r>
          </a:p>
          <a:p>
            <a:pPr algn="l" marL="795288" indent="-397644" lvl="1">
              <a:lnSpc>
                <a:spcPts val="5157"/>
              </a:lnSpc>
              <a:buFont typeface="Arial"/>
              <a:buChar char="•"/>
            </a:pPr>
            <a:r>
              <a:rPr lang="en-US" sz="3683">
                <a:solidFill>
                  <a:srgbClr val="FDFDFD"/>
                </a:solidFill>
                <a:latin typeface="Arimo"/>
                <a:ea typeface="Arimo"/>
                <a:cs typeface="Arimo"/>
                <a:sym typeface="Arimo"/>
              </a:rPr>
              <a:t>The Society actively includes young people.</a:t>
            </a:r>
          </a:p>
          <a:p>
            <a:pPr algn="l" marL="795288" indent="-397644" lvl="1">
              <a:lnSpc>
                <a:spcPts val="5157"/>
              </a:lnSpc>
              <a:buFont typeface="Arial"/>
              <a:buChar char="•"/>
            </a:pPr>
            <a:r>
              <a:rPr lang="en-US" sz="3683">
                <a:solidFill>
                  <a:srgbClr val="FDFDFD"/>
                </a:solidFill>
                <a:latin typeface="Arimo"/>
                <a:ea typeface="Arimo"/>
                <a:cs typeface="Arimo"/>
                <a:sym typeface="Arimo"/>
              </a:rPr>
              <a:t>Being part of a caring, faith-based community deepens youth spirituality and drives them to help others.</a:t>
            </a:r>
          </a:p>
          <a:p>
            <a:pPr algn="l" marL="795288" indent="-397644" lvl="1">
              <a:lnSpc>
                <a:spcPts val="5157"/>
              </a:lnSpc>
              <a:buFont typeface="Arial"/>
              <a:buChar char="•"/>
            </a:pPr>
            <a:r>
              <a:rPr lang="en-US" sz="3683">
                <a:solidFill>
                  <a:srgbClr val="FDFDFD"/>
                </a:solidFill>
                <a:latin typeface="Arimo"/>
                <a:ea typeface="Arimo"/>
                <a:cs typeface="Arimo"/>
                <a:sym typeface="Arimo"/>
              </a:rPr>
              <a:t>Senior members mentor and guide youth, respecting their individuality and service goals.</a:t>
            </a:r>
          </a:p>
          <a:p>
            <a:pPr algn="l" marL="795288" indent="-397644" lvl="1">
              <a:lnSpc>
                <a:spcPts val="5157"/>
              </a:lnSpc>
              <a:buFont typeface="Arial"/>
              <a:buChar char="•"/>
            </a:pPr>
            <a:r>
              <a:rPr lang="en-US" sz="3683">
                <a:solidFill>
                  <a:srgbClr val="FDFDFD"/>
                </a:solidFill>
                <a:latin typeface="Arimo"/>
                <a:ea typeface="Arimo"/>
                <a:cs typeface="Arimo"/>
                <a:sym typeface="Arimo"/>
              </a:rPr>
              <a:t>This intergenerational support helps young members grow personally and spiritually.</a:t>
            </a:r>
          </a:p>
          <a:p>
            <a:pPr algn="l">
              <a:lnSpc>
                <a:spcPts val="1628"/>
              </a:lnSpc>
              <a:spcBef>
                <a:spcPct val="0"/>
              </a:spcBef>
            </a:pPr>
          </a:p>
        </p:txBody>
      </p:sp>
      <p:sp>
        <p:nvSpPr>
          <p:cNvPr name="TextBox 6" id="6"/>
          <p:cNvSpPr txBox="true"/>
          <p:nvPr/>
        </p:nvSpPr>
        <p:spPr>
          <a:xfrm rot="0">
            <a:off x="2877185" y="12891"/>
            <a:ext cx="12533630" cy="1708151"/>
          </a:xfrm>
          <a:prstGeom prst="rect">
            <a:avLst/>
          </a:prstGeom>
        </p:spPr>
        <p:txBody>
          <a:bodyPr anchor="t" rtlCol="false" tIns="0" lIns="0" bIns="0" rIns="0">
            <a:spAutoFit/>
          </a:bodyPr>
          <a:lstStyle/>
          <a:p>
            <a:pPr algn="ctr">
              <a:lnSpc>
                <a:spcPts val="13999"/>
              </a:lnSpc>
              <a:spcBef>
                <a:spcPct val="0"/>
              </a:spcBef>
            </a:pPr>
            <a:r>
              <a:rPr lang="en-US" sz="9999">
                <a:solidFill>
                  <a:srgbClr val="FDFDFD"/>
                </a:solidFill>
                <a:latin typeface="Anton"/>
                <a:ea typeface="Anton"/>
                <a:cs typeface="Anton"/>
                <a:sym typeface="Anton"/>
              </a:rPr>
              <a:t>Wisdom + Youth = </a:t>
            </a:r>
            <a:r>
              <a:rPr lang="en-US" sz="9999">
                <a:solidFill>
                  <a:srgbClr val="FBE405"/>
                </a:solidFill>
                <a:latin typeface="Anton"/>
                <a:ea typeface="Anton"/>
                <a:cs typeface="Anton"/>
                <a:sym typeface="Anton"/>
              </a:rPr>
              <a:t>Growth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9D589284B67B419D041B99E9447361" ma:contentTypeVersion="19" ma:contentTypeDescription="Create a new document." ma:contentTypeScope="" ma:versionID="67a6efae5c219590467ab436b85b6951">
  <xsd:schema xmlns:xsd="http://www.w3.org/2001/XMLSchema" xmlns:xs="http://www.w3.org/2001/XMLSchema" xmlns:p="http://schemas.microsoft.com/office/2006/metadata/properties" xmlns:ns2="f351a857-f8fe-4aff-9ff8-7af26fee412e" xmlns:ns3="ce2c45df-4bbb-478c-9ae5-5d6dcd58b7f6" targetNamespace="http://schemas.microsoft.com/office/2006/metadata/properties" ma:root="true" ma:fieldsID="d668a57790ce34cabfbf6dd753ba350d" ns2:_="" ns3:_="">
    <xsd:import namespace="f351a857-f8fe-4aff-9ff8-7af26fee412e"/>
    <xsd:import namespace="ce2c45df-4bbb-478c-9ae5-5d6dcd58b7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1a857-f8fe-4aff-9ff8-7af26fee4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38da8e-f566-4a79-afbe-db4fc349b7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2c45df-4bbb-478c-9ae5-5d6dcd58b7f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258a5a8-b3f4-492d-bea6-2541927e8a9a}" ma:internalName="TaxCatchAll" ma:showField="CatchAllData" ma:web="ce2c45df-4bbb-478c-9ae5-5d6dcd58b7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e2c45df-4bbb-478c-9ae5-5d6dcd58b7f6" xsi:nil="true"/>
    <lcf76f155ced4ddcb4097134ff3c332f xmlns="f351a857-f8fe-4aff-9ff8-7af26fee41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FA9070-A12B-4369-9C19-4C766FB24E76}"/>
</file>

<file path=customXml/itemProps2.xml><?xml version="1.0" encoding="utf-8"?>
<ds:datastoreItem xmlns:ds="http://schemas.openxmlformats.org/officeDocument/2006/customXml" ds:itemID="{BA059634-379E-45BE-8ACB-D8FEEE69D93D}"/>
</file>

<file path=customXml/itemProps3.xml><?xml version="1.0" encoding="utf-8"?>
<ds:datastoreItem xmlns:ds="http://schemas.openxmlformats.org/officeDocument/2006/customXml" ds:itemID="{084E6C4F-A4FC-4EC3-B479-586C58B3A5A0}"/>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GoodWorksSummit2025</dc:title>
  <cp:revision>1</cp:revision>
  <dcterms:created xsi:type="dcterms:W3CDTF">2006-08-16T00:00:00Z</dcterms:created>
  <dcterms:modified xsi:type="dcterms:W3CDTF">2011-08-01T06:04:30Z</dcterms:modified>
  <dc:identifier>DAG1JoqZ6aA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0x0101001C9D589284B67B419D041B99E9447361</vt:lpwstr>
  </property>
</Properties>
</file>