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74" r:id="rId5"/>
    <p:sldId id="262" r:id="rId6"/>
    <p:sldId id="263" r:id="rId7"/>
    <p:sldId id="285" r:id="rId8"/>
    <p:sldId id="275" r:id="rId9"/>
    <p:sldId id="278" r:id="rId10"/>
    <p:sldId id="277" r:id="rId11"/>
    <p:sldId id="286" r:id="rId12"/>
    <p:sldId id="282" r:id="rId13"/>
    <p:sldId id="280" r:id="rId14"/>
    <p:sldId id="281" r:id="rId15"/>
    <p:sldId id="284" r:id="rId16"/>
    <p:sldId id="287"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609"/>
    <a:srgbClr val="FCE60A"/>
    <a:srgbClr val="1753A3"/>
    <a:srgbClr val="0A2B65"/>
    <a:srgbClr val="D2DEEC"/>
    <a:srgbClr val="1955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06"/>
    <p:restoredTop sz="96190"/>
  </p:normalViewPr>
  <p:slideViewPr>
    <p:cSldViewPr snapToGrid="0">
      <p:cViewPr varScale="1">
        <p:scale>
          <a:sx n="112" d="100"/>
          <a:sy n="112" d="100"/>
        </p:scale>
        <p:origin x="224" y="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C7B445-27A5-48E0-855C-0AF7454E1855}" type="doc">
      <dgm:prSet loTypeId="urn:microsoft.com/office/officeart/2005/8/layout/radial6" loCatId="relationship" qsTypeId="urn:microsoft.com/office/officeart/2005/8/quickstyle/simple2" qsCatId="simple" csTypeId="urn:microsoft.com/office/officeart/2005/8/colors/accent1_3" csCatId="accent1" phldr="1"/>
      <dgm:spPr/>
      <dgm:t>
        <a:bodyPr/>
        <a:lstStyle/>
        <a:p>
          <a:endParaRPr lang="en-AU"/>
        </a:p>
      </dgm:t>
    </dgm:pt>
    <dgm:pt modelId="{27165C6B-B485-4E7F-8FE8-21266EC8763F}">
      <dgm:prSet phldrT="[Text]" phldr="0" custT="1"/>
      <dgm:spPr/>
      <dgm:t>
        <a:bodyPr/>
        <a:lstStyle/>
        <a:p>
          <a:r>
            <a:rPr lang="en-AU" sz="1800" dirty="0">
              <a:latin typeface="Arial" panose="020B0604020202020204" pitchFamily="34" charset="0"/>
              <a:cs typeface="Arial" panose="020B0604020202020204" pitchFamily="34" charset="0"/>
            </a:rPr>
            <a:t>Housing, Membership, and Vinnies Services Employees</a:t>
          </a:r>
        </a:p>
      </dgm:t>
    </dgm:pt>
    <dgm:pt modelId="{94B41956-7BD2-4F7E-9A8B-E77E3C92CA80}" type="parTrans" cxnId="{B4A3FA44-575E-49A4-9210-7354F69083EF}">
      <dgm:prSet/>
      <dgm:spPr/>
      <dgm:t>
        <a:bodyPr/>
        <a:lstStyle/>
        <a:p>
          <a:endParaRPr lang="en-AU"/>
        </a:p>
      </dgm:t>
    </dgm:pt>
    <dgm:pt modelId="{7324B68B-52DF-4003-A322-7C433D8E6D7E}" type="sibTrans" cxnId="{B4A3FA44-575E-49A4-9210-7354F69083EF}">
      <dgm:prSet/>
      <dgm:spPr/>
      <dgm:t>
        <a:bodyPr/>
        <a:lstStyle/>
        <a:p>
          <a:endParaRPr lang="en-AU"/>
        </a:p>
      </dgm:t>
    </dgm:pt>
    <dgm:pt modelId="{E5CAA5DC-306A-4932-BA72-2278C80BC3E4}">
      <dgm:prSet phldrT="[Text]" phldr="0" custT="1"/>
      <dgm:spPr/>
      <dgm:t>
        <a:bodyPr/>
        <a:lstStyle/>
        <a:p>
          <a:r>
            <a:rPr lang="en-AU" sz="2000" dirty="0">
              <a:latin typeface="Arial" panose="020B0604020202020204" pitchFamily="34" charset="0"/>
              <a:cs typeface="Arial" panose="020B0604020202020204" pitchFamily="34" charset="0"/>
            </a:rPr>
            <a:t>Conference Members and Councils</a:t>
          </a:r>
        </a:p>
      </dgm:t>
    </dgm:pt>
    <dgm:pt modelId="{DAF4CE63-933E-422C-B95E-C6A449CF54C3}" type="parTrans" cxnId="{C49FBDD5-7D93-4BE6-B04C-6D55D66B5B63}">
      <dgm:prSet/>
      <dgm:spPr/>
      <dgm:t>
        <a:bodyPr/>
        <a:lstStyle/>
        <a:p>
          <a:endParaRPr lang="en-AU"/>
        </a:p>
      </dgm:t>
    </dgm:pt>
    <dgm:pt modelId="{F01D2C84-1B91-4868-B566-1C196BF6A455}" type="sibTrans" cxnId="{C49FBDD5-7D93-4BE6-B04C-6D55D66B5B63}">
      <dgm:prSet/>
      <dgm:spPr/>
      <dgm:t>
        <a:bodyPr/>
        <a:lstStyle/>
        <a:p>
          <a:endParaRPr lang="en-AU"/>
        </a:p>
      </dgm:t>
    </dgm:pt>
    <dgm:pt modelId="{236D9E2B-0458-4D42-ABEF-EAB198ED617B}">
      <dgm:prSet phldrT="[Text]" phldr="0"/>
      <dgm:spPr/>
      <dgm:t>
        <a:bodyPr/>
        <a:lstStyle/>
        <a:p>
          <a:r>
            <a:rPr lang="en-AU" dirty="0"/>
            <a:t>State Council and Housing Boards</a:t>
          </a:r>
        </a:p>
      </dgm:t>
    </dgm:pt>
    <dgm:pt modelId="{5D07E3FD-0BC7-49C5-BD87-E4C1D9BEAAB0}" type="parTrans" cxnId="{EF25AD7D-EABD-4A68-A48E-C3809F9FE99A}">
      <dgm:prSet/>
      <dgm:spPr/>
      <dgm:t>
        <a:bodyPr/>
        <a:lstStyle/>
        <a:p>
          <a:endParaRPr lang="en-AU"/>
        </a:p>
      </dgm:t>
    </dgm:pt>
    <dgm:pt modelId="{223D0A3D-52F7-4115-99AC-C5AD501469FB}" type="sibTrans" cxnId="{EF25AD7D-EABD-4A68-A48E-C3809F9FE99A}">
      <dgm:prSet/>
      <dgm:spPr/>
      <dgm:t>
        <a:bodyPr/>
        <a:lstStyle/>
        <a:p>
          <a:endParaRPr lang="en-AU"/>
        </a:p>
      </dgm:t>
    </dgm:pt>
    <dgm:pt modelId="{6739D41B-3F4A-4A65-B897-EDAC5768A043}">
      <dgm:prSet phldrT="[Text]" phldr="0" custT="1"/>
      <dgm:spPr/>
      <dgm:t>
        <a:bodyPr/>
        <a:lstStyle/>
        <a:p>
          <a:r>
            <a:rPr lang="en-AU" sz="2000" dirty="0">
              <a:latin typeface="Arial" panose="020B0604020202020204" pitchFamily="34" charset="0"/>
              <a:cs typeface="Arial" panose="020B0604020202020204" pitchFamily="34" charset="0"/>
            </a:rPr>
            <a:t>Member engagement Committee to support and communicate opportunities</a:t>
          </a:r>
        </a:p>
      </dgm:t>
    </dgm:pt>
    <dgm:pt modelId="{D039CD08-93C2-4348-A893-24991727C28D}" type="parTrans" cxnId="{6A245D69-4E31-48F5-A93F-BCC9034188E2}">
      <dgm:prSet/>
      <dgm:spPr/>
      <dgm:t>
        <a:bodyPr/>
        <a:lstStyle/>
        <a:p>
          <a:endParaRPr lang="en-AU"/>
        </a:p>
      </dgm:t>
    </dgm:pt>
    <dgm:pt modelId="{F969BAC4-4C1C-4860-BA14-67B775F82682}" type="sibTrans" cxnId="{6A245D69-4E31-48F5-A93F-BCC9034188E2}">
      <dgm:prSet/>
      <dgm:spPr/>
      <dgm:t>
        <a:bodyPr/>
        <a:lstStyle/>
        <a:p>
          <a:endParaRPr lang="en-AU"/>
        </a:p>
      </dgm:t>
    </dgm:pt>
    <dgm:pt modelId="{5B31D61F-FAFC-4F14-952B-07A2D27A4D25}" type="pres">
      <dgm:prSet presAssocID="{0BC7B445-27A5-48E0-855C-0AF7454E1855}" presName="Name0" presStyleCnt="0">
        <dgm:presLayoutVars>
          <dgm:chMax val="1"/>
          <dgm:dir/>
          <dgm:animLvl val="ctr"/>
          <dgm:resizeHandles val="exact"/>
        </dgm:presLayoutVars>
      </dgm:prSet>
      <dgm:spPr/>
    </dgm:pt>
    <dgm:pt modelId="{7AEB1452-0B72-435F-A803-B6FC94402AE5}" type="pres">
      <dgm:prSet presAssocID="{27165C6B-B485-4E7F-8FE8-21266EC8763F}" presName="centerShape" presStyleLbl="node0" presStyleIdx="0" presStyleCnt="1" custScaleX="128129" custLinFactNeighborX="46825" custLinFactNeighborY="-26789"/>
      <dgm:spPr/>
    </dgm:pt>
    <dgm:pt modelId="{760C8185-318A-4C12-AAFE-7B2BBD937D50}" type="pres">
      <dgm:prSet presAssocID="{E5CAA5DC-306A-4932-BA72-2278C80BC3E4}" presName="node" presStyleLbl="node1" presStyleIdx="0" presStyleCnt="3" custScaleX="169058" custScaleY="154335" custRadScaleRad="105215" custRadScaleInc="-40369">
        <dgm:presLayoutVars>
          <dgm:bulletEnabled val="1"/>
        </dgm:presLayoutVars>
      </dgm:prSet>
      <dgm:spPr/>
    </dgm:pt>
    <dgm:pt modelId="{6DC54F57-850A-4EA2-8615-87123210BAC4}" type="pres">
      <dgm:prSet presAssocID="{E5CAA5DC-306A-4932-BA72-2278C80BC3E4}" presName="dummy" presStyleCnt="0"/>
      <dgm:spPr/>
    </dgm:pt>
    <dgm:pt modelId="{C1EF5F57-3C24-48C1-926B-8CB329A714FE}" type="pres">
      <dgm:prSet presAssocID="{F01D2C84-1B91-4868-B566-1C196BF6A455}" presName="sibTrans" presStyleLbl="sibTrans2D1" presStyleIdx="0" presStyleCnt="3" custScaleX="127643" custScaleY="125971"/>
      <dgm:spPr/>
    </dgm:pt>
    <dgm:pt modelId="{D463C4B2-B7E9-4A33-A7EF-430DD5B5A1F2}" type="pres">
      <dgm:prSet presAssocID="{236D9E2B-0458-4D42-ABEF-EAB198ED617B}" presName="node" presStyleLbl="node1" presStyleIdx="1" presStyleCnt="3" custScaleX="155075" custScaleY="133111" custRadScaleRad="79075" custRadScaleInc="16227">
        <dgm:presLayoutVars>
          <dgm:bulletEnabled val="1"/>
        </dgm:presLayoutVars>
      </dgm:prSet>
      <dgm:spPr/>
    </dgm:pt>
    <dgm:pt modelId="{27957E41-D38A-4555-B41A-1DA6D4E36C66}" type="pres">
      <dgm:prSet presAssocID="{236D9E2B-0458-4D42-ABEF-EAB198ED617B}" presName="dummy" presStyleCnt="0"/>
      <dgm:spPr/>
    </dgm:pt>
    <dgm:pt modelId="{7D214B2C-933D-4F1F-B74E-A521822788F0}" type="pres">
      <dgm:prSet presAssocID="{223D0A3D-52F7-4115-99AC-C5AD501469FB}" presName="sibTrans" presStyleLbl="sibTrans2D1" presStyleIdx="1" presStyleCnt="3" custAng="21051258" custScaleX="149548" custScaleY="135121" custLinFactNeighborX="-2730" custLinFactNeighborY="-4709"/>
      <dgm:spPr/>
    </dgm:pt>
    <dgm:pt modelId="{3B154D35-5773-4F55-84AB-BA9E7F39FA98}" type="pres">
      <dgm:prSet presAssocID="{6739D41B-3F4A-4A65-B897-EDAC5768A043}" presName="node" presStyleLbl="node1" presStyleIdx="2" presStyleCnt="3" custScaleX="188442" custScaleY="152527" custRadScaleRad="122418" custRadScaleInc="76501">
        <dgm:presLayoutVars>
          <dgm:bulletEnabled val="1"/>
        </dgm:presLayoutVars>
      </dgm:prSet>
      <dgm:spPr/>
    </dgm:pt>
    <dgm:pt modelId="{B0C75764-06BA-472C-AEBB-FFFBFD104692}" type="pres">
      <dgm:prSet presAssocID="{6739D41B-3F4A-4A65-B897-EDAC5768A043}" presName="dummy" presStyleCnt="0"/>
      <dgm:spPr/>
    </dgm:pt>
    <dgm:pt modelId="{5CA9A3CE-E568-4156-95E4-351BDEE6E123}" type="pres">
      <dgm:prSet presAssocID="{F969BAC4-4C1C-4860-BA14-67B775F82682}" presName="sibTrans" presStyleLbl="sibTrans2D1" presStyleIdx="2" presStyleCnt="3" custScaleX="149576" custScaleY="136714"/>
      <dgm:spPr/>
    </dgm:pt>
  </dgm:ptLst>
  <dgm:cxnLst>
    <dgm:cxn modelId="{52DF160D-AAFE-432B-9BA2-33FDC45A0BE0}" type="presOf" srcId="{236D9E2B-0458-4D42-ABEF-EAB198ED617B}" destId="{D463C4B2-B7E9-4A33-A7EF-430DD5B5A1F2}" srcOrd="0" destOrd="0" presId="urn:microsoft.com/office/officeart/2005/8/layout/radial6"/>
    <dgm:cxn modelId="{B4A3FA44-575E-49A4-9210-7354F69083EF}" srcId="{0BC7B445-27A5-48E0-855C-0AF7454E1855}" destId="{27165C6B-B485-4E7F-8FE8-21266EC8763F}" srcOrd="0" destOrd="0" parTransId="{94B41956-7BD2-4F7E-9A8B-E77E3C92CA80}" sibTransId="{7324B68B-52DF-4003-A322-7C433D8E6D7E}"/>
    <dgm:cxn modelId="{59C6FC44-1E26-4F50-A07E-6AA05155416B}" type="presOf" srcId="{6739D41B-3F4A-4A65-B897-EDAC5768A043}" destId="{3B154D35-5773-4F55-84AB-BA9E7F39FA98}" srcOrd="0" destOrd="0" presId="urn:microsoft.com/office/officeart/2005/8/layout/radial6"/>
    <dgm:cxn modelId="{7336A465-FF40-487E-BE9B-84E452705AFE}" type="presOf" srcId="{0BC7B445-27A5-48E0-855C-0AF7454E1855}" destId="{5B31D61F-FAFC-4F14-952B-07A2D27A4D25}" srcOrd="0" destOrd="0" presId="urn:microsoft.com/office/officeart/2005/8/layout/radial6"/>
    <dgm:cxn modelId="{6A245D69-4E31-48F5-A93F-BCC9034188E2}" srcId="{27165C6B-B485-4E7F-8FE8-21266EC8763F}" destId="{6739D41B-3F4A-4A65-B897-EDAC5768A043}" srcOrd="2" destOrd="0" parTransId="{D039CD08-93C2-4348-A893-24991727C28D}" sibTransId="{F969BAC4-4C1C-4860-BA14-67B775F82682}"/>
    <dgm:cxn modelId="{EF25AD7D-EABD-4A68-A48E-C3809F9FE99A}" srcId="{27165C6B-B485-4E7F-8FE8-21266EC8763F}" destId="{236D9E2B-0458-4D42-ABEF-EAB198ED617B}" srcOrd="1" destOrd="0" parTransId="{5D07E3FD-0BC7-49C5-BD87-E4C1D9BEAAB0}" sibTransId="{223D0A3D-52F7-4115-99AC-C5AD501469FB}"/>
    <dgm:cxn modelId="{60B1459F-622F-4952-B220-F95967D27E64}" type="presOf" srcId="{F01D2C84-1B91-4868-B566-1C196BF6A455}" destId="{C1EF5F57-3C24-48C1-926B-8CB329A714FE}" srcOrd="0" destOrd="0" presId="urn:microsoft.com/office/officeart/2005/8/layout/radial6"/>
    <dgm:cxn modelId="{5D2A36B0-AD7E-4231-BAFD-A2EE66A877CE}" type="presOf" srcId="{F969BAC4-4C1C-4860-BA14-67B775F82682}" destId="{5CA9A3CE-E568-4156-95E4-351BDEE6E123}" srcOrd="0" destOrd="0" presId="urn:microsoft.com/office/officeart/2005/8/layout/radial6"/>
    <dgm:cxn modelId="{C49FBDD5-7D93-4BE6-B04C-6D55D66B5B63}" srcId="{27165C6B-B485-4E7F-8FE8-21266EC8763F}" destId="{E5CAA5DC-306A-4932-BA72-2278C80BC3E4}" srcOrd="0" destOrd="0" parTransId="{DAF4CE63-933E-422C-B95E-C6A449CF54C3}" sibTransId="{F01D2C84-1B91-4868-B566-1C196BF6A455}"/>
    <dgm:cxn modelId="{A2C25CE0-639A-48FC-B0E4-CB989ACFB7C6}" type="presOf" srcId="{27165C6B-B485-4E7F-8FE8-21266EC8763F}" destId="{7AEB1452-0B72-435F-A803-B6FC94402AE5}" srcOrd="0" destOrd="0" presId="urn:microsoft.com/office/officeart/2005/8/layout/radial6"/>
    <dgm:cxn modelId="{EF90DFF1-5579-4166-A7B1-C6C570F516B0}" type="presOf" srcId="{223D0A3D-52F7-4115-99AC-C5AD501469FB}" destId="{7D214B2C-933D-4F1F-B74E-A521822788F0}" srcOrd="0" destOrd="0" presId="urn:microsoft.com/office/officeart/2005/8/layout/radial6"/>
    <dgm:cxn modelId="{62CA47F3-FCAD-4CCA-9868-0B0960DB537F}" type="presOf" srcId="{E5CAA5DC-306A-4932-BA72-2278C80BC3E4}" destId="{760C8185-318A-4C12-AAFE-7B2BBD937D50}" srcOrd="0" destOrd="0" presId="urn:microsoft.com/office/officeart/2005/8/layout/radial6"/>
    <dgm:cxn modelId="{2212730B-6D79-4063-936A-E20C1979E5B2}" type="presParOf" srcId="{5B31D61F-FAFC-4F14-952B-07A2D27A4D25}" destId="{7AEB1452-0B72-435F-A803-B6FC94402AE5}" srcOrd="0" destOrd="0" presId="urn:microsoft.com/office/officeart/2005/8/layout/radial6"/>
    <dgm:cxn modelId="{496E2897-1967-4DB8-ACEB-5C7D16268E44}" type="presParOf" srcId="{5B31D61F-FAFC-4F14-952B-07A2D27A4D25}" destId="{760C8185-318A-4C12-AAFE-7B2BBD937D50}" srcOrd="1" destOrd="0" presId="urn:microsoft.com/office/officeart/2005/8/layout/radial6"/>
    <dgm:cxn modelId="{0F05A9B3-1F52-491C-B5F3-AA852FAFB6CD}" type="presParOf" srcId="{5B31D61F-FAFC-4F14-952B-07A2D27A4D25}" destId="{6DC54F57-850A-4EA2-8615-87123210BAC4}" srcOrd="2" destOrd="0" presId="urn:microsoft.com/office/officeart/2005/8/layout/radial6"/>
    <dgm:cxn modelId="{39BFA59F-5F15-42F3-84F6-ECBD5911839C}" type="presParOf" srcId="{5B31D61F-FAFC-4F14-952B-07A2D27A4D25}" destId="{C1EF5F57-3C24-48C1-926B-8CB329A714FE}" srcOrd="3" destOrd="0" presId="urn:microsoft.com/office/officeart/2005/8/layout/radial6"/>
    <dgm:cxn modelId="{62C0795E-5540-491A-9C88-6B8B9845EF11}" type="presParOf" srcId="{5B31D61F-FAFC-4F14-952B-07A2D27A4D25}" destId="{D463C4B2-B7E9-4A33-A7EF-430DD5B5A1F2}" srcOrd="4" destOrd="0" presId="urn:microsoft.com/office/officeart/2005/8/layout/radial6"/>
    <dgm:cxn modelId="{529A7584-904F-4649-9C61-EE75254857D7}" type="presParOf" srcId="{5B31D61F-FAFC-4F14-952B-07A2D27A4D25}" destId="{27957E41-D38A-4555-B41A-1DA6D4E36C66}" srcOrd="5" destOrd="0" presId="urn:microsoft.com/office/officeart/2005/8/layout/radial6"/>
    <dgm:cxn modelId="{7CBED734-DCB7-4711-8647-64ADE73F6608}" type="presParOf" srcId="{5B31D61F-FAFC-4F14-952B-07A2D27A4D25}" destId="{7D214B2C-933D-4F1F-B74E-A521822788F0}" srcOrd="6" destOrd="0" presId="urn:microsoft.com/office/officeart/2005/8/layout/radial6"/>
    <dgm:cxn modelId="{9836E7A6-449B-48C7-BD42-84503500DDFE}" type="presParOf" srcId="{5B31D61F-FAFC-4F14-952B-07A2D27A4D25}" destId="{3B154D35-5773-4F55-84AB-BA9E7F39FA98}" srcOrd="7" destOrd="0" presId="urn:microsoft.com/office/officeart/2005/8/layout/radial6"/>
    <dgm:cxn modelId="{D177B7E5-219C-4E62-86AE-FF504BE35F17}" type="presParOf" srcId="{5B31D61F-FAFC-4F14-952B-07A2D27A4D25}" destId="{B0C75764-06BA-472C-AEBB-FFFBFD104692}" srcOrd="8" destOrd="0" presId="urn:microsoft.com/office/officeart/2005/8/layout/radial6"/>
    <dgm:cxn modelId="{C996B194-A16E-48A3-B284-781F566E0B48}" type="presParOf" srcId="{5B31D61F-FAFC-4F14-952B-07A2D27A4D25}" destId="{5CA9A3CE-E568-4156-95E4-351BDEE6E123}" srcOrd="9"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9A3CE-E568-4156-95E4-351BDEE6E123}">
      <dsp:nvSpPr>
        <dsp:cNvPr id="0" name=""/>
        <dsp:cNvSpPr/>
      </dsp:nvSpPr>
      <dsp:spPr>
        <a:xfrm>
          <a:off x="1066479" y="34080"/>
          <a:ext cx="5851737" cy="5348548"/>
        </a:xfrm>
        <a:prstGeom prst="blockArc">
          <a:avLst>
            <a:gd name="adj1" fmla="val 10836037"/>
            <a:gd name="adj2" fmla="val 15964507"/>
            <a:gd name="adj3" fmla="val 4637"/>
          </a:avLst>
        </a:prstGeom>
        <a:solidFill>
          <a:schemeClr val="accent1">
            <a:shade val="90000"/>
            <a:hueOff val="174417"/>
            <a:satOff val="9242"/>
            <a:lumOff val="15966"/>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214B2C-933D-4F1F-B74E-A521822788F0}">
      <dsp:nvSpPr>
        <dsp:cNvPr id="0" name=""/>
        <dsp:cNvSpPr/>
      </dsp:nvSpPr>
      <dsp:spPr>
        <a:xfrm rot="21051258">
          <a:off x="959638" y="-190367"/>
          <a:ext cx="5850641" cy="5286226"/>
        </a:xfrm>
        <a:prstGeom prst="blockArc">
          <a:avLst>
            <a:gd name="adj1" fmla="val 1839662"/>
            <a:gd name="adj2" fmla="val 10707596"/>
            <a:gd name="adj3" fmla="val 4637"/>
          </a:avLst>
        </a:prstGeom>
        <a:solidFill>
          <a:schemeClr val="accent1">
            <a:shade val="90000"/>
            <a:hueOff val="87209"/>
            <a:satOff val="4621"/>
            <a:lumOff val="7983"/>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1EF5F57-3C24-48C1-926B-8CB329A714FE}">
      <dsp:nvSpPr>
        <dsp:cNvPr id="0" name=""/>
        <dsp:cNvSpPr/>
      </dsp:nvSpPr>
      <dsp:spPr>
        <a:xfrm>
          <a:off x="1453354" y="246650"/>
          <a:ext cx="4993670" cy="4928258"/>
        </a:xfrm>
        <a:prstGeom prst="blockArc">
          <a:avLst>
            <a:gd name="adj1" fmla="val 16040483"/>
            <a:gd name="adj2" fmla="val 1687241"/>
            <a:gd name="adj3" fmla="val 4637"/>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AEB1452-0B72-435F-A803-B6FC94402AE5}">
      <dsp:nvSpPr>
        <dsp:cNvPr id="0" name=""/>
        <dsp:cNvSpPr/>
      </dsp:nvSpPr>
      <dsp:spPr>
        <a:xfrm>
          <a:off x="5057218" y="789304"/>
          <a:ext cx="2305771" cy="1799570"/>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Arial" panose="020B0604020202020204" pitchFamily="34" charset="0"/>
              <a:cs typeface="Arial" panose="020B0604020202020204" pitchFamily="34" charset="0"/>
            </a:rPr>
            <a:t>Housing, Membership, and Vinnies Services Employees</a:t>
          </a:r>
        </a:p>
      </dsp:txBody>
      <dsp:txXfrm>
        <a:off x="5394890" y="1052845"/>
        <a:ext cx="1630427" cy="1272488"/>
      </dsp:txXfrm>
    </dsp:sp>
    <dsp:sp modelId="{760C8185-318A-4C12-AAFE-7B2BBD937D50}">
      <dsp:nvSpPr>
        <dsp:cNvPr id="0" name=""/>
        <dsp:cNvSpPr/>
      </dsp:nvSpPr>
      <dsp:spPr>
        <a:xfrm>
          <a:off x="2796747" y="-170001"/>
          <a:ext cx="2129622" cy="1944156"/>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Conference Members and Councils</a:t>
          </a:r>
        </a:p>
      </dsp:txBody>
      <dsp:txXfrm>
        <a:off x="3108623" y="114714"/>
        <a:ext cx="1505870" cy="1374726"/>
      </dsp:txXfrm>
    </dsp:sp>
    <dsp:sp modelId="{D463C4B2-B7E9-4A33-A7EF-430DD5B5A1F2}">
      <dsp:nvSpPr>
        <dsp:cNvPr id="0" name=""/>
        <dsp:cNvSpPr/>
      </dsp:nvSpPr>
      <dsp:spPr>
        <a:xfrm>
          <a:off x="4658657" y="2772979"/>
          <a:ext cx="1953478" cy="1676798"/>
        </a:xfrm>
        <a:prstGeom prst="ellipse">
          <a:avLst/>
        </a:prstGeom>
        <a:solidFill>
          <a:schemeClr val="accent1">
            <a:shade val="80000"/>
            <a:hueOff val="87222"/>
            <a:satOff val="9743"/>
            <a:lumOff val="970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State Council and Housing Boards</a:t>
          </a:r>
        </a:p>
      </dsp:txBody>
      <dsp:txXfrm>
        <a:off x="4944737" y="3018540"/>
        <a:ext cx="1381318" cy="1185676"/>
      </dsp:txXfrm>
    </dsp:sp>
    <dsp:sp modelId="{3B154D35-5773-4F55-84AB-BA9E7F39FA98}">
      <dsp:nvSpPr>
        <dsp:cNvPr id="0" name=""/>
        <dsp:cNvSpPr/>
      </dsp:nvSpPr>
      <dsp:spPr>
        <a:xfrm>
          <a:off x="894792" y="1727634"/>
          <a:ext cx="2373802" cy="1921381"/>
        </a:xfrm>
        <a:prstGeom prst="ellipse">
          <a:avLst/>
        </a:prstGeom>
        <a:solidFill>
          <a:schemeClr val="accent1">
            <a:shade val="80000"/>
            <a:hueOff val="174445"/>
            <a:satOff val="19485"/>
            <a:lumOff val="1940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Member engagement Committee to support and communicate opportunities</a:t>
          </a:r>
        </a:p>
      </dsp:txBody>
      <dsp:txXfrm>
        <a:off x="1242427" y="2009014"/>
        <a:ext cx="1678532" cy="135862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96B82-03CF-2846-8CA6-53051B4EF084}" type="datetimeFigureOut">
              <a:rPr lang="en-US" smtClean="0"/>
              <a:t>10/10/25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2F03A-8637-2344-AE91-75CD6BB51003}" type="slidenum">
              <a:rPr lang="en-US" smtClean="0"/>
              <a:t>‹#›</a:t>
            </a:fld>
            <a:endParaRPr lang="en-US"/>
          </a:p>
        </p:txBody>
      </p:sp>
    </p:spTree>
    <p:extLst>
      <p:ext uri="{BB962C8B-B14F-4D97-AF65-F5344CB8AC3E}">
        <p14:creationId xmlns:p14="http://schemas.microsoft.com/office/powerpoint/2010/main" val="221604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753A3"/>
        </a:solidFill>
        <a:effectLst/>
      </p:bgPr>
    </p:bg>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D162AC6E-54B3-4D9F-2EE9-D1D00AF40E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8" name="Picture 7">
            <a:extLst>
              <a:ext uri="{FF2B5EF4-FFF2-40B4-BE49-F238E27FC236}">
                <a16:creationId xmlns:a16="http://schemas.microsoft.com/office/drawing/2014/main" id="{4188A645-D0FA-D35F-23CD-0D9CFCA3C15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27287" y="-107576"/>
            <a:ext cx="6687012" cy="7046258"/>
          </a:xfrm>
          <a:prstGeom prst="rect">
            <a:avLst/>
          </a:prstGeom>
        </p:spPr>
      </p:pic>
      <p:sp>
        <p:nvSpPr>
          <p:cNvPr id="2" name="Title 1">
            <a:extLst>
              <a:ext uri="{FF2B5EF4-FFF2-40B4-BE49-F238E27FC236}">
                <a16:creationId xmlns:a16="http://schemas.microsoft.com/office/drawing/2014/main" id="{15E125CC-4861-C953-849B-960D9AC74094}"/>
              </a:ext>
            </a:extLst>
          </p:cNvPr>
          <p:cNvSpPr>
            <a:spLocks noGrp="1"/>
          </p:cNvSpPr>
          <p:nvPr>
            <p:ph type="ctrTitle"/>
          </p:nvPr>
        </p:nvSpPr>
        <p:spPr>
          <a:xfrm>
            <a:off x="420129" y="1600157"/>
            <a:ext cx="4637903" cy="2387600"/>
          </a:xfrm>
        </p:spPr>
        <p:txBody>
          <a:bodyPr anchor="b">
            <a:normAutofit/>
          </a:bodyPr>
          <a:lstStyle>
            <a:lvl1pPr algn="l">
              <a:defRPr sz="44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06D1525-24B3-1A8D-75D7-B438CA6C5403}"/>
              </a:ext>
            </a:extLst>
          </p:cNvPr>
          <p:cNvSpPr>
            <a:spLocks noGrp="1"/>
          </p:cNvSpPr>
          <p:nvPr>
            <p:ph type="subTitle" idx="1"/>
          </p:nvPr>
        </p:nvSpPr>
        <p:spPr>
          <a:xfrm>
            <a:off x="420129" y="4079832"/>
            <a:ext cx="4637903"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87680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BB448-3618-C13D-FBA8-9631DC84C531}"/>
              </a:ext>
            </a:extLst>
          </p:cNvPr>
          <p:cNvSpPr/>
          <p:nvPr userDrawn="1"/>
        </p:nvSpPr>
        <p:spPr>
          <a:xfrm>
            <a:off x="0" y="0"/>
            <a:ext cx="12192000" cy="6858000"/>
          </a:xfrm>
          <a:prstGeom prst="rect">
            <a:avLst/>
          </a:prstGeom>
          <a:solidFill>
            <a:srgbClr val="0A2B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8BB909FE-ED77-0EAB-D8C2-74938F270A46}"/>
              </a:ext>
            </a:extLst>
          </p:cNvPr>
          <p:cNvPicPr>
            <a:picLocks noChangeAspect="1"/>
          </p:cNvPicPr>
          <p:nvPr userDrawn="1"/>
        </p:nvPicPr>
        <p:blipFill>
          <a:blip r:embed="rId2">
            <a:extLst>
              <a:ext uri="{28A0092B-C50C-407E-A947-70E740481C1C}">
                <a14:useLocalDpi xmlns:a14="http://schemas.microsoft.com/office/drawing/2010/main"/>
              </a:ext>
            </a:extLst>
          </a:blip>
          <a:srcRect t="10704" b="10704"/>
          <a:stretch/>
        </p:blipFill>
        <p:spPr>
          <a:xfrm>
            <a:off x="7152278" y="-43033"/>
            <a:ext cx="5082755" cy="1495315"/>
          </a:xfrm>
          <a:prstGeom prst="rect">
            <a:avLst/>
          </a:prstGeom>
        </p:spPr>
      </p:pic>
    </p:spTree>
    <p:extLst>
      <p:ext uri="{BB962C8B-B14F-4D97-AF65-F5344CB8AC3E}">
        <p14:creationId xmlns:p14="http://schemas.microsoft.com/office/powerpoint/2010/main" val="65310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BB448-3618-C13D-FBA8-9631DC84C531}"/>
              </a:ext>
            </a:extLst>
          </p:cNvPr>
          <p:cNvSpPr/>
          <p:nvPr userDrawn="1"/>
        </p:nvSpPr>
        <p:spPr>
          <a:xfrm>
            <a:off x="0" y="0"/>
            <a:ext cx="12192000" cy="6858000"/>
          </a:xfrm>
          <a:prstGeom prst="rect">
            <a:avLst/>
          </a:prstGeom>
          <a:solidFill>
            <a:srgbClr val="195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F2A27ED5-EB9C-2615-D23E-2889633223AB}"/>
              </a:ext>
            </a:extLst>
          </p:cNvPr>
          <p:cNvPicPr>
            <a:picLocks noChangeAspect="1"/>
          </p:cNvPicPr>
          <p:nvPr userDrawn="1"/>
        </p:nvPicPr>
        <p:blipFill>
          <a:blip r:embed="rId2">
            <a:extLst>
              <a:ext uri="{28A0092B-C50C-407E-A947-70E740481C1C}">
                <a14:useLocalDpi xmlns:a14="http://schemas.microsoft.com/office/drawing/2010/main"/>
              </a:ext>
            </a:extLst>
          </a:blip>
          <a:srcRect t="10704" b="10704"/>
          <a:stretch/>
        </p:blipFill>
        <p:spPr>
          <a:xfrm>
            <a:off x="7152278" y="-43033"/>
            <a:ext cx="5082755" cy="1495315"/>
          </a:xfrm>
          <a:prstGeom prst="rect">
            <a:avLst/>
          </a:prstGeom>
        </p:spPr>
      </p:pic>
    </p:spTree>
    <p:extLst>
      <p:ext uri="{BB962C8B-B14F-4D97-AF65-F5344CB8AC3E}">
        <p14:creationId xmlns:p14="http://schemas.microsoft.com/office/powerpoint/2010/main" val="3015787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1955A3"/>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289385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B3C40D-2B84-A969-0F00-1FD87A427A7D}"/>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3" name="Footer Placeholder 2">
            <a:extLst>
              <a:ext uri="{FF2B5EF4-FFF2-40B4-BE49-F238E27FC236}">
                <a16:creationId xmlns:a16="http://schemas.microsoft.com/office/drawing/2014/main" id="{E54FAAD9-8871-8CBA-98DB-AFE11D6EB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D7891B-C923-44DE-3034-D4032062977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133057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2269-BE5D-13BA-822A-15CAFBF4BF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B6CBF1-5EB4-CF64-08C4-5E5A46260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E0DFA9-5EC3-6BE8-7BFF-101B109A5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7C8851-083B-81F0-A6C1-13DAA29F4930}"/>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6" name="Footer Placeholder 5">
            <a:extLst>
              <a:ext uri="{FF2B5EF4-FFF2-40B4-BE49-F238E27FC236}">
                <a16:creationId xmlns:a16="http://schemas.microsoft.com/office/drawing/2014/main" id="{8DE9CFD4-6821-9917-FEEE-C7E468746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CE87E-D1FF-1E5E-26F9-3F7DAE40D889}"/>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95380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6C35-70D8-31BA-37DB-603D328B7B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3715A20-C651-BD20-5B5B-833CC168F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436700A1-CD31-E30B-2036-64A250FCA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2A6F5-CF66-3D3E-A4D4-8F2EE79AC7F6}"/>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6" name="Footer Placeholder 5">
            <a:extLst>
              <a:ext uri="{FF2B5EF4-FFF2-40B4-BE49-F238E27FC236}">
                <a16:creationId xmlns:a16="http://schemas.microsoft.com/office/drawing/2014/main" id="{63AB8951-E302-7777-1DA8-FE3ADEE4F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2E9C8-3E30-A2CA-55E7-F8DDEF045F8A}"/>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1800524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9A0C-DCE9-94E2-6B48-A0E368BD7B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467D38-EDC9-261F-ADFE-FABB46CE47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F346B2-131E-CE5A-18D1-900D171D2A87}"/>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5" name="Footer Placeholder 4">
            <a:extLst>
              <a:ext uri="{FF2B5EF4-FFF2-40B4-BE49-F238E27FC236}">
                <a16:creationId xmlns:a16="http://schemas.microsoft.com/office/drawing/2014/main" id="{21DB324A-D431-4D73-E52B-AFDF9E4A4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74B4-EDCF-BD85-276E-C9AE1E322596}"/>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3905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299EA-3934-5AEA-72EE-0F9A3DC89E9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37F8C7-46D3-51C6-724A-0A9848A329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ACE86C-C9E6-DAFF-7637-DA0420AC3EC6}"/>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5" name="Footer Placeholder 4">
            <a:extLst>
              <a:ext uri="{FF2B5EF4-FFF2-40B4-BE49-F238E27FC236}">
                <a16:creationId xmlns:a16="http://schemas.microsoft.com/office/drawing/2014/main" id="{13F6E8EC-3737-5057-40D5-477115D15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093B-E072-D807-DEA8-FB0DE5B11081}"/>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71115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EBC6B285-8554-5488-94C8-0078558038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8" name="Picture 7">
            <a:extLst>
              <a:ext uri="{FF2B5EF4-FFF2-40B4-BE49-F238E27FC236}">
                <a16:creationId xmlns:a16="http://schemas.microsoft.com/office/drawing/2014/main" id="{4188A645-D0FA-D35F-23CD-0D9CFCA3C156}"/>
              </a:ext>
            </a:extLst>
          </p:cNvPr>
          <p:cNvPicPr>
            <a:picLocks noChangeAspect="1"/>
          </p:cNvPicPr>
          <p:nvPr userDrawn="1"/>
        </p:nvPicPr>
        <p:blipFill>
          <a:blip r:embed="rId3">
            <a:extLst>
              <a:ext uri="{28A0092B-C50C-407E-A947-70E740481C1C}">
                <a14:useLocalDpi xmlns:a14="http://schemas.microsoft.com/office/drawing/2010/main"/>
              </a:ext>
            </a:extLst>
          </a:blip>
          <a:srcRect t="985" b="985"/>
          <a:stretch/>
        </p:blipFill>
        <p:spPr>
          <a:xfrm>
            <a:off x="0" y="-75304"/>
            <a:ext cx="6321175" cy="6933304"/>
          </a:xfrm>
          <a:prstGeom prst="rect">
            <a:avLst/>
          </a:prstGeom>
        </p:spPr>
      </p:pic>
      <p:sp>
        <p:nvSpPr>
          <p:cNvPr id="2" name="Title 1">
            <a:extLst>
              <a:ext uri="{FF2B5EF4-FFF2-40B4-BE49-F238E27FC236}">
                <a16:creationId xmlns:a16="http://schemas.microsoft.com/office/drawing/2014/main" id="{15E125CC-4861-C953-849B-960D9AC74094}"/>
              </a:ext>
            </a:extLst>
          </p:cNvPr>
          <p:cNvSpPr>
            <a:spLocks noGrp="1"/>
          </p:cNvSpPr>
          <p:nvPr>
            <p:ph type="ctrTitle"/>
          </p:nvPr>
        </p:nvSpPr>
        <p:spPr>
          <a:xfrm>
            <a:off x="420129" y="1600157"/>
            <a:ext cx="4637903" cy="2387600"/>
          </a:xfrm>
        </p:spPr>
        <p:txBody>
          <a:bodyPr anchor="b">
            <a:normAutofit/>
          </a:bodyPr>
          <a:lstStyle>
            <a:lvl1pPr algn="l">
              <a:defRPr sz="44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06D1525-24B3-1A8D-75D7-B438CA6C5403}"/>
              </a:ext>
            </a:extLst>
          </p:cNvPr>
          <p:cNvSpPr>
            <a:spLocks noGrp="1"/>
          </p:cNvSpPr>
          <p:nvPr>
            <p:ph type="subTitle" idx="1"/>
          </p:nvPr>
        </p:nvSpPr>
        <p:spPr>
          <a:xfrm>
            <a:off x="420129" y="4079832"/>
            <a:ext cx="4637903"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5069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lue and yellow border with blue and yellow dots&#10;&#10;AI-generated content may be incorrect.">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hasCustomPrompt="1"/>
          </p:nvPr>
        </p:nvSpPr>
        <p:spPr>
          <a:xfrm>
            <a:off x="609600" y="2108886"/>
            <a:ext cx="6262816" cy="628008"/>
          </a:xfrm>
        </p:spPr>
        <p:txBody>
          <a:bodyPr>
            <a:no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dirty="0"/>
              <a:t>Acknowledgement of Country</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
        <p:nvSpPr>
          <p:cNvPr id="9" name="TextBox 8">
            <a:extLst>
              <a:ext uri="{FF2B5EF4-FFF2-40B4-BE49-F238E27FC236}">
                <a16:creationId xmlns:a16="http://schemas.microsoft.com/office/drawing/2014/main" id="{3D10B71B-FAAD-41A9-454E-1022D01088AB}"/>
              </a:ext>
            </a:extLst>
          </p:cNvPr>
          <p:cNvSpPr txBox="1"/>
          <p:nvPr userDrawn="1"/>
        </p:nvSpPr>
        <p:spPr>
          <a:xfrm>
            <a:off x="609600" y="2751438"/>
            <a:ext cx="6172200" cy="2262158"/>
          </a:xfrm>
          <a:prstGeom prst="rect">
            <a:avLst/>
          </a:prstGeom>
          <a:noFill/>
        </p:spPr>
        <p:txBody>
          <a:bodyPr wrap="square" rtlCol="0">
            <a:spAutoFit/>
          </a:bodyPr>
          <a:lstStyle/>
          <a:p>
            <a:pPr>
              <a:spcAft>
                <a:spcPts val="900"/>
              </a:spcAft>
            </a:pPr>
            <a:r>
              <a:rPr lang="en-AU" dirty="0">
                <a:solidFill>
                  <a:schemeClr val="bg1"/>
                </a:solidFill>
                <a:effectLst/>
                <a:latin typeface="Arial" panose="020B0604020202020204" pitchFamily="34" charset="0"/>
              </a:rPr>
              <a:t>The St Vincent de Paul Society NSW acknowledges Aboriginal and Torres Strait </a:t>
            </a:r>
            <a:r>
              <a:rPr lang="en-AU" dirty="0" err="1">
                <a:solidFill>
                  <a:schemeClr val="bg1"/>
                </a:solidFill>
                <a:effectLst/>
                <a:latin typeface="Arial" panose="020B0604020202020204" pitchFamily="34" charset="0"/>
              </a:rPr>
              <a:t>lslander</a:t>
            </a:r>
            <a:r>
              <a:rPr lang="en-AU" dirty="0">
                <a:solidFill>
                  <a:schemeClr val="bg1"/>
                </a:solidFill>
                <a:effectLst/>
                <a:latin typeface="Arial" panose="020B0604020202020204" pitchFamily="34" charset="0"/>
              </a:rPr>
              <a:t> peoples as the Traditional Custodians of the land on which we live and work with deep respect. </a:t>
            </a:r>
          </a:p>
          <a:p>
            <a:pPr>
              <a:spcAft>
                <a:spcPts val="900"/>
              </a:spcAft>
            </a:pPr>
            <a:r>
              <a:rPr lang="en-AU" dirty="0">
                <a:solidFill>
                  <a:schemeClr val="bg1"/>
                </a:solidFill>
                <a:effectLst/>
                <a:latin typeface="Arial" panose="020B0604020202020204" pitchFamily="34" charset="0"/>
              </a:rPr>
              <a:t>May Elders, past and present be blessed and honoured. </a:t>
            </a:r>
          </a:p>
          <a:p>
            <a:pPr>
              <a:spcAft>
                <a:spcPts val="900"/>
              </a:spcAft>
            </a:pPr>
            <a:r>
              <a:rPr lang="en-AU" dirty="0">
                <a:solidFill>
                  <a:schemeClr val="bg1"/>
                </a:solidFill>
                <a:effectLst/>
                <a:latin typeface="Arial" panose="020B0604020202020204" pitchFamily="34" charset="0"/>
              </a:rPr>
              <a:t>May we join together and build a future based on compassion, justice, hope, faith, and reconciliation. </a:t>
            </a:r>
            <a:endParaRPr lang="en-US" dirty="0">
              <a:solidFill>
                <a:schemeClr val="bg1"/>
              </a:solidFill>
            </a:endParaRPr>
          </a:p>
        </p:txBody>
      </p:sp>
    </p:spTree>
    <p:extLst>
      <p:ext uri="{BB962C8B-B14F-4D97-AF65-F5344CB8AC3E}">
        <p14:creationId xmlns:p14="http://schemas.microsoft.com/office/powerpoint/2010/main" val="146545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A blue and yellow border with blue and yellow dots&#10;&#10;AI-generated content may be incorrect.">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98461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46735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1955A3"/>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10/10/25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3092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81427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9369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48517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BB039-6216-59EF-8E27-6BDD80D62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A6D84C-3579-E259-631C-BA6997F32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7DA978-950B-8F22-CD15-7518BB134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AE6720-651E-D746-AA6B-800515F95B21}" type="datetimeFigureOut">
              <a:rPr lang="en-US" smtClean="0"/>
              <a:t>10/10/25</a:t>
            </a:fld>
            <a:endParaRPr lang="en-US"/>
          </a:p>
        </p:txBody>
      </p:sp>
      <p:sp>
        <p:nvSpPr>
          <p:cNvPr id="5" name="Footer Placeholder 4">
            <a:extLst>
              <a:ext uri="{FF2B5EF4-FFF2-40B4-BE49-F238E27FC236}">
                <a16:creationId xmlns:a16="http://schemas.microsoft.com/office/drawing/2014/main" id="{9CF71D44-9FEF-BEA1-5382-F0949D0C6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77270D-56C1-9AB1-C9A8-D10BEC24B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82E5ED-16E6-2C47-9F36-EE029BD91FD0}" type="slidenum">
              <a:rPr lang="en-US" smtClean="0"/>
              <a:t>‹#›</a:t>
            </a:fld>
            <a:endParaRPr lang="en-US"/>
          </a:p>
        </p:txBody>
      </p:sp>
    </p:spTree>
    <p:extLst>
      <p:ext uri="{BB962C8B-B14F-4D97-AF65-F5344CB8AC3E}">
        <p14:creationId xmlns:p14="http://schemas.microsoft.com/office/powerpoint/2010/main" val="30779688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4" r:id="rId4"/>
    <p:sldLayoutId id="2147483666" r:id="rId5"/>
    <p:sldLayoutId id="2147483667" r:id="rId6"/>
    <p:sldLayoutId id="2147483652" r:id="rId7"/>
    <p:sldLayoutId id="2147483661" r:id="rId8"/>
    <p:sldLayoutId id="2147483662" r:id="rId9"/>
    <p:sldLayoutId id="2147483654" r:id="rId10"/>
    <p:sldLayoutId id="2147483663" r:id="rId11"/>
    <p:sldLayoutId id="2147483665"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slideLayout" Target="../slideLayouts/slideLayout10.xml"/><Relationship Id="rId1" Type="http://schemas.openxmlformats.org/officeDocument/2006/relationships/themeOverride" Target="../theme/themeOverride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0.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11" Type="http://schemas.openxmlformats.org/officeDocument/2006/relationships/image" Target="../media/image22.jpeg"/><Relationship Id="rId5" Type="http://schemas.openxmlformats.org/officeDocument/2006/relationships/diagramColors" Target="../diagrams/colors1.xml"/><Relationship Id="rId10" Type="http://schemas.openxmlformats.org/officeDocument/2006/relationships/image" Target="../media/image21.jpeg"/><Relationship Id="rId4" Type="http://schemas.openxmlformats.org/officeDocument/2006/relationships/diagramQuickStyle" Target="../diagrams/quickStyle1.xml"/><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0.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11.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53A3"/>
        </a:solidFill>
        <a:effectLst/>
      </p:bgPr>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81C6A2E8-78A1-7716-C4D9-0E6826B16535}"/>
              </a:ext>
            </a:extLst>
          </p:cNvPr>
          <p:cNvPicPr>
            <a:picLocks noChangeAspect="1"/>
          </p:cNvPicPr>
          <p:nvPr/>
        </p:nvPicPr>
        <p:blipFill>
          <a:blip r:embed="rId2"/>
          <a:stretch>
            <a:fillRect/>
          </a:stretch>
        </p:blipFill>
        <p:spPr>
          <a:xfrm>
            <a:off x="2476742" y="843641"/>
            <a:ext cx="7238516" cy="1475814"/>
          </a:xfrm>
          <a:prstGeom prst="rect">
            <a:avLst/>
          </a:prstGeom>
        </p:spPr>
      </p:pic>
      <p:pic>
        <p:nvPicPr>
          <p:cNvPr id="12" name="Picture 11" descr="A yellow octagon on a black background&#10;&#10;Description automatically generated">
            <a:extLst>
              <a:ext uri="{FF2B5EF4-FFF2-40B4-BE49-F238E27FC236}">
                <a16:creationId xmlns:a16="http://schemas.microsoft.com/office/drawing/2014/main" id="{24CB7240-4DC4-099C-0920-1433840ACC4A}"/>
              </a:ext>
            </a:extLst>
          </p:cNvPr>
          <p:cNvPicPr>
            <a:picLocks noChangeAspect="1"/>
          </p:cNvPicPr>
          <p:nvPr/>
        </p:nvPicPr>
        <p:blipFill>
          <a:blip r:embed="rId3"/>
          <a:stretch>
            <a:fillRect/>
          </a:stretch>
        </p:blipFill>
        <p:spPr>
          <a:xfrm>
            <a:off x="-2493075" y="-4861120"/>
            <a:ext cx="6311900" cy="6311900"/>
          </a:xfrm>
          <a:prstGeom prst="rect">
            <a:avLst/>
          </a:prstGeom>
        </p:spPr>
      </p:pic>
      <p:pic>
        <p:nvPicPr>
          <p:cNvPr id="13" name="Picture 12" descr="A blue hexagon with black background&#10;&#10;Description automatically generated">
            <a:extLst>
              <a:ext uri="{FF2B5EF4-FFF2-40B4-BE49-F238E27FC236}">
                <a16:creationId xmlns:a16="http://schemas.microsoft.com/office/drawing/2014/main" id="{6AD1CB1E-9005-CB70-48BC-D871FA847521}"/>
              </a:ext>
            </a:extLst>
          </p:cNvPr>
          <p:cNvPicPr>
            <a:picLocks noChangeAspect="1"/>
          </p:cNvPicPr>
          <p:nvPr/>
        </p:nvPicPr>
        <p:blipFill>
          <a:blip r:embed="rId4"/>
          <a:stretch>
            <a:fillRect/>
          </a:stretch>
        </p:blipFill>
        <p:spPr>
          <a:xfrm rot="595269">
            <a:off x="8914503" y="5957757"/>
            <a:ext cx="3834414" cy="3667700"/>
          </a:xfrm>
          <a:prstGeom prst="rect">
            <a:avLst/>
          </a:prstGeom>
        </p:spPr>
      </p:pic>
      <p:pic>
        <p:nvPicPr>
          <p:cNvPr id="14" name="Picture 13" descr="A yellow square with a blue hand and a black background&#10;&#10;Description automatically generated">
            <a:extLst>
              <a:ext uri="{FF2B5EF4-FFF2-40B4-BE49-F238E27FC236}">
                <a16:creationId xmlns:a16="http://schemas.microsoft.com/office/drawing/2014/main" id="{92139AE0-90E5-9780-EA6B-116DB99080DC}"/>
              </a:ext>
            </a:extLst>
          </p:cNvPr>
          <p:cNvPicPr>
            <a:picLocks noChangeAspect="1"/>
          </p:cNvPicPr>
          <p:nvPr/>
        </p:nvPicPr>
        <p:blipFill>
          <a:blip r:embed="rId5"/>
          <a:stretch>
            <a:fillRect/>
          </a:stretch>
        </p:blipFill>
        <p:spPr>
          <a:xfrm>
            <a:off x="10931543" y="5564632"/>
            <a:ext cx="965200" cy="952500"/>
          </a:xfrm>
          <a:prstGeom prst="rect">
            <a:avLst/>
          </a:prstGeom>
        </p:spPr>
      </p:pic>
      <p:pic>
        <p:nvPicPr>
          <p:cNvPr id="17" name="Picture 16" descr="A blue and white rectangular shapes&#10;&#10;Description automatically generated">
            <a:extLst>
              <a:ext uri="{FF2B5EF4-FFF2-40B4-BE49-F238E27FC236}">
                <a16:creationId xmlns:a16="http://schemas.microsoft.com/office/drawing/2014/main" id="{2E474F94-0192-B2CC-FC19-EE3D9FADF0C9}"/>
              </a:ext>
            </a:extLst>
          </p:cNvPr>
          <p:cNvPicPr>
            <a:picLocks noChangeAspect="1"/>
          </p:cNvPicPr>
          <p:nvPr/>
        </p:nvPicPr>
        <p:blipFill>
          <a:blip r:embed="rId6"/>
          <a:stretch>
            <a:fillRect/>
          </a:stretch>
        </p:blipFill>
        <p:spPr>
          <a:xfrm>
            <a:off x="312569" y="197469"/>
            <a:ext cx="1548888" cy="1514847"/>
          </a:xfrm>
          <a:prstGeom prst="rect">
            <a:avLst/>
          </a:prstGeom>
        </p:spPr>
      </p:pic>
      <p:sp>
        <p:nvSpPr>
          <p:cNvPr id="2" name="Title 1">
            <a:extLst>
              <a:ext uri="{FF2B5EF4-FFF2-40B4-BE49-F238E27FC236}">
                <a16:creationId xmlns:a16="http://schemas.microsoft.com/office/drawing/2014/main" id="{8DBFDF59-62E7-AB1D-742D-1723208CC0BC}"/>
              </a:ext>
            </a:extLst>
          </p:cNvPr>
          <p:cNvSpPr txBox="1">
            <a:spLocks/>
          </p:cNvSpPr>
          <p:nvPr/>
        </p:nvSpPr>
        <p:spPr>
          <a:xfrm>
            <a:off x="3641358" y="3496962"/>
            <a:ext cx="5850219" cy="4718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kern="100" dirty="0">
                <a:solidFill>
                  <a:srgbClr val="FCE609"/>
                </a:solidFill>
                <a:latin typeface="Arial" panose="020B0604020202020204" pitchFamily="34" charset="0"/>
                <a:ea typeface="Calibri" panose="020F0502020204030204" pitchFamily="34" charset="0"/>
                <a:cs typeface="Arial" panose="020B0604020202020204" pitchFamily="34" charset="0"/>
              </a:rPr>
              <a:t>Collaboration for Good</a:t>
            </a:r>
            <a:endParaRPr lang="en-AU" sz="4000" b="1" dirty="0">
              <a:solidFill>
                <a:srgbClr val="FCE60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A52B528-B109-1FB0-A78B-7663EE34F617}"/>
              </a:ext>
            </a:extLst>
          </p:cNvPr>
          <p:cNvSpPr txBox="1"/>
          <p:nvPr/>
        </p:nvSpPr>
        <p:spPr>
          <a:xfrm>
            <a:off x="5656303" y="4227942"/>
            <a:ext cx="1820328" cy="477054"/>
          </a:xfrm>
          <a:prstGeom prst="rect">
            <a:avLst/>
          </a:prstGeom>
          <a:noFill/>
        </p:spPr>
        <p:txBody>
          <a:bodyPr wrap="square">
            <a:spAutoFit/>
          </a:bodyPr>
          <a:lstStyle/>
          <a:p>
            <a:r>
              <a:rPr lang="en-AU" sz="2500" dirty="0">
                <a:solidFill>
                  <a:schemeClr val="bg1"/>
                </a:solidFill>
                <a:latin typeface="Arial" panose="020B0604020202020204" pitchFamily="34" charset="0"/>
                <a:cs typeface="Arial" panose="020B0604020202020204" pitchFamily="34" charset="0"/>
              </a:rPr>
              <a:t>Kate Scholl</a:t>
            </a:r>
          </a:p>
        </p:txBody>
      </p:sp>
    </p:spTree>
    <p:extLst>
      <p:ext uri="{BB962C8B-B14F-4D97-AF65-F5344CB8AC3E}">
        <p14:creationId xmlns:p14="http://schemas.microsoft.com/office/powerpoint/2010/main" val="355702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B933A85-B90B-8614-682B-FDCA505C9B45}"/>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27B624B1-8427-2B6F-C963-9564E37729AD}"/>
              </a:ext>
            </a:extLst>
          </p:cNvPr>
          <p:cNvSpPr>
            <a:spLocks noGrp="1"/>
          </p:cNvSpPr>
          <p:nvPr>
            <p:ph type="title"/>
          </p:nvPr>
        </p:nvSpPr>
        <p:spPr>
          <a:xfrm>
            <a:off x="798845" y="1055127"/>
            <a:ext cx="10515600" cy="806450"/>
          </a:xfrm>
        </p:spPr>
        <p:txBody>
          <a:bodyPr>
            <a:noAutofit/>
          </a:bodyPr>
          <a:lstStyle/>
          <a:p>
            <a:pPr>
              <a:lnSpc>
                <a:spcPts val="5000"/>
              </a:lnSpc>
            </a:pPr>
            <a:r>
              <a:rPr lang="en-AU" sz="4000" dirty="0">
                <a:latin typeface="Abadi" panose="020B0604020104020204" pitchFamily="34" charset="0"/>
              </a:rPr>
              <a:t>Conference Engagement across NSW</a:t>
            </a:r>
            <a:endParaRPr lang="en-AU" sz="4000" dirty="0">
              <a:solidFill>
                <a:schemeClr val="bg2"/>
              </a:solidFill>
            </a:endParaRPr>
          </a:p>
        </p:txBody>
      </p:sp>
      <p:pic>
        <p:nvPicPr>
          <p:cNvPr id="34" name="Picture 33" descr="A group of people sitting around a table&#10;&#10;AI-generated content may be incorrect.">
            <a:extLst>
              <a:ext uri="{FF2B5EF4-FFF2-40B4-BE49-F238E27FC236}">
                <a16:creationId xmlns:a16="http://schemas.microsoft.com/office/drawing/2014/main" id="{68B0584B-7C2A-6BCD-DBA2-3B7213E67E40}"/>
              </a:ext>
            </a:extLst>
          </p:cNvPr>
          <p:cNvPicPr>
            <a:picLocks noChangeAspect="1"/>
          </p:cNvPicPr>
          <p:nvPr/>
        </p:nvPicPr>
        <p:blipFill>
          <a:blip r:embed="rId3">
            <a:extLst>
              <a:ext uri="{28A0092B-C50C-407E-A947-70E740481C1C}">
                <a14:useLocalDpi xmlns:a14="http://schemas.microsoft.com/office/drawing/2010/main" val="0"/>
              </a:ext>
            </a:extLst>
          </a:blip>
          <a:srcRect l="19784" r="35802" b="7563"/>
          <a:stretch/>
        </p:blipFill>
        <p:spPr>
          <a:xfrm rot="5400000">
            <a:off x="1325485" y="3982882"/>
            <a:ext cx="1508978" cy="2355421"/>
          </a:xfrm>
          <a:prstGeom prst="rect">
            <a:avLst/>
          </a:prstGeom>
          <a:effectLst>
            <a:softEdge rad="101600"/>
          </a:effectLst>
        </p:spPr>
      </p:pic>
      <p:pic>
        <p:nvPicPr>
          <p:cNvPr id="35" name="Picture 34" descr="A person and person standing next to each other&#10;&#10;AI-generated content may be incorrect.">
            <a:extLst>
              <a:ext uri="{FF2B5EF4-FFF2-40B4-BE49-F238E27FC236}">
                <a16:creationId xmlns:a16="http://schemas.microsoft.com/office/drawing/2014/main" id="{68184B09-E995-879D-6E6E-0C071DFE0B4A}"/>
              </a:ext>
            </a:extLst>
          </p:cNvPr>
          <p:cNvPicPr>
            <a:picLocks noChangeAspect="1"/>
          </p:cNvPicPr>
          <p:nvPr/>
        </p:nvPicPr>
        <p:blipFill>
          <a:blip r:embed="rId4">
            <a:extLst>
              <a:ext uri="{28A0092B-C50C-407E-A947-70E740481C1C}">
                <a14:useLocalDpi xmlns:a14="http://schemas.microsoft.com/office/drawing/2010/main" val="0"/>
              </a:ext>
            </a:extLst>
          </a:blip>
          <a:srcRect t="10100" b="132"/>
          <a:stretch/>
        </p:blipFill>
        <p:spPr>
          <a:xfrm>
            <a:off x="7818908" y="1775136"/>
            <a:ext cx="1717018" cy="2081352"/>
          </a:xfrm>
          <a:prstGeom prst="rect">
            <a:avLst/>
          </a:prstGeom>
          <a:effectLst>
            <a:softEdge rad="101600"/>
          </a:effectLst>
        </p:spPr>
      </p:pic>
      <p:pic>
        <p:nvPicPr>
          <p:cNvPr id="36" name="Picture 2" descr="Photo">
            <a:extLst>
              <a:ext uri="{FF2B5EF4-FFF2-40B4-BE49-F238E27FC236}">
                <a16:creationId xmlns:a16="http://schemas.microsoft.com/office/drawing/2014/main" id="{218B084A-29A7-1060-16E5-99FA00E15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851" y="4406103"/>
            <a:ext cx="2436917" cy="1623358"/>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37" name="Picture 36" descr="A group of people posing for a photo&#10;&#10;AI-generated content may be incorrect.">
            <a:extLst>
              <a:ext uri="{FF2B5EF4-FFF2-40B4-BE49-F238E27FC236}">
                <a16:creationId xmlns:a16="http://schemas.microsoft.com/office/drawing/2014/main" id="{0F68BD4A-C6CE-5505-E038-82F0BF458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189" y="1975191"/>
            <a:ext cx="2446948" cy="1642365"/>
          </a:xfrm>
          <a:prstGeom prst="rect">
            <a:avLst/>
          </a:prstGeom>
          <a:effectLst>
            <a:softEdge rad="101600"/>
          </a:effectLst>
        </p:spPr>
      </p:pic>
      <p:pic>
        <p:nvPicPr>
          <p:cNvPr id="38" name="Picture 37" descr="A group of people posing for a photo&#10;&#10;AI-generated content may be incorrect.">
            <a:extLst>
              <a:ext uri="{FF2B5EF4-FFF2-40B4-BE49-F238E27FC236}">
                <a16:creationId xmlns:a16="http://schemas.microsoft.com/office/drawing/2014/main" id="{25CE564B-9392-7B69-21D0-AA48B7C909EC}"/>
              </a:ext>
            </a:extLst>
          </p:cNvPr>
          <p:cNvPicPr>
            <a:picLocks noChangeAspect="1"/>
          </p:cNvPicPr>
          <p:nvPr/>
        </p:nvPicPr>
        <p:blipFill>
          <a:blip r:embed="rId7">
            <a:extLst>
              <a:ext uri="{28A0092B-C50C-407E-A947-70E740481C1C}">
                <a14:useLocalDpi xmlns:a14="http://schemas.microsoft.com/office/drawing/2010/main" val="0"/>
              </a:ext>
            </a:extLst>
          </a:blip>
          <a:srcRect l="22581" t="2973" r="1669" b="12830"/>
          <a:stretch/>
        </p:blipFill>
        <p:spPr>
          <a:xfrm>
            <a:off x="4301850" y="1828631"/>
            <a:ext cx="2352903" cy="1961455"/>
          </a:xfrm>
          <a:prstGeom prst="rect">
            <a:avLst/>
          </a:prstGeom>
          <a:effectLst>
            <a:softEdge rad="101600"/>
          </a:effectLst>
        </p:spPr>
      </p:pic>
      <p:pic>
        <p:nvPicPr>
          <p:cNvPr id="39" name="Picture 4" descr="No photo description available.">
            <a:extLst>
              <a:ext uri="{FF2B5EF4-FFF2-40B4-BE49-F238E27FC236}">
                <a16:creationId xmlns:a16="http://schemas.microsoft.com/office/drawing/2014/main" id="{AE235CF3-896D-7938-40D6-AA48737421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0234"/>
          <a:stretch/>
        </p:blipFill>
        <p:spPr bwMode="auto">
          <a:xfrm>
            <a:off x="7818908" y="4367270"/>
            <a:ext cx="2633457" cy="1396293"/>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89AB6732-3F2B-AB1F-1548-86378129433C}"/>
              </a:ext>
            </a:extLst>
          </p:cNvPr>
          <p:cNvSpPr txBox="1"/>
          <p:nvPr/>
        </p:nvSpPr>
        <p:spPr>
          <a:xfrm>
            <a:off x="834171" y="3659384"/>
            <a:ext cx="3096428" cy="707886"/>
          </a:xfrm>
          <a:prstGeom prst="rect">
            <a:avLst/>
          </a:prstGeom>
          <a:noFill/>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Caringbah Conference at Burraneer</a:t>
            </a:r>
          </a:p>
        </p:txBody>
      </p:sp>
      <p:sp>
        <p:nvSpPr>
          <p:cNvPr id="41" name="TextBox 40">
            <a:extLst>
              <a:ext uri="{FF2B5EF4-FFF2-40B4-BE49-F238E27FC236}">
                <a16:creationId xmlns:a16="http://schemas.microsoft.com/office/drawing/2014/main" id="{A0C292D6-93E6-2515-EB6E-610412F3B081}"/>
              </a:ext>
            </a:extLst>
          </p:cNvPr>
          <p:cNvSpPr txBox="1"/>
          <p:nvPr/>
        </p:nvSpPr>
        <p:spPr>
          <a:xfrm>
            <a:off x="4301850" y="3703645"/>
            <a:ext cx="3821580" cy="400110"/>
          </a:xfrm>
          <a:prstGeom prst="rect">
            <a:avLst/>
          </a:prstGeom>
          <a:noFill/>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Albury HS Conference</a:t>
            </a:r>
          </a:p>
        </p:txBody>
      </p:sp>
      <p:sp>
        <p:nvSpPr>
          <p:cNvPr id="42" name="TextBox 41">
            <a:extLst>
              <a:ext uri="{FF2B5EF4-FFF2-40B4-BE49-F238E27FC236}">
                <a16:creationId xmlns:a16="http://schemas.microsoft.com/office/drawing/2014/main" id="{9BB09D6C-177F-21D6-1E6C-5D8166AFBBE7}"/>
              </a:ext>
            </a:extLst>
          </p:cNvPr>
          <p:cNvSpPr txBox="1"/>
          <p:nvPr/>
        </p:nvSpPr>
        <p:spPr>
          <a:xfrm>
            <a:off x="7966582" y="3813272"/>
            <a:ext cx="1944596" cy="400110"/>
          </a:xfrm>
          <a:prstGeom prst="rect">
            <a:avLst/>
          </a:prstGeom>
          <a:noFill/>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Forbes</a:t>
            </a:r>
            <a:r>
              <a:rPr lang="en-AU" b="1" dirty="0">
                <a:solidFill>
                  <a:schemeClr val="bg1"/>
                </a:solidFill>
              </a:rPr>
              <a:t> </a:t>
            </a:r>
          </a:p>
        </p:txBody>
      </p:sp>
      <p:sp>
        <p:nvSpPr>
          <p:cNvPr id="43" name="TextBox 42">
            <a:extLst>
              <a:ext uri="{FF2B5EF4-FFF2-40B4-BE49-F238E27FC236}">
                <a16:creationId xmlns:a16="http://schemas.microsoft.com/office/drawing/2014/main" id="{499AEA99-F430-4603-4E26-B8B7A1F7F924}"/>
              </a:ext>
            </a:extLst>
          </p:cNvPr>
          <p:cNvSpPr txBox="1"/>
          <p:nvPr/>
        </p:nvSpPr>
        <p:spPr>
          <a:xfrm>
            <a:off x="798845" y="5915082"/>
            <a:ext cx="2264476" cy="477054"/>
          </a:xfrm>
          <a:prstGeom prst="rect">
            <a:avLst/>
          </a:prstGeom>
          <a:noFill/>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Dubbo</a:t>
            </a:r>
            <a:r>
              <a:rPr lang="en-AU" sz="2500" dirty="0">
                <a:solidFill>
                  <a:schemeClr val="bg1"/>
                </a:solidFill>
                <a:latin typeface="Arial" panose="020B0604020202020204" pitchFamily="34" charset="0"/>
                <a:cs typeface="Arial" panose="020B0604020202020204" pitchFamily="34" charset="0"/>
              </a:rPr>
              <a:t> </a:t>
            </a:r>
          </a:p>
        </p:txBody>
      </p:sp>
      <p:sp>
        <p:nvSpPr>
          <p:cNvPr id="44" name="TextBox 43">
            <a:extLst>
              <a:ext uri="{FF2B5EF4-FFF2-40B4-BE49-F238E27FC236}">
                <a16:creationId xmlns:a16="http://schemas.microsoft.com/office/drawing/2014/main" id="{ADB5CF86-3905-4DAD-A9A4-543EB3240579}"/>
              </a:ext>
            </a:extLst>
          </p:cNvPr>
          <p:cNvSpPr txBox="1"/>
          <p:nvPr/>
        </p:nvSpPr>
        <p:spPr>
          <a:xfrm>
            <a:off x="7825568" y="5751829"/>
            <a:ext cx="4971413" cy="400110"/>
          </a:xfrm>
          <a:prstGeom prst="rect">
            <a:avLst/>
          </a:prstGeom>
          <a:noFill/>
        </p:spPr>
        <p:txBody>
          <a:bodyPr wrap="square" rtlCol="0">
            <a:spAutoFit/>
          </a:bodyPr>
          <a:lstStyle/>
          <a:p>
            <a:r>
              <a:rPr lang="en-AU" sz="2000" dirty="0" err="1">
                <a:solidFill>
                  <a:schemeClr val="bg1"/>
                </a:solidFill>
                <a:latin typeface="Arial" panose="020B0604020202020204" pitchFamily="34" charset="0"/>
                <a:cs typeface="Arial" panose="020B0604020202020204" pitchFamily="34" charset="0"/>
              </a:rPr>
              <a:t>McClosker</a:t>
            </a:r>
            <a:r>
              <a:rPr lang="en-AU" sz="2000" dirty="0">
                <a:solidFill>
                  <a:schemeClr val="bg1"/>
                </a:solidFill>
                <a:latin typeface="Arial" panose="020B0604020202020204" pitchFamily="34" charset="0"/>
                <a:cs typeface="Arial" panose="020B0604020202020204" pitchFamily="34" charset="0"/>
              </a:rPr>
              <a:t> House, Port Macquarie </a:t>
            </a:r>
          </a:p>
        </p:txBody>
      </p:sp>
      <p:sp>
        <p:nvSpPr>
          <p:cNvPr id="45" name="TextBox 44">
            <a:extLst>
              <a:ext uri="{FF2B5EF4-FFF2-40B4-BE49-F238E27FC236}">
                <a16:creationId xmlns:a16="http://schemas.microsoft.com/office/drawing/2014/main" id="{F2FA87E7-B743-4899-2D1A-E32A4814FCCA}"/>
              </a:ext>
            </a:extLst>
          </p:cNvPr>
          <p:cNvSpPr txBox="1"/>
          <p:nvPr/>
        </p:nvSpPr>
        <p:spPr>
          <a:xfrm>
            <a:off x="4301850" y="5938489"/>
            <a:ext cx="2436917" cy="400110"/>
          </a:xfrm>
          <a:prstGeom prst="rect">
            <a:avLst/>
          </a:prstGeom>
          <a:noFill/>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Inverell</a:t>
            </a:r>
            <a:r>
              <a:rPr lang="en-AU" b="1" dirty="0">
                <a:solidFill>
                  <a:schemeClr val="bg1"/>
                </a:solidFill>
              </a:rPr>
              <a:t> </a:t>
            </a:r>
          </a:p>
        </p:txBody>
      </p:sp>
    </p:spTree>
    <p:extLst>
      <p:ext uri="{BB962C8B-B14F-4D97-AF65-F5344CB8AC3E}">
        <p14:creationId xmlns:p14="http://schemas.microsoft.com/office/powerpoint/2010/main" val="208612780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D666D-2756-A5E0-D67E-54690593DD40}"/>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8AF3231A-781B-0B87-7165-96DBA9ADBE4F}"/>
              </a:ext>
            </a:extLst>
          </p:cNvPr>
          <p:cNvSpPr txBox="1"/>
          <p:nvPr/>
        </p:nvSpPr>
        <p:spPr>
          <a:xfrm>
            <a:off x="630195" y="658328"/>
            <a:ext cx="7265772" cy="707886"/>
          </a:xfrm>
          <a:prstGeom prst="rect">
            <a:avLst/>
          </a:prstGeom>
          <a:noFill/>
        </p:spPr>
        <p:txBody>
          <a:bodyPr wrap="square">
            <a:spAutoFit/>
          </a:bodyPr>
          <a:lstStyle/>
          <a:p>
            <a:r>
              <a:rPr lang="en-AU" sz="4000" b="1" dirty="0">
                <a:solidFill>
                  <a:srgbClr val="FCE609"/>
                </a:solidFill>
                <a:latin typeface="Abadi" panose="020B0604020104020204" pitchFamily="34" charset="0"/>
                <a:ea typeface="+mj-ea"/>
                <a:cs typeface="Arial" panose="020B0604020202020204" pitchFamily="34" charset="0"/>
              </a:rPr>
              <a:t>GWS Conferences Engagement</a:t>
            </a:r>
            <a:endParaRPr lang="en-US" sz="4000" b="1" dirty="0">
              <a:solidFill>
                <a:srgbClr val="FCE609"/>
              </a:solidFill>
              <a:latin typeface="Abadi" panose="020B0604020104020204" pitchFamily="34" charset="0"/>
              <a:ea typeface="+mj-ea"/>
              <a:cs typeface="Arial" panose="020B0604020202020204" pitchFamily="34" charset="0"/>
            </a:endParaRPr>
          </a:p>
        </p:txBody>
      </p:sp>
      <p:pic>
        <p:nvPicPr>
          <p:cNvPr id="35" name="Content Placeholder 6" descr="A group of people sitting outside&#10;&#10;Description automatically generated">
            <a:extLst>
              <a:ext uri="{FF2B5EF4-FFF2-40B4-BE49-F238E27FC236}">
                <a16:creationId xmlns:a16="http://schemas.microsoft.com/office/drawing/2014/main" id="{70FE4DC9-A401-4235-D3C7-A80CFE72BC9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41208" y="1477900"/>
            <a:ext cx="3965855" cy="2018335"/>
          </a:xfrm>
          <a:prstGeom prst="rect">
            <a:avLst/>
          </a:prstGeom>
          <a:effectLst>
            <a:softEdge rad="101600"/>
          </a:effectLst>
        </p:spPr>
      </p:pic>
      <p:pic>
        <p:nvPicPr>
          <p:cNvPr id="36" name="Picture 35" descr="A group of people posing for a photo&#10;&#10;Description automatically generated">
            <a:extLst>
              <a:ext uri="{FF2B5EF4-FFF2-40B4-BE49-F238E27FC236}">
                <a16:creationId xmlns:a16="http://schemas.microsoft.com/office/drawing/2014/main" id="{0A825D26-A2A1-85A1-9C22-B74C121E88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0195" y="1366214"/>
            <a:ext cx="3738241" cy="2241708"/>
          </a:xfrm>
          <a:prstGeom prst="rect">
            <a:avLst/>
          </a:prstGeom>
          <a:effectLst>
            <a:softEdge rad="101600"/>
          </a:effectLst>
        </p:spPr>
      </p:pic>
      <p:pic>
        <p:nvPicPr>
          <p:cNvPr id="37" name="Picture 36" descr="A group of people standing outside&#10;&#10;Description automatically generated">
            <a:extLst>
              <a:ext uri="{FF2B5EF4-FFF2-40B4-BE49-F238E27FC236}">
                <a16:creationId xmlns:a16="http://schemas.microsoft.com/office/drawing/2014/main" id="{7B8EA335-AB04-E831-807C-DB4909574AD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41208" y="4078745"/>
            <a:ext cx="2931346" cy="2020160"/>
          </a:xfrm>
          <a:prstGeom prst="rect">
            <a:avLst/>
          </a:prstGeom>
          <a:effectLst>
            <a:softEdge rad="101600"/>
          </a:effectLst>
        </p:spPr>
      </p:pic>
      <p:sp>
        <p:nvSpPr>
          <p:cNvPr id="38" name="Footer Placeholder 3">
            <a:extLst>
              <a:ext uri="{FF2B5EF4-FFF2-40B4-BE49-F238E27FC236}">
                <a16:creationId xmlns:a16="http://schemas.microsoft.com/office/drawing/2014/main" id="{F46FA75F-2531-94AD-53DA-E4B70291DBCC}"/>
              </a:ext>
            </a:extLst>
          </p:cNvPr>
          <p:cNvSpPr txBox="1">
            <a:spLocks/>
          </p:cNvSpPr>
          <p:nvPr/>
        </p:nvSpPr>
        <p:spPr>
          <a:xfrm>
            <a:off x="5341208" y="6193095"/>
            <a:ext cx="5329084" cy="62882"/>
          </a:xfrm>
          <a:prstGeom prst="rect">
            <a:avLst/>
          </a:prstGeom>
        </p:spPr>
        <p:txBody>
          <a:bodyPr vert="horz" lIns="91440" tIns="45720" rIns="91440" bIns="45720" rtlCol="0" anchor="ctr"/>
          <a:lstStyle>
            <a:defPPr>
              <a:defRPr lang="en-US"/>
            </a:defPPr>
            <a:lvl1pPr marL="0" algn="l" defTabSz="914400" rtl="0" eaLnBrk="1" latinLnBrk="0" hangingPunct="1">
              <a:defRPr sz="105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rPr>
              <a:t>Cumberland Region members at Merrylands</a:t>
            </a:r>
          </a:p>
        </p:txBody>
      </p:sp>
      <p:pic>
        <p:nvPicPr>
          <p:cNvPr id="39" name="Picture 38" descr="A group of people standing in front of a table&#10;&#10;Description automatically generated">
            <a:extLst>
              <a:ext uri="{FF2B5EF4-FFF2-40B4-BE49-F238E27FC236}">
                <a16:creationId xmlns:a16="http://schemas.microsoft.com/office/drawing/2014/main" id="{CC6CB6F8-996F-3AB6-717E-DFE0EBB0D66C}"/>
              </a:ext>
            </a:extLst>
          </p:cNvPr>
          <p:cNvPicPr>
            <a:picLocks noChangeAspect="1"/>
          </p:cNvPicPr>
          <p:nvPr/>
        </p:nvPicPr>
        <p:blipFill>
          <a:blip r:embed="rId5" cstate="screen">
            <a:extLst>
              <a:ext uri="{28A0092B-C50C-407E-A947-70E740481C1C}">
                <a14:useLocalDpi xmlns:a14="http://schemas.microsoft.com/office/drawing/2010/main"/>
              </a:ext>
            </a:extLst>
          </a:blip>
          <a:srcRect l="-318"/>
          <a:stretch/>
        </p:blipFill>
        <p:spPr>
          <a:xfrm>
            <a:off x="630195" y="4161688"/>
            <a:ext cx="3866365" cy="1854274"/>
          </a:xfrm>
          <a:prstGeom prst="rect">
            <a:avLst/>
          </a:prstGeom>
          <a:effectLst>
            <a:softEdge rad="101600"/>
          </a:effectLst>
        </p:spPr>
      </p:pic>
      <p:sp>
        <p:nvSpPr>
          <p:cNvPr id="40" name="Footer Placeholder 3">
            <a:extLst>
              <a:ext uri="{FF2B5EF4-FFF2-40B4-BE49-F238E27FC236}">
                <a16:creationId xmlns:a16="http://schemas.microsoft.com/office/drawing/2014/main" id="{065B379B-5EB2-8A5C-1848-D169A190409C}"/>
              </a:ext>
            </a:extLst>
          </p:cNvPr>
          <p:cNvSpPr txBox="1">
            <a:spLocks/>
          </p:cNvSpPr>
          <p:nvPr/>
        </p:nvSpPr>
        <p:spPr>
          <a:xfrm>
            <a:off x="535177" y="6043490"/>
            <a:ext cx="4581034" cy="312363"/>
          </a:xfrm>
          <a:prstGeom prst="rect">
            <a:avLst/>
          </a:prstGeom>
        </p:spPr>
        <p:txBody>
          <a:bodyPr vert="horz" lIns="91440" tIns="45720" rIns="91440" bIns="45720" rtlCol="0" anchor="ctr"/>
          <a:lstStyle>
            <a:defPPr>
              <a:defRPr lang="en-US"/>
            </a:defPPr>
            <a:lvl1pPr marL="0" algn="l" defTabSz="914400" rtl="0" eaLnBrk="1" latinLnBrk="0" hangingPunct="1">
              <a:defRPr sz="105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rPr>
              <a:t>Rydalmere members at Ermington</a:t>
            </a:r>
          </a:p>
        </p:txBody>
      </p:sp>
      <p:sp>
        <p:nvSpPr>
          <p:cNvPr id="41" name="Footer Placeholder 3">
            <a:extLst>
              <a:ext uri="{FF2B5EF4-FFF2-40B4-BE49-F238E27FC236}">
                <a16:creationId xmlns:a16="http://schemas.microsoft.com/office/drawing/2014/main" id="{94CDCC05-C578-8BE2-E1A2-F2D6DB224AAB}"/>
              </a:ext>
            </a:extLst>
          </p:cNvPr>
          <p:cNvSpPr txBox="1">
            <a:spLocks/>
          </p:cNvSpPr>
          <p:nvPr/>
        </p:nvSpPr>
        <p:spPr>
          <a:xfrm>
            <a:off x="619432" y="3760862"/>
            <a:ext cx="4412525" cy="123582"/>
          </a:xfrm>
          <a:prstGeom prst="rect">
            <a:avLst/>
          </a:prstGeom>
        </p:spPr>
        <p:txBody>
          <a:bodyPr vert="horz" lIns="91440" tIns="45720" rIns="91440" bIns="45720" rtlCol="0" anchor="ctr"/>
          <a:lstStyle>
            <a:defPPr>
              <a:defRPr lang="en-US"/>
            </a:defPPr>
            <a:lvl1pPr marL="0" algn="l" defTabSz="914400" rtl="0" eaLnBrk="1" latinLnBrk="0" hangingPunct="1">
              <a:defRPr sz="105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rPr>
              <a:t>Nepean Region Members at Penrith</a:t>
            </a:r>
          </a:p>
        </p:txBody>
      </p:sp>
      <p:sp>
        <p:nvSpPr>
          <p:cNvPr id="42" name="Footer Placeholder 3">
            <a:extLst>
              <a:ext uri="{FF2B5EF4-FFF2-40B4-BE49-F238E27FC236}">
                <a16:creationId xmlns:a16="http://schemas.microsoft.com/office/drawing/2014/main" id="{B4F0975F-8E96-9655-6A1F-93D568D84C0F}"/>
              </a:ext>
            </a:extLst>
          </p:cNvPr>
          <p:cNvSpPr txBox="1">
            <a:spLocks/>
          </p:cNvSpPr>
          <p:nvPr/>
        </p:nvSpPr>
        <p:spPr>
          <a:xfrm>
            <a:off x="5341208" y="3579264"/>
            <a:ext cx="4144827" cy="3123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err="1">
                <a:solidFill>
                  <a:schemeClr val="bg1"/>
                </a:solidFill>
                <a:latin typeface="Arial" panose="020B0604020202020204" pitchFamily="34" charset="0"/>
                <a:cs typeface="Arial" panose="020B0604020202020204" pitchFamily="34" charset="0"/>
              </a:rPr>
              <a:t>Katoomba</a:t>
            </a:r>
            <a:r>
              <a:rPr lang="en-US" sz="2000" dirty="0">
                <a:solidFill>
                  <a:schemeClr val="bg1"/>
                </a:solidFill>
                <a:latin typeface="Arial" panose="020B0604020202020204" pitchFamily="34" charset="0"/>
                <a:cs typeface="Arial" panose="020B0604020202020204" pitchFamily="34" charset="0"/>
              </a:rPr>
              <a:t> Weekly Bread delivery </a:t>
            </a:r>
          </a:p>
        </p:txBody>
      </p:sp>
    </p:spTree>
    <p:extLst>
      <p:ext uri="{BB962C8B-B14F-4D97-AF65-F5344CB8AC3E}">
        <p14:creationId xmlns:p14="http://schemas.microsoft.com/office/powerpoint/2010/main" val="2564800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2F1A91D-8621-52DA-019A-D09C80B742B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5B0CBB1-E113-7DEF-645C-2F73AF9F0B07}"/>
              </a:ext>
            </a:extLst>
          </p:cNvPr>
          <p:cNvSpPr>
            <a:spLocks noGrp="1"/>
          </p:cNvSpPr>
          <p:nvPr>
            <p:ph type="title"/>
          </p:nvPr>
        </p:nvSpPr>
        <p:spPr>
          <a:xfrm>
            <a:off x="374586" y="1215390"/>
            <a:ext cx="9912178" cy="806450"/>
          </a:xfrm>
        </p:spPr>
        <p:txBody>
          <a:bodyPr>
            <a:noAutofit/>
          </a:bodyPr>
          <a:lstStyle/>
          <a:p>
            <a:pPr>
              <a:lnSpc>
                <a:spcPct val="100000"/>
              </a:lnSpc>
            </a:pPr>
            <a:r>
              <a:rPr lang="en-AU" sz="4000" dirty="0"/>
              <a:t>Youth Engagement</a:t>
            </a:r>
            <a:br>
              <a:rPr lang="en-AU" sz="2500" dirty="0"/>
            </a:br>
            <a:r>
              <a:rPr lang="en-AU" sz="2500" dirty="0"/>
              <a:t>Penrith Halloween events, Merrylands BBQs, and Albury High School Conference with residents</a:t>
            </a:r>
            <a:br>
              <a:rPr lang="en-AU" sz="6600" i="1" dirty="0">
                <a:solidFill>
                  <a:schemeClr val="tx2">
                    <a:lumMod val="75000"/>
                    <a:lumOff val="25000"/>
                  </a:schemeClr>
                </a:solidFill>
              </a:rPr>
            </a:br>
            <a:endParaRPr lang="en-AU" sz="4000" i="1" dirty="0">
              <a:solidFill>
                <a:srgbClr val="FCE60A"/>
              </a:solidFill>
            </a:endParaRPr>
          </a:p>
        </p:txBody>
      </p:sp>
      <p:pic>
        <p:nvPicPr>
          <p:cNvPr id="6" name="Picture 5" descr="A group of people in clothing in an elevator&#10;&#10;Description automatically generated">
            <a:extLst>
              <a:ext uri="{FF2B5EF4-FFF2-40B4-BE49-F238E27FC236}">
                <a16:creationId xmlns:a16="http://schemas.microsoft.com/office/drawing/2014/main" id="{6D1FC566-DCA0-A7A8-B044-19629F6507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66755" y="1942289"/>
            <a:ext cx="2174772" cy="2636716"/>
          </a:xfrm>
          <a:prstGeom prst="rect">
            <a:avLst/>
          </a:prstGeom>
          <a:effectLst>
            <a:softEdge rad="101600"/>
          </a:effectLst>
        </p:spPr>
      </p:pic>
      <p:pic>
        <p:nvPicPr>
          <p:cNvPr id="7" name="Picture 6" descr="A group of people holding orange buckets&#10;&#10;Description automatically generated">
            <a:extLst>
              <a:ext uri="{FF2B5EF4-FFF2-40B4-BE49-F238E27FC236}">
                <a16:creationId xmlns:a16="http://schemas.microsoft.com/office/drawing/2014/main" id="{B2A1EAE4-9D41-DE5A-B629-56B93BA0AE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38934" y="2105998"/>
            <a:ext cx="3518620" cy="2432565"/>
          </a:xfrm>
          <a:prstGeom prst="rect">
            <a:avLst/>
          </a:prstGeom>
          <a:effectLst>
            <a:softEdge rad="101600"/>
          </a:effectLst>
        </p:spPr>
      </p:pic>
      <p:pic>
        <p:nvPicPr>
          <p:cNvPr id="8" name="Picture 7" descr="A group of people standing next to a table full of food&#10;&#10;Description automatically generated">
            <a:extLst>
              <a:ext uri="{FF2B5EF4-FFF2-40B4-BE49-F238E27FC236}">
                <a16:creationId xmlns:a16="http://schemas.microsoft.com/office/drawing/2014/main" id="{EFF7020C-A207-EA57-2E57-4FD3E208D5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7679" y="4632022"/>
            <a:ext cx="1322402" cy="1777422"/>
          </a:xfrm>
          <a:prstGeom prst="rect">
            <a:avLst/>
          </a:prstGeom>
          <a:effectLst>
            <a:softEdge rad="101600"/>
          </a:effectLst>
        </p:spPr>
      </p:pic>
      <p:pic>
        <p:nvPicPr>
          <p:cNvPr id="9" name="Picture 8" descr="A group of people sitting around a table&#10;&#10;Description automatically generated">
            <a:extLst>
              <a:ext uri="{FF2B5EF4-FFF2-40B4-BE49-F238E27FC236}">
                <a16:creationId xmlns:a16="http://schemas.microsoft.com/office/drawing/2014/main" id="{4AC490F7-5762-14D8-6E6D-925310E2C8A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9778" y="4538563"/>
            <a:ext cx="4321650" cy="1680488"/>
          </a:xfrm>
          <a:prstGeom prst="rect">
            <a:avLst/>
          </a:prstGeom>
          <a:effectLst>
            <a:softEdge rad="101600"/>
          </a:effectLst>
        </p:spPr>
      </p:pic>
      <p:pic>
        <p:nvPicPr>
          <p:cNvPr id="10" name="Picture 9" descr="A group of people posing for a photo&#10;&#10;AI-generated content may be incorrect.">
            <a:extLst>
              <a:ext uri="{FF2B5EF4-FFF2-40B4-BE49-F238E27FC236}">
                <a16:creationId xmlns:a16="http://schemas.microsoft.com/office/drawing/2014/main" id="{134AFD83-ACBA-4FED-28C2-9669737FBC06}"/>
              </a:ext>
            </a:extLst>
          </p:cNvPr>
          <p:cNvPicPr>
            <a:picLocks noChangeAspect="1"/>
          </p:cNvPicPr>
          <p:nvPr/>
        </p:nvPicPr>
        <p:blipFill>
          <a:blip r:embed="rId7">
            <a:extLst>
              <a:ext uri="{28A0092B-C50C-407E-A947-70E740481C1C}">
                <a14:useLocalDpi xmlns:a14="http://schemas.microsoft.com/office/drawing/2010/main" val="0"/>
              </a:ext>
            </a:extLst>
          </a:blip>
          <a:srcRect l="2577" t="30549" r="6814" b="10357"/>
          <a:stretch/>
        </p:blipFill>
        <p:spPr>
          <a:xfrm>
            <a:off x="374586" y="2186059"/>
            <a:ext cx="4009585" cy="1961285"/>
          </a:xfrm>
          <a:prstGeom prst="rect">
            <a:avLst/>
          </a:prstGeom>
          <a:ln>
            <a:noFill/>
          </a:ln>
          <a:effectLst>
            <a:softEdge rad="101600"/>
          </a:effectLst>
        </p:spPr>
      </p:pic>
      <p:sp>
        <p:nvSpPr>
          <p:cNvPr id="11" name="TextBox 10">
            <a:extLst>
              <a:ext uri="{FF2B5EF4-FFF2-40B4-BE49-F238E27FC236}">
                <a16:creationId xmlns:a16="http://schemas.microsoft.com/office/drawing/2014/main" id="{5CD3B619-394C-8746-6552-9D91D54D2CD6}"/>
              </a:ext>
            </a:extLst>
          </p:cNvPr>
          <p:cNvSpPr txBox="1"/>
          <p:nvPr/>
        </p:nvSpPr>
        <p:spPr>
          <a:xfrm>
            <a:off x="299777" y="4108816"/>
            <a:ext cx="1329151" cy="400110"/>
          </a:xfrm>
          <a:prstGeom prst="rect">
            <a:avLst/>
          </a:prstGeom>
          <a:noFill/>
          <a:effectLst>
            <a:softEdge rad="101600"/>
          </a:effectLst>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Albury</a:t>
            </a:r>
          </a:p>
        </p:txBody>
      </p:sp>
      <p:sp>
        <p:nvSpPr>
          <p:cNvPr id="12" name="TextBox 11">
            <a:extLst>
              <a:ext uri="{FF2B5EF4-FFF2-40B4-BE49-F238E27FC236}">
                <a16:creationId xmlns:a16="http://schemas.microsoft.com/office/drawing/2014/main" id="{C9D46501-2EE2-363B-663F-E07DAA1A7541}"/>
              </a:ext>
            </a:extLst>
          </p:cNvPr>
          <p:cNvSpPr txBox="1"/>
          <p:nvPr/>
        </p:nvSpPr>
        <p:spPr>
          <a:xfrm>
            <a:off x="299777" y="6209389"/>
            <a:ext cx="2341245" cy="400110"/>
          </a:xfrm>
          <a:prstGeom prst="rect">
            <a:avLst/>
          </a:prstGeom>
          <a:noFill/>
          <a:effectLst>
            <a:softEdge rad="101600"/>
          </a:effectLst>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Merrylands</a:t>
            </a:r>
          </a:p>
        </p:txBody>
      </p:sp>
      <p:sp>
        <p:nvSpPr>
          <p:cNvPr id="13" name="TextBox 12">
            <a:extLst>
              <a:ext uri="{FF2B5EF4-FFF2-40B4-BE49-F238E27FC236}">
                <a16:creationId xmlns:a16="http://schemas.microsoft.com/office/drawing/2014/main" id="{A966132D-13E7-9B37-524B-B6455FAB99E8}"/>
              </a:ext>
            </a:extLst>
          </p:cNvPr>
          <p:cNvSpPr txBox="1"/>
          <p:nvPr/>
        </p:nvSpPr>
        <p:spPr>
          <a:xfrm>
            <a:off x="4738934" y="4538563"/>
            <a:ext cx="1129134" cy="400110"/>
          </a:xfrm>
          <a:prstGeom prst="rect">
            <a:avLst/>
          </a:prstGeom>
          <a:noFill/>
          <a:effectLst>
            <a:softEdge rad="101600"/>
          </a:effectLst>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Penrith</a:t>
            </a:r>
          </a:p>
        </p:txBody>
      </p:sp>
      <p:sp>
        <p:nvSpPr>
          <p:cNvPr id="14" name="TextBox 13">
            <a:extLst>
              <a:ext uri="{FF2B5EF4-FFF2-40B4-BE49-F238E27FC236}">
                <a16:creationId xmlns:a16="http://schemas.microsoft.com/office/drawing/2014/main" id="{FF0ECFF4-2A66-7AAC-C3AD-F54627FD01D0}"/>
              </a:ext>
            </a:extLst>
          </p:cNvPr>
          <p:cNvSpPr txBox="1"/>
          <p:nvPr/>
        </p:nvSpPr>
        <p:spPr>
          <a:xfrm>
            <a:off x="8466721" y="4579005"/>
            <a:ext cx="1129134" cy="400110"/>
          </a:xfrm>
          <a:prstGeom prst="rect">
            <a:avLst/>
          </a:prstGeom>
          <a:noFill/>
          <a:effectLst>
            <a:softEdge rad="101600"/>
          </a:effectLst>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Penrith</a:t>
            </a:r>
          </a:p>
        </p:txBody>
      </p:sp>
      <p:sp>
        <p:nvSpPr>
          <p:cNvPr id="15" name="TextBox 14">
            <a:extLst>
              <a:ext uri="{FF2B5EF4-FFF2-40B4-BE49-F238E27FC236}">
                <a16:creationId xmlns:a16="http://schemas.microsoft.com/office/drawing/2014/main" id="{26BDC32D-604F-9470-8A2C-1D5921145956}"/>
              </a:ext>
            </a:extLst>
          </p:cNvPr>
          <p:cNvSpPr txBox="1"/>
          <p:nvPr/>
        </p:nvSpPr>
        <p:spPr>
          <a:xfrm>
            <a:off x="7220081" y="6009334"/>
            <a:ext cx="1686921" cy="400110"/>
          </a:xfrm>
          <a:prstGeom prst="rect">
            <a:avLst/>
          </a:prstGeom>
          <a:noFill/>
          <a:effectLst>
            <a:softEdge rad="101600"/>
          </a:effectLst>
        </p:spPr>
        <p:txBody>
          <a:bodyPr wrap="square" rtlCol="0">
            <a:spAutoFit/>
          </a:bodyPr>
          <a:lstStyle/>
          <a:p>
            <a:r>
              <a:rPr lang="en-AU" sz="2000" dirty="0">
                <a:solidFill>
                  <a:schemeClr val="bg1"/>
                </a:solidFill>
                <a:latin typeface="Arial" panose="020B0604020202020204" pitchFamily="34" charset="0"/>
                <a:cs typeface="Arial" panose="020B0604020202020204" pitchFamily="34" charset="0"/>
              </a:rPr>
              <a:t>Merrylands</a:t>
            </a:r>
          </a:p>
        </p:txBody>
      </p:sp>
    </p:spTree>
    <p:extLst>
      <p:ext uri="{BB962C8B-B14F-4D97-AF65-F5344CB8AC3E}">
        <p14:creationId xmlns:p14="http://schemas.microsoft.com/office/powerpoint/2010/main" val="75745604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7B540-4CF6-461A-9BC8-FFE1BE000383}"/>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A477D64B-54DD-67B0-3A2F-2945D253D2DE}"/>
              </a:ext>
            </a:extLst>
          </p:cNvPr>
          <p:cNvSpPr txBox="1"/>
          <p:nvPr/>
        </p:nvSpPr>
        <p:spPr>
          <a:xfrm>
            <a:off x="741404" y="1510944"/>
            <a:ext cx="9687697" cy="1323439"/>
          </a:xfrm>
          <a:prstGeom prst="rect">
            <a:avLst/>
          </a:prstGeom>
          <a:noFill/>
        </p:spPr>
        <p:txBody>
          <a:bodyPr wrap="square">
            <a:spAutoFit/>
          </a:bodyPr>
          <a:lstStyle/>
          <a:p>
            <a:r>
              <a:rPr lang="en-AU" sz="4000" b="1" kern="100" dirty="0">
                <a:solidFill>
                  <a:schemeClr val="bg2"/>
                </a:solidFill>
                <a:latin typeface="Arial" panose="020B0604020202020204" pitchFamily="34" charset="0"/>
                <a:ea typeface="Calibri" panose="020F0502020204030204" pitchFamily="34" charset="0"/>
                <a:cs typeface="Arial" panose="020B0604020202020204" pitchFamily="34" charset="0"/>
              </a:rPr>
              <a:t>Benefits of Member engagement </a:t>
            </a:r>
          </a:p>
          <a:p>
            <a:r>
              <a:rPr lang="en-AU" sz="4000" b="1" kern="100" dirty="0">
                <a:solidFill>
                  <a:schemeClr val="bg2"/>
                </a:solidFill>
                <a:latin typeface="Arial" panose="020B0604020202020204" pitchFamily="34" charset="0"/>
                <a:ea typeface="Calibri" panose="020F0502020204030204" pitchFamily="34" charset="0"/>
                <a:cs typeface="Arial" panose="020B0604020202020204" pitchFamily="34" charset="0"/>
              </a:rPr>
              <a:t>With Housing tenants</a:t>
            </a:r>
            <a:endParaRPr lang="en-US" sz="4000" b="1" dirty="0">
              <a:solidFill>
                <a:schemeClr val="bg2"/>
              </a:solidFill>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0B7F92D8-AC45-F918-1101-15F95210AB9E}"/>
              </a:ext>
            </a:extLst>
          </p:cNvPr>
          <p:cNvSpPr txBox="1"/>
          <p:nvPr/>
        </p:nvSpPr>
        <p:spPr>
          <a:xfrm>
            <a:off x="630194" y="3102284"/>
            <a:ext cx="7426411" cy="2939266"/>
          </a:xfrm>
          <a:prstGeom prst="rect">
            <a:avLst/>
          </a:prstGeom>
          <a:noFill/>
        </p:spPr>
        <p:txBody>
          <a:bodyPr wrap="square">
            <a:spAutoFit/>
          </a:bodyPr>
          <a:lstStyle/>
          <a:p>
            <a:pPr marL="342900" indent="-342900">
              <a:buFont typeface="Arial" panose="020B0604020202020204" pitchFamily="34" charset="0"/>
              <a:buChar char="•"/>
            </a:pPr>
            <a:r>
              <a:rPr lang="en-AU" sz="2500" kern="100" dirty="0">
                <a:solidFill>
                  <a:schemeClr val="bg1"/>
                </a:solidFill>
                <a:latin typeface="Arial" panose="020B0604020202020204" pitchFamily="34" charset="0"/>
                <a:ea typeface="Calibri" panose="020F0502020204030204" pitchFamily="34" charset="0"/>
                <a:cs typeface="Arial" panose="020B0604020202020204" pitchFamily="34" charset="0"/>
              </a:rPr>
              <a:t>Making a difference in the lives of others</a:t>
            </a:r>
          </a:p>
          <a:p>
            <a:pPr marL="342900" indent="-342900">
              <a:lnSpc>
                <a:spcPct val="100000"/>
              </a:lnSpc>
              <a:spcBef>
                <a:spcPts val="600"/>
              </a:spcBef>
              <a:buFont typeface="Arial" panose="020B0604020202020204" pitchFamily="34" charset="0"/>
              <a:buChar char="•"/>
            </a:pPr>
            <a:r>
              <a:rPr lang="en-AU" sz="2500" kern="100" dirty="0">
                <a:solidFill>
                  <a:schemeClr val="bg1"/>
                </a:solidFill>
                <a:latin typeface="Arial" panose="020B0604020202020204" pitchFamily="34" charset="0"/>
                <a:ea typeface="Calibri" panose="020F0502020204030204" pitchFamily="34" charset="0"/>
                <a:cs typeface="Arial" panose="020B0604020202020204" pitchFamily="34" charset="0"/>
              </a:rPr>
              <a:t>Collaboration among Conferences in the Region and with Society Staff.</a:t>
            </a:r>
          </a:p>
          <a:p>
            <a:pPr marL="342900" indent="-342900">
              <a:lnSpc>
                <a:spcPct val="100000"/>
              </a:lnSpc>
              <a:spcBef>
                <a:spcPts val="600"/>
              </a:spcBef>
              <a:buFont typeface="Arial" panose="020B0604020202020204" pitchFamily="34" charset="0"/>
              <a:buChar char="•"/>
            </a:pPr>
            <a:r>
              <a:rPr lang="en-AU" sz="2500" kern="100" dirty="0">
                <a:solidFill>
                  <a:schemeClr val="bg1"/>
                </a:solidFill>
                <a:latin typeface="Arial" panose="020B0604020202020204" pitchFamily="34" charset="0"/>
                <a:ea typeface="Calibri" panose="020F0502020204030204" pitchFamily="34" charset="0"/>
                <a:cs typeface="Arial" panose="020B0604020202020204" pitchFamily="34" charset="0"/>
              </a:rPr>
              <a:t>Satisfying to see people engage and connect with other tenants</a:t>
            </a:r>
          </a:p>
          <a:p>
            <a:pPr marL="342900" indent="-342900">
              <a:buFont typeface="Arial" panose="020B0604020202020204" pitchFamily="34" charset="0"/>
              <a:buChar char="•"/>
            </a:pPr>
            <a:r>
              <a:rPr lang="en-AU" sz="25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Opportunity to engage with Youth staff and </a:t>
            </a:r>
            <a:r>
              <a:rPr lang="en-AU" sz="2500" kern="100" dirty="0">
                <a:solidFill>
                  <a:schemeClr val="bg1"/>
                </a:solidFill>
                <a:latin typeface="Arial" panose="020B0604020202020204" pitchFamily="34" charset="0"/>
                <a:ea typeface="Calibri" panose="020F0502020204030204" pitchFamily="34" charset="0"/>
                <a:cs typeface="Arial" panose="020B0604020202020204" pitchFamily="34" charset="0"/>
              </a:rPr>
              <a:t>volunteers</a:t>
            </a:r>
          </a:p>
        </p:txBody>
      </p:sp>
      <p:pic>
        <p:nvPicPr>
          <p:cNvPr id="4" name="Picture 3" descr="A picture containing person">
            <a:extLst>
              <a:ext uri="{FF2B5EF4-FFF2-40B4-BE49-F238E27FC236}">
                <a16:creationId xmlns:a16="http://schemas.microsoft.com/office/drawing/2014/main" id="{8E5B9E03-5336-EA6F-DE21-D4E136F67B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87"/>
          <a:stretch/>
        </p:blipFill>
        <p:spPr>
          <a:xfrm>
            <a:off x="8172677" y="2525042"/>
            <a:ext cx="3722209" cy="3675807"/>
          </a:xfrm>
          <a:prstGeom prst="ellipse">
            <a:avLst/>
          </a:prstGeom>
          <a:ln>
            <a:noFill/>
          </a:ln>
          <a:effectLst>
            <a:softEdge rad="112500"/>
          </a:effectLst>
        </p:spPr>
      </p:pic>
    </p:spTree>
    <p:extLst>
      <p:ext uri="{BB962C8B-B14F-4D97-AF65-F5344CB8AC3E}">
        <p14:creationId xmlns:p14="http://schemas.microsoft.com/office/powerpoint/2010/main" val="1071320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FD9D7F0-8844-1459-3D4F-B73BD28F2A2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40A47CC-97BD-F295-3842-DFF7BE381EB3}"/>
              </a:ext>
            </a:extLst>
          </p:cNvPr>
          <p:cNvSpPr>
            <a:spLocks noGrp="1"/>
          </p:cNvSpPr>
          <p:nvPr>
            <p:ph type="title"/>
          </p:nvPr>
        </p:nvSpPr>
        <p:spPr>
          <a:xfrm>
            <a:off x="374586" y="1686178"/>
            <a:ext cx="9912178" cy="806450"/>
          </a:xfrm>
        </p:spPr>
        <p:txBody>
          <a:bodyPr>
            <a:noAutofit/>
          </a:bodyPr>
          <a:lstStyle/>
          <a:p>
            <a:pPr>
              <a:lnSpc>
                <a:spcPct val="100000"/>
              </a:lnSpc>
            </a:pPr>
            <a:r>
              <a:rPr lang="en-AU" sz="4000" dirty="0">
                <a:latin typeface="Abadi" panose="020B0604020104020204" pitchFamily="34" charset="0"/>
              </a:rPr>
              <a:t>Making a difference</a:t>
            </a:r>
            <a:br>
              <a:rPr lang="en-AU" sz="6600" i="1" dirty="0">
                <a:solidFill>
                  <a:schemeClr val="tx2">
                    <a:lumMod val="75000"/>
                    <a:lumOff val="25000"/>
                  </a:schemeClr>
                </a:solidFill>
              </a:rPr>
            </a:br>
            <a:endParaRPr lang="en-AU" sz="4000" i="1" dirty="0">
              <a:solidFill>
                <a:srgbClr val="FCE60A"/>
              </a:solidFill>
            </a:endParaRPr>
          </a:p>
        </p:txBody>
      </p:sp>
      <p:sp>
        <p:nvSpPr>
          <p:cNvPr id="3" name="TextBox 2">
            <a:extLst>
              <a:ext uri="{FF2B5EF4-FFF2-40B4-BE49-F238E27FC236}">
                <a16:creationId xmlns:a16="http://schemas.microsoft.com/office/drawing/2014/main" id="{A0BEDC07-4E8A-C7F5-4F2C-92D7BB3A3997}"/>
              </a:ext>
            </a:extLst>
          </p:cNvPr>
          <p:cNvSpPr txBox="1"/>
          <p:nvPr/>
        </p:nvSpPr>
        <p:spPr>
          <a:xfrm>
            <a:off x="374586" y="2492628"/>
            <a:ext cx="6116594" cy="2400657"/>
          </a:xfrm>
          <a:prstGeom prst="rect">
            <a:avLst/>
          </a:prstGeom>
          <a:noFill/>
        </p:spPr>
        <p:txBody>
          <a:bodyPr wrap="square">
            <a:spAutoFit/>
          </a:bodyPr>
          <a:lstStyle/>
          <a:p>
            <a:r>
              <a:rPr lang="en-AU" sz="2500" i="1" dirty="0">
                <a:solidFill>
                  <a:schemeClr val="bg1"/>
                </a:solidFill>
                <a:latin typeface="Arial" panose="020B0604020202020204" pitchFamily="34" charset="0"/>
                <a:ea typeface="Calibri" panose="020F0502020204030204" pitchFamily="34" charset="0"/>
                <a:cs typeface="Arial" panose="020B0604020202020204" pitchFamily="34" charset="0"/>
              </a:rPr>
              <a:t>“At the morning teas at Penrith people tell me that they are meeting some of their neighbours for the first time, even though they have lived here for several years.  So, these events are incredibly important”</a:t>
            </a:r>
          </a:p>
          <a:p>
            <a:pPr algn="r"/>
            <a:r>
              <a:rPr lang="en-AU" sz="2500" dirty="0">
                <a:solidFill>
                  <a:schemeClr val="bg1"/>
                </a:solidFill>
                <a:latin typeface="Arial" panose="020B0604020202020204" pitchFamily="34" charset="0"/>
                <a:cs typeface="Arial" panose="020B0604020202020204" pitchFamily="34" charset="0"/>
              </a:rPr>
              <a:t>-- Melissa Topp</a:t>
            </a:r>
            <a:endParaRPr lang="en-US" sz="2500" dirty="0">
              <a:solidFill>
                <a:schemeClr val="bg1"/>
              </a:solidFill>
              <a:latin typeface="Arial" panose="020B0604020202020204" pitchFamily="34" charset="0"/>
              <a:cs typeface="Arial" panose="020B0604020202020204" pitchFamily="34" charset="0"/>
            </a:endParaRPr>
          </a:p>
        </p:txBody>
      </p:sp>
      <p:pic>
        <p:nvPicPr>
          <p:cNvPr id="5" name="Content Placeholder 3">
            <a:extLst>
              <a:ext uri="{FF2B5EF4-FFF2-40B4-BE49-F238E27FC236}">
                <a16:creationId xmlns:a16="http://schemas.microsoft.com/office/drawing/2014/main" id="{D8DA3870-72D7-781A-2F05-8737D330B2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8306" y="2492628"/>
            <a:ext cx="4602905" cy="29889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softEdge rad="10160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414648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E01D422-9747-E973-6308-9CC163E076B4}"/>
              </a:ext>
            </a:extLst>
          </p:cNvPr>
          <p:cNvSpPr txBox="1"/>
          <p:nvPr/>
        </p:nvSpPr>
        <p:spPr>
          <a:xfrm>
            <a:off x="786732" y="1521594"/>
            <a:ext cx="8631195" cy="1246495"/>
          </a:xfrm>
          <a:prstGeom prst="rect">
            <a:avLst/>
          </a:prstGeom>
          <a:noFill/>
        </p:spPr>
        <p:txBody>
          <a:bodyPr wrap="square">
            <a:spAutoFit/>
          </a:bodyPr>
          <a:lstStyle/>
          <a:p>
            <a:pPr marL="0" indent="0">
              <a:lnSpc>
                <a:spcPct val="100000"/>
              </a:lnSpc>
              <a:buNone/>
            </a:pPr>
            <a:r>
              <a:rPr lang="en-AU" sz="2500" kern="100" dirty="0">
                <a:solidFill>
                  <a:srgbClr val="FCE609"/>
                </a:solidFill>
                <a:latin typeface="Arial" panose="020B0604020202020204" pitchFamily="34" charset="0"/>
                <a:ea typeface="Calibri" panose="020F0502020204030204" pitchFamily="34" charset="0"/>
                <a:cs typeface="Arial" panose="020B0604020202020204" pitchFamily="34" charset="0"/>
              </a:rPr>
              <a:t>Conference </a:t>
            </a:r>
            <a:r>
              <a:rPr lang="en-AU" sz="2500" b="1" kern="100" dirty="0">
                <a:solidFill>
                  <a:srgbClr val="FCE609"/>
                </a:solidFill>
                <a:effectLst/>
                <a:latin typeface="Arial" panose="020B0604020202020204" pitchFamily="34" charset="0"/>
                <a:ea typeface="Calibri" panose="020F0502020204030204" pitchFamily="34" charset="0"/>
                <a:cs typeface="Arial" panose="020B0604020202020204" pitchFamily="34" charset="0"/>
              </a:rPr>
              <a:t>members collaborating with employees and Councils </a:t>
            </a:r>
            <a:r>
              <a:rPr lang="en-AU" sz="2500" b="1" kern="100" dirty="0">
                <a:solidFill>
                  <a:srgbClr val="FCE609"/>
                </a:solidFill>
                <a:latin typeface="Arial" panose="020B0604020202020204" pitchFamily="34" charset="0"/>
                <a:ea typeface="Calibri" panose="020F0502020204030204" pitchFamily="34" charset="0"/>
                <a:cs typeface="Arial" panose="020B0604020202020204" pitchFamily="34" charset="0"/>
              </a:rPr>
              <a:t>across NSW </a:t>
            </a:r>
            <a:r>
              <a:rPr lang="en-AU" sz="2500" kern="100" dirty="0">
                <a:solidFill>
                  <a:srgbClr val="FCE609"/>
                </a:solidFill>
                <a:effectLst/>
                <a:latin typeface="Arial" panose="020B0604020202020204" pitchFamily="34" charset="0"/>
                <a:ea typeface="Calibri" panose="020F0502020204030204" pitchFamily="34" charset="0"/>
                <a:cs typeface="Arial" panose="020B0604020202020204" pitchFamily="34" charset="0"/>
              </a:rPr>
              <a:t>to engage with </a:t>
            </a:r>
            <a:r>
              <a:rPr lang="en-AU" sz="2500" dirty="0">
                <a:solidFill>
                  <a:srgbClr val="FCE609"/>
                </a:solidFill>
                <a:latin typeface="Arial" panose="020B0604020202020204" pitchFamily="34" charset="0"/>
                <a:ea typeface="Calibri" panose="020F0502020204030204" pitchFamily="34" charset="0"/>
                <a:cs typeface="Arial" panose="020B0604020202020204" pitchFamily="34" charset="0"/>
              </a:rPr>
              <a:t>SVdP Society Housing tenants </a:t>
            </a:r>
            <a:r>
              <a:rPr lang="en-AU" sz="2500" kern="100" dirty="0">
                <a:solidFill>
                  <a:srgbClr val="FCE609"/>
                </a:solidFill>
                <a:effectLst/>
                <a:latin typeface="Arial" panose="020B0604020202020204" pitchFamily="34" charset="0"/>
                <a:ea typeface="Calibri" panose="020F0502020204030204" pitchFamily="34" charset="0"/>
                <a:cs typeface="Arial" panose="020B0604020202020204" pitchFamily="34" charset="0"/>
              </a:rPr>
              <a:t>in locally lead social activities</a:t>
            </a:r>
          </a:p>
        </p:txBody>
      </p:sp>
      <p:pic>
        <p:nvPicPr>
          <p:cNvPr id="27" name="Picture 26" descr="A group of people posing for a photo">
            <a:extLst>
              <a:ext uri="{FF2B5EF4-FFF2-40B4-BE49-F238E27FC236}">
                <a16:creationId xmlns:a16="http://schemas.microsoft.com/office/drawing/2014/main" id="{D7FFFABF-F09A-AD0B-F1F0-0C53D00F6120}"/>
              </a:ext>
            </a:extLst>
          </p:cNvPr>
          <p:cNvPicPr>
            <a:picLocks noChangeAspect="1"/>
          </p:cNvPicPr>
          <p:nvPr/>
        </p:nvPicPr>
        <p:blipFill>
          <a:blip r:embed="rId2" cstate="screen">
            <a:extLst>
              <a:ext uri="{28A0092B-C50C-407E-A947-70E740481C1C}">
                <a14:useLocalDpi xmlns:a14="http://schemas.microsoft.com/office/drawing/2010/main"/>
              </a:ext>
            </a:extLst>
          </a:blip>
          <a:srcRect l="-4192" r="1" b="16280"/>
          <a:stretch/>
        </p:blipFill>
        <p:spPr>
          <a:xfrm>
            <a:off x="6201446" y="3308682"/>
            <a:ext cx="5451152" cy="2707721"/>
          </a:xfrm>
          <a:prstGeom prst="rect">
            <a:avLst/>
          </a:prstGeom>
          <a:ln>
            <a:noFill/>
          </a:ln>
          <a:effectLst>
            <a:softEdge rad="39233"/>
          </a:effectLst>
        </p:spPr>
      </p:pic>
      <p:pic>
        <p:nvPicPr>
          <p:cNvPr id="28" name="Picture 27" descr="A group of people posing for a photo&#10;&#10;Description automatically generated">
            <a:extLst>
              <a:ext uri="{FF2B5EF4-FFF2-40B4-BE49-F238E27FC236}">
                <a16:creationId xmlns:a16="http://schemas.microsoft.com/office/drawing/2014/main" id="{D232FBC9-7044-D3BB-CC14-247AD8A4E4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6732" y="3308682"/>
            <a:ext cx="5380210" cy="2774243"/>
          </a:xfrm>
          <a:prstGeom prst="roundRect">
            <a:avLst>
              <a:gd name="adj" fmla="val 16667"/>
            </a:avLst>
          </a:prstGeom>
          <a:ln>
            <a:noFill/>
          </a:ln>
          <a:effectLst>
            <a:outerShdw blurRad="76200" dist="38100" dir="7800000" algn="tl" rotWithShape="0">
              <a:srgbClr val="000000">
                <a:alpha val="40000"/>
              </a:srgbClr>
            </a:outerShdw>
            <a:softEdge rad="3810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3131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DCBFA22-F082-112C-2255-531A90FF8E3F}"/>
              </a:ext>
            </a:extLst>
          </p:cNvPr>
          <p:cNvSpPr txBox="1"/>
          <p:nvPr/>
        </p:nvSpPr>
        <p:spPr>
          <a:xfrm>
            <a:off x="537517" y="4522505"/>
            <a:ext cx="10867770" cy="1720984"/>
          </a:xfrm>
          <a:prstGeom prst="rect">
            <a:avLst/>
          </a:prstGeom>
          <a:noFill/>
        </p:spPr>
        <p:txBody>
          <a:bodyPr wrap="square">
            <a:spAutoFit/>
          </a:bodyPr>
          <a:lstStyle/>
          <a:p>
            <a:r>
              <a:rPr lang="en-AU" sz="2500" dirty="0">
                <a:solidFill>
                  <a:schemeClr val="accent6"/>
                </a:solidFill>
                <a:latin typeface="Calibri" panose="020F0502020204030204" pitchFamily="34" charset="0"/>
                <a:ea typeface="Calibri" panose="020F0502020204030204" pitchFamily="34" charset="0"/>
                <a:cs typeface="Calibri" panose="020F0502020204030204" pitchFamily="34" charset="0"/>
              </a:rPr>
              <a:t>SVdP Society Housing Australia (formerly Amélie Housing) is a national body </a:t>
            </a:r>
          </a:p>
          <a:p>
            <a:r>
              <a:rPr lang="en-AU" sz="2500" dirty="0">
                <a:solidFill>
                  <a:schemeClr val="accent6"/>
                </a:solidFill>
                <a:latin typeface="Calibri" panose="020F0502020204030204" pitchFamily="34" charset="0"/>
                <a:ea typeface="Calibri" panose="020F0502020204030204" pitchFamily="34" charset="0"/>
                <a:cs typeface="Calibri" panose="020F0502020204030204" pitchFamily="34" charset="0"/>
              </a:rPr>
              <a:t>St Vincent de Paul Housing (operates in NSW).</a:t>
            </a:r>
          </a:p>
          <a:p>
            <a:endParaRPr lang="en-AU" sz="2500"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500" b="1"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Calibri" panose="020F0502020204030204" pitchFamily="34" charset="0"/>
              </a:rPr>
              <a:t>Special Works </a:t>
            </a:r>
            <a:r>
              <a:rPr kumimoji="0" lang="en-AU" sz="2500" b="0" i="1"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Calibri" panose="020F0502020204030204" pitchFamily="34" charset="0"/>
              </a:rPr>
              <a:t>providing housing and services supporting the most vulnerable</a:t>
            </a:r>
            <a:endParaRPr lang="en-AU" sz="2500"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8ED42B0-EDC6-F778-4365-2012A11808C5}"/>
              </a:ext>
            </a:extLst>
          </p:cNvPr>
          <p:cNvSpPr txBox="1"/>
          <p:nvPr/>
        </p:nvSpPr>
        <p:spPr>
          <a:xfrm>
            <a:off x="537518" y="1005873"/>
            <a:ext cx="10867769" cy="1015663"/>
          </a:xfrm>
          <a:prstGeom prst="rect">
            <a:avLst/>
          </a:prstGeom>
          <a:noFill/>
        </p:spPr>
        <p:txBody>
          <a:bodyPr wrap="square">
            <a:spAutoFit/>
          </a:bodyPr>
          <a:lstStyle/>
          <a:p>
            <a:r>
              <a:rPr lang="en-US" sz="3000" b="1" dirty="0">
                <a:solidFill>
                  <a:schemeClr val="bg2"/>
                </a:solidFill>
                <a:latin typeface="Arial" panose="020B0604020202020204" pitchFamily="34" charset="0"/>
                <a:cs typeface="Arial" panose="020B0604020202020204" pitchFamily="34" charset="0"/>
              </a:rPr>
              <a:t>Social and affordable housing: </a:t>
            </a:r>
            <a:br>
              <a:rPr lang="en-US" sz="3000" b="1" dirty="0">
                <a:solidFill>
                  <a:schemeClr val="bg2"/>
                </a:solidFill>
                <a:latin typeface="Arial" panose="020B0604020202020204" pitchFamily="34" charset="0"/>
                <a:cs typeface="Arial" panose="020B0604020202020204" pitchFamily="34" charset="0"/>
              </a:rPr>
            </a:br>
            <a:r>
              <a:rPr lang="en-US" sz="3000" dirty="0">
                <a:solidFill>
                  <a:schemeClr val="bg2"/>
                </a:solidFill>
                <a:latin typeface="Arial" panose="020B0604020202020204" pitchFamily="34" charset="0"/>
                <a:cs typeface="Arial" panose="020B0604020202020204" pitchFamily="34" charset="0"/>
              </a:rPr>
              <a:t>A S</a:t>
            </a:r>
            <a:r>
              <a:rPr lang="en-AU" sz="3000" dirty="0" err="1">
                <a:solidFill>
                  <a:schemeClr val="bg2"/>
                </a:solidFill>
                <a:latin typeface="Arial" panose="020B0604020202020204" pitchFamily="34" charset="0"/>
                <a:cs typeface="Arial" panose="020B0604020202020204" pitchFamily="34" charset="0"/>
              </a:rPr>
              <a:t>ocial</a:t>
            </a:r>
            <a:r>
              <a:rPr lang="en-AU" sz="3000" dirty="0">
                <a:solidFill>
                  <a:schemeClr val="bg2"/>
                </a:solidFill>
                <a:latin typeface="Arial" panose="020B0604020202020204" pitchFamily="34" charset="0"/>
                <a:cs typeface="Arial" panose="020B0604020202020204" pitchFamily="34" charset="0"/>
              </a:rPr>
              <a:t> Justice initiative of the St Vincent de Paul Society </a:t>
            </a:r>
            <a:endParaRPr lang="en-US" sz="3000" dirty="0">
              <a:solidFill>
                <a:schemeClr val="bg2"/>
              </a:solidFill>
            </a:endParaRPr>
          </a:p>
        </p:txBody>
      </p:sp>
      <p:pic>
        <p:nvPicPr>
          <p:cNvPr id="15" name="Picture 14" descr="A building with trees around it&#10;&#10;Description automatically generated with low confidence">
            <a:extLst>
              <a:ext uri="{FF2B5EF4-FFF2-40B4-BE49-F238E27FC236}">
                <a16:creationId xmlns:a16="http://schemas.microsoft.com/office/drawing/2014/main" id="{F3CAF2AF-2F0E-61C7-A69B-A4B5191AAD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27569" y="2230327"/>
            <a:ext cx="2937538" cy="2083387"/>
          </a:xfrm>
          <a:prstGeom prst="ellipse">
            <a:avLst/>
          </a:prstGeom>
          <a:ln>
            <a:noFill/>
          </a:ln>
          <a:effectLst>
            <a:softEdge rad="112500"/>
          </a:effectLst>
        </p:spPr>
      </p:pic>
      <p:pic>
        <p:nvPicPr>
          <p:cNvPr id="17" name="Picture 16">
            <a:extLst>
              <a:ext uri="{FF2B5EF4-FFF2-40B4-BE49-F238E27FC236}">
                <a16:creationId xmlns:a16="http://schemas.microsoft.com/office/drawing/2014/main" id="{88BEB841-5789-D77F-C0F8-E35E6489F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517" y="2279890"/>
            <a:ext cx="3808454" cy="1837286"/>
          </a:xfrm>
          <a:prstGeom prst="rect">
            <a:avLst/>
          </a:prstGeom>
          <a:ln>
            <a:noFill/>
          </a:ln>
          <a:effectLst>
            <a:softEdge rad="112500"/>
          </a:effectLst>
        </p:spPr>
      </p:pic>
      <p:pic>
        <p:nvPicPr>
          <p:cNvPr id="19" name="Picture 18" descr="A picture containing sky, road, building, outdoor&#10;&#10;Description automatically generated">
            <a:extLst>
              <a:ext uri="{FF2B5EF4-FFF2-40B4-BE49-F238E27FC236}">
                <a16:creationId xmlns:a16="http://schemas.microsoft.com/office/drawing/2014/main" id="{F4A20127-5A88-0631-33B6-9FBED57A962D}"/>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r="-1" b="-1"/>
          <a:stretch/>
        </p:blipFill>
        <p:spPr>
          <a:xfrm>
            <a:off x="4828561" y="2224870"/>
            <a:ext cx="2760313" cy="2088844"/>
          </a:xfrm>
          <a:prstGeom prst="ellipse">
            <a:avLst/>
          </a:prstGeom>
          <a:ln>
            <a:noFill/>
          </a:ln>
          <a:effectLst>
            <a:softEdge rad="112500"/>
          </a:effectLst>
        </p:spPr>
      </p:pic>
    </p:spTree>
    <p:extLst>
      <p:ext uri="{BB962C8B-B14F-4D97-AF65-F5344CB8AC3E}">
        <p14:creationId xmlns:p14="http://schemas.microsoft.com/office/powerpoint/2010/main" val="163348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B20EA-EF10-A736-EBD2-C4B865680892}"/>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C1F373AA-60A8-1C63-D727-D8C0D740DCCA}"/>
              </a:ext>
            </a:extLst>
          </p:cNvPr>
          <p:cNvSpPr txBox="1"/>
          <p:nvPr/>
        </p:nvSpPr>
        <p:spPr>
          <a:xfrm>
            <a:off x="774376" y="672770"/>
            <a:ext cx="8631195" cy="707886"/>
          </a:xfrm>
          <a:prstGeom prst="rect">
            <a:avLst/>
          </a:prstGeom>
          <a:noFill/>
        </p:spPr>
        <p:txBody>
          <a:bodyPr wrap="square">
            <a:spAutoFit/>
          </a:bodyPr>
          <a:lstStyle/>
          <a:p>
            <a:r>
              <a:rPr lang="en-AU" sz="4000" b="1" dirty="0">
                <a:solidFill>
                  <a:schemeClr val="bg2"/>
                </a:solidFill>
                <a:latin typeface="Arial" panose="020B0604020202020204" pitchFamily="34" charset="0"/>
                <a:cs typeface="Arial" panose="020B0604020202020204" pitchFamily="34" charset="0"/>
              </a:rPr>
              <a:t>Collaborators</a:t>
            </a:r>
            <a:endParaRPr lang="en-AU" sz="4000" b="1" kern="1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Content Placeholder 3">
            <a:extLst>
              <a:ext uri="{FF2B5EF4-FFF2-40B4-BE49-F238E27FC236}">
                <a16:creationId xmlns:a16="http://schemas.microsoft.com/office/drawing/2014/main" id="{6FA55EAC-0BFE-0D03-930B-4CC653CC7155}"/>
              </a:ext>
            </a:extLst>
          </p:cNvPr>
          <p:cNvGraphicFramePr>
            <a:graphicFrameLocks/>
          </p:cNvGraphicFramePr>
          <p:nvPr>
            <p:extLst>
              <p:ext uri="{D42A27DB-BD31-4B8C-83A1-F6EECF244321}">
                <p14:modId xmlns:p14="http://schemas.microsoft.com/office/powerpoint/2010/main" val="3936320324"/>
              </p:ext>
            </p:extLst>
          </p:nvPr>
        </p:nvGraphicFramePr>
        <p:xfrm>
          <a:off x="2286322" y="1330756"/>
          <a:ext cx="8631195" cy="4752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group of men standing outside&#10;&#10;Description automatically generated">
            <a:extLst>
              <a:ext uri="{FF2B5EF4-FFF2-40B4-BE49-F238E27FC236}">
                <a16:creationId xmlns:a16="http://schemas.microsoft.com/office/drawing/2014/main" id="{8B71CD53-B119-9AD9-60E2-753478B6722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673901" y="5240670"/>
            <a:ext cx="2832143" cy="1500241"/>
          </a:xfrm>
          <a:prstGeom prst="rect">
            <a:avLst/>
          </a:prstGeom>
          <a:ln>
            <a:noFill/>
          </a:ln>
          <a:effectLst>
            <a:softEdge rad="112500"/>
          </a:effectLst>
        </p:spPr>
      </p:pic>
      <p:pic>
        <p:nvPicPr>
          <p:cNvPr id="4" name="Content Placeholder 8" descr="A group of people standing next to a table full of food">
            <a:extLst>
              <a:ext uri="{FF2B5EF4-FFF2-40B4-BE49-F238E27FC236}">
                <a16:creationId xmlns:a16="http://schemas.microsoft.com/office/drawing/2014/main" id="{BFAE6DEC-18F3-DB76-53E2-7DC1A78A5E5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31203" y="3399431"/>
            <a:ext cx="2025415" cy="2367754"/>
          </a:xfrm>
          <a:prstGeom prst="rect">
            <a:avLst/>
          </a:prstGeom>
          <a:ln>
            <a:noFill/>
          </a:ln>
          <a:effectLst>
            <a:softEdge rad="112500"/>
          </a:effectLst>
        </p:spPr>
      </p:pic>
      <p:pic>
        <p:nvPicPr>
          <p:cNvPr id="5" name="Picture 4" descr="Women working in a garden&#10;&#10;Description automatically generated">
            <a:extLst>
              <a:ext uri="{FF2B5EF4-FFF2-40B4-BE49-F238E27FC236}">
                <a16:creationId xmlns:a16="http://schemas.microsoft.com/office/drawing/2014/main" id="{F904D382-63A8-68BE-9D13-ABC013FA10D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714251" y="1642748"/>
            <a:ext cx="2155449" cy="2029661"/>
          </a:xfrm>
          <a:prstGeom prst="rect">
            <a:avLst/>
          </a:prstGeom>
          <a:ln>
            <a:noFill/>
          </a:ln>
          <a:effectLst>
            <a:softEdge rad="112500"/>
          </a:effectLst>
        </p:spPr>
      </p:pic>
      <p:pic>
        <p:nvPicPr>
          <p:cNvPr id="6" name="Picture 5">
            <a:extLst>
              <a:ext uri="{FF2B5EF4-FFF2-40B4-BE49-F238E27FC236}">
                <a16:creationId xmlns:a16="http://schemas.microsoft.com/office/drawing/2014/main" id="{42200953-D5E6-0211-4F47-7C944AEE0D73}"/>
              </a:ext>
            </a:extLst>
          </p:cNvPr>
          <p:cNvPicPr>
            <a:picLocks noChangeAspect="1"/>
          </p:cNvPicPr>
          <p:nvPr/>
        </p:nvPicPr>
        <p:blipFill rotWithShape="1">
          <a:blip r:embed="rId10">
            <a:extLst>
              <a:ext uri="{28A0092B-C50C-407E-A947-70E740481C1C}">
                <a14:useLocalDpi xmlns:a14="http://schemas.microsoft.com/office/drawing/2010/main"/>
              </a:ext>
            </a:extLst>
          </a:blip>
          <a:srcRect l="6183" r="7561" b="22514"/>
          <a:stretch>
            <a:fillRect/>
          </a:stretch>
        </p:blipFill>
        <p:spPr bwMode="auto">
          <a:xfrm>
            <a:off x="1088449" y="1511786"/>
            <a:ext cx="2395746" cy="1571905"/>
          </a:xfrm>
          <a:prstGeom prst="rect">
            <a:avLst/>
          </a:prstGeom>
          <a:ln>
            <a:noFill/>
          </a:ln>
          <a:effectLst>
            <a:softEdge rad="112500"/>
          </a:effectLst>
          <a:extLst>
            <a:ext uri="{53640926-AAD7-44D8-BBD7-CCE9431645EC}">
              <a14:shadowObscured xmlns:a14="http://schemas.microsoft.com/office/drawing/2010/main"/>
            </a:ext>
          </a:extLst>
        </p:spPr>
      </p:pic>
      <p:sp>
        <p:nvSpPr>
          <p:cNvPr id="7" name="Heart 6">
            <a:extLst>
              <a:ext uri="{FF2B5EF4-FFF2-40B4-BE49-F238E27FC236}">
                <a16:creationId xmlns:a16="http://schemas.microsoft.com/office/drawing/2014/main" id="{ACC48C58-C633-C274-72BA-8AAE892C54B0}"/>
              </a:ext>
            </a:extLst>
          </p:cNvPr>
          <p:cNvSpPr/>
          <p:nvPr/>
        </p:nvSpPr>
        <p:spPr>
          <a:xfrm>
            <a:off x="5374791" y="3324673"/>
            <a:ext cx="2025415" cy="1907610"/>
          </a:xfrm>
          <a:prstGeom prst="hear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43F24082-8265-2324-3332-6ADCDBC8A831}"/>
              </a:ext>
            </a:extLst>
          </p:cNvPr>
          <p:cNvSpPr txBox="1"/>
          <p:nvPr/>
        </p:nvSpPr>
        <p:spPr>
          <a:xfrm>
            <a:off x="5648848" y="3764861"/>
            <a:ext cx="1477300" cy="1015663"/>
          </a:xfrm>
          <a:prstGeom prst="rect">
            <a:avLst/>
          </a:prstGeom>
          <a:noFill/>
          <a:ln>
            <a:noFill/>
          </a:ln>
        </p:spPr>
        <p:txBody>
          <a:bodyPr wrap="square" rtlCol="0">
            <a:spAutoFit/>
          </a:bodyPr>
          <a:lstStyle/>
          <a:p>
            <a:pPr lvl="0" algn="ctr"/>
            <a:r>
              <a:rPr lang="en-AU" sz="2000" dirty="0">
                <a:solidFill>
                  <a:schemeClr val="bg1"/>
                </a:solidFill>
                <a:latin typeface="Arial" panose="020B0604020202020204" pitchFamily="34" charset="0"/>
                <a:cs typeface="Arial" panose="020B0604020202020204" pitchFamily="34" charset="0"/>
              </a:rPr>
              <a:t>Positive outcomes for tenants</a:t>
            </a:r>
          </a:p>
        </p:txBody>
      </p:sp>
      <p:pic>
        <p:nvPicPr>
          <p:cNvPr id="9" name="Picture 8" descr="Two men wearing blue aprons and holding utensils&#10;&#10;AI-generated content may be incorrect.">
            <a:extLst>
              <a:ext uri="{FF2B5EF4-FFF2-40B4-BE49-F238E27FC236}">
                <a16:creationId xmlns:a16="http://schemas.microsoft.com/office/drawing/2014/main" id="{8CB84E9D-CECD-CFBB-1CE0-31EF9AA4DC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7307" y="4278478"/>
            <a:ext cx="2852393" cy="2116439"/>
          </a:xfrm>
          <a:prstGeom prst="rect">
            <a:avLst/>
          </a:prstGeom>
          <a:ln>
            <a:noFill/>
          </a:ln>
          <a:effectLst>
            <a:softEdge rad="112500"/>
          </a:effectLst>
        </p:spPr>
      </p:pic>
    </p:spTree>
    <p:extLst>
      <p:ext uri="{BB962C8B-B14F-4D97-AF65-F5344CB8AC3E}">
        <p14:creationId xmlns:p14="http://schemas.microsoft.com/office/powerpoint/2010/main" val="1397529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55DE-3A10-438B-E50E-54E990B6D81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D2856BA-269B-CF5C-EB20-D19BE77AE443}"/>
              </a:ext>
            </a:extLst>
          </p:cNvPr>
          <p:cNvSpPr txBox="1"/>
          <p:nvPr/>
        </p:nvSpPr>
        <p:spPr>
          <a:xfrm>
            <a:off x="661086" y="1131328"/>
            <a:ext cx="6431692" cy="1323439"/>
          </a:xfrm>
          <a:prstGeom prst="rect">
            <a:avLst/>
          </a:prstGeom>
          <a:noFill/>
        </p:spPr>
        <p:txBody>
          <a:bodyPr wrap="square">
            <a:spAutoFit/>
          </a:bodyPr>
          <a:lstStyle/>
          <a:p>
            <a:r>
              <a:rPr lang="en-AU" sz="4000" b="1" dirty="0">
                <a:solidFill>
                  <a:schemeClr val="bg2"/>
                </a:solidFill>
                <a:latin typeface="Arial" panose="020B0604020202020204" pitchFamily="34" charset="0"/>
                <a:cs typeface="Arial" panose="020B0604020202020204" pitchFamily="34" charset="0"/>
              </a:rPr>
              <a:t>Committee to advance this engagement</a:t>
            </a:r>
            <a:endParaRPr lang="en-US" sz="4000" b="1" dirty="0">
              <a:solidFill>
                <a:schemeClr val="bg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FE3BEC8-B678-5E9E-F8DD-87B38A85D7E7}"/>
              </a:ext>
            </a:extLst>
          </p:cNvPr>
          <p:cNvSpPr txBox="1"/>
          <p:nvPr/>
        </p:nvSpPr>
        <p:spPr>
          <a:xfrm>
            <a:off x="661086" y="2700117"/>
            <a:ext cx="6925963" cy="3170099"/>
          </a:xfrm>
          <a:prstGeom prst="rect">
            <a:avLst/>
          </a:prstGeom>
          <a:noFill/>
        </p:spPr>
        <p:txBody>
          <a:bodyPr wrap="square">
            <a:spAutoFit/>
          </a:bodyPr>
          <a:lstStyle/>
          <a:p>
            <a:pPr marL="0" indent="0">
              <a:buNone/>
            </a:pPr>
            <a:r>
              <a:rPr lang="en-AU" sz="2500" b="1" dirty="0">
                <a:solidFill>
                  <a:schemeClr val="bg1"/>
                </a:solidFill>
                <a:latin typeface="Arial" panose="020B0604020202020204" pitchFamily="34" charset="0"/>
                <a:cs typeface="Arial" panose="020B0604020202020204" pitchFamily="34" charset="0"/>
              </a:rPr>
              <a:t>Member Engagement with SVdP Housing Tenants committee collaborate to </a:t>
            </a:r>
          </a:p>
          <a:p>
            <a:pPr marL="342900" indent="-342900">
              <a:buFont typeface="Arial" panose="020B0604020202020204" pitchFamily="34" charset="0"/>
              <a:buChar char="•"/>
            </a:pPr>
            <a:r>
              <a:rPr lang="en-AU" sz="2500" dirty="0">
                <a:solidFill>
                  <a:schemeClr val="bg1"/>
                </a:solidFill>
                <a:latin typeface="Arial" panose="020B0604020202020204" pitchFamily="34" charset="0"/>
                <a:cs typeface="Arial" panose="020B0604020202020204" pitchFamily="34" charset="0"/>
              </a:rPr>
              <a:t>Grow awareness of the Society’s Housing company</a:t>
            </a:r>
          </a:p>
          <a:p>
            <a:pPr marL="342900" indent="-342900">
              <a:buFont typeface="Arial" panose="020B0604020202020204" pitchFamily="34" charset="0"/>
              <a:buChar char="•"/>
            </a:pPr>
            <a:r>
              <a:rPr lang="en-AU" sz="2500" dirty="0">
                <a:solidFill>
                  <a:schemeClr val="bg1"/>
                </a:solidFill>
                <a:latin typeface="Arial" panose="020B0604020202020204" pitchFamily="34" charset="0"/>
                <a:cs typeface="Arial" panose="020B0604020202020204" pitchFamily="34" charset="0"/>
              </a:rPr>
              <a:t>‘Road show’ at Central and RC meetings </a:t>
            </a:r>
          </a:p>
          <a:p>
            <a:pPr marL="342900" indent="-342900">
              <a:buFont typeface="Arial" panose="020B0604020202020204" pitchFamily="34" charset="0"/>
              <a:buChar char="•"/>
            </a:pPr>
            <a:r>
              <a:rPr lang="en-AU" sz="2500" dirty="0">
                <a:solidFill>
                  <a:schemeClr val="bg1"/>
                </a:solidFill>
                <a:latin typeface="Arial" panose="020B0604020202020204" pitchFamily="34" charset="0"/>
                <a:cs typeface="Arial" panose="020B0604020202020204" pitchFamily="34" charset="0"/>
              </a:rPr>
              <a:t>Share the opportunity to serve our tenants</a:t>
            </a:r>
          </a:p>
          <a:p>
            <a:pPr marL="342900" indent="-342900">
              <a:buFont typeface="Arial" panose="020B0604020202020204" pitchFamily="34" charset="0"/>
              <a:buChar char="•"/>
            </a:pPr>
            <a:r>
              <a:rPr lang="en-AU" sz="2500" dirty="0">
                <a:solidFill>
                  <a:schemeClr val="bg1"/>
                </a:solidFill>
                <a:latin typeface="Arial" panose="020B0604020202020204" pitchFamily="34" charset="0"/>
                <a:cs typeface="Arial" panose="020B0604020202020204" pitchFamily="34" charset="0"/>
              </a:rPr>
              <a:t>Engage current and potentially new Conference members</a:t>
            </a:r>
          </a:p>
        </p:txBody>
      </p:sp>
      <p:pic>
        <p:nvPicPr>
          <p:cNvPr id="15" name="Picture 14" descr="A group of people sitting on chairs&#10;&#10;Description automatically generated">
            <a:extLst>
              <a:ext uri="{FF2B5EF4-FFF2-40B4-BE49-F238E27FC236}">
                <a16:creationId xmlns:a16="http://schemas.microsoft.com/office/drawing/2014/main" id="{122B77DA-E845-1219-50C8-06127C4585F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795851" y="1565853"/>
            <a:ext cx="2945113" cy="2695168"/>
          </a:xfrm>
          <a:prstGeom prst="rect">
            <a:avLst/>
          </a:prstGeom>
          <a:ln>
            <a:noFill/>
          </a:ln>
          <a:effectLst>
            <a:softEdge rad="112500"/>
          </a:effectLst>
        </p:spPr>
      </p:pic>
      <p:pic>
        <p:nvPicPr>
          <p:cNvPr id="16" name="Content Placeholder 11" descr="A group of people sitting around a table&#10;&#10;Description automatically generated">
            <a:extLst>
              <a:ext uri="{FF2B5EF4-FFF2-40B4-BE49-F238E27FC236}">
                <a16:creationId xmlns:a16="http://schemas.microsoft.com/office/drawing/2014/main" id="{5943A1A2-E67B-C935-AC39-0F3FA2CD59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33983" y="4265045"/>
            <a:ext cx="4406981" cy="2285940"/>
          </a:xfrm>
          <a:prstGeom prst="rect">
            <a:avLst/>
          </a:prstGeom>
          <a:ln>
            <a:noFill/>
          </a:ln>
          <a:effectLst>
            <a:softEdge rad="112500"/>
          </a:effectLst>
        </p:spPr>
      </p:pic>
    </p:spTree>
    <p:extLst>
      <p:ext uri="{BB962C8B-B14F-4D97-AF65-F5344CB8AC3E}">
        <p14:creationId xmlns:p14="http://schemas.microsoft.com/office/powerpoint/2010/main" val="352845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EBBA08A-8E30-DADA-8814-4E4FEB7F119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D1701FE-FD9E-40F1-AF63-540B4A5ACC02}"/>
              </a:ext>
            </a:extLst>
          </p:cNvPr>
          <p:cNvSpPr txBox="1"/>
          <p:nvPr/>
        </p:nvSpPr>
        <p:spPr>
          <a:xfrm>
            <a:off x="108893" y="1015629"/>
            <a:ext cx="9339649" cy="707886"/>
          </a:xfrm>
          <a:prstGeom prst="rect">
            <a:avLst/>
          </a:prstGeom>
          <a:noFill/>
        </p:spPr>
        <p:txBody>
          <a:bodyPr wrap="square">
            <a:spAutoFit/>
          </a:bodyPr>
          <a:lstStyle/>
          <a:p>
            <a:pPr algn="ctr"/>
            <a:r>
              <a:rPr lang="en-AU" sz="4000" b="1" dirty="0">
                <a:solidFill>
                  <a:schemeClr val="bg2"/>
                </a:solidFill>
                <a:latin typeface="Arial" panose="020B0604020202020204" pitchFamily="34" charset="0"/>
                <a:cs typeface="Arial" panose="020B0604020202020204" pitchFamily="34" charset="0"/>
              </a:rPr>
              <a:t>Collaborating to engage at Penrith</a:t>
            </a:r>
          </a:p>
        </p:txBody>
      </p:sp>
      <p:sp>
        <p:nvSpPr>
          <p:cNvPr id="12" name="TextBox 11">
            <a:extLst>
              <a:ext uri="{FF2B5EF4-FFF2-40B4-BE49-F238E27FC236}">
                <a16:creationId xmlns:a16="http://schemas.microsoft.com/office/drawing/2014/main" id="{D53E2683-6DE6-CCD4-F6F9-E488C1554CC8}"/>
              </a:ext>
            </a:extLst>
          </p:cNvPr>
          <p:cNvSpPr txBox="1"/>
          <p:nvPr/>
        </p:nvSpPr>
        <p:spPr>
          <a:xfrm>
            <a:off x="648213" y="1920073"/>
            <a:ext cx="8261010" cy="2762295"/>
          </a:xfrm>
          <a:prstGeom prst="rect">
            <a:avLst/>
          </a:prstGeom>
          <a:noFill/>
        </p:spPr>
        <p:txBody>
          <a:bodyPr wrap="square">
            <a:spAutoFit/>
          </a:bodyPr>
          <a:lstStyle/>
          <a:p>
            <a:pPr marL="342900" indent="-342900">
              <a:spcBef>
                <a:spcPts val="300"/>
              </a:spcBef>
              <a:buFont typeface="+mj-lt"/>
              <a:buAutoNum type="arabicPeriod"/>
            </a:pPr>
            <a:r>
              <a:rPr lang="en-AU" sz="2300" dirty="0">
                <a:solidFill>
                  <a:schemeClr val="bg1"/>
                </a:solidFill>
                <a:latin typeface="Arial" panose="020B0604020202020204" pitchFamily="34" charset="0"/>
                <a:cs typeface="Arial" panose="020B0604020202020204" pitchFamily="34" charset="0"/>
              </a:rPr>
              <a:t>Nepean </a:t>
            </a:r>
            <a:r>
              <a:rPr lang="en-AU" sz="2300" b="1" dirty="0">
                <a:solidFill>
                  <a:schemeClr val="bg1"/>
                </a:solidFill>
                <a:latin typeface="Arial" panose="020B0604020202020204" pitchFamily="34" charset="0"/>
                <a:cs typeface="Arial" panose="020B0604020202020204" pitchFamily="34" charset="0"/>
              </a:rPr>
              <a:t>Regional Council </a:t>
            </a:r>
            <a:r>
              <a:rPr lang="en-AU" sz="2300" dirty="0">
                <a:solidFill>
                  <a:schemeClr val="bg1"/>
                </a:solidFill>
                <a:latin typeface="Arial" panose="020B0604020202020204" pitchFamily="34" charset="0"/>
                <a:cs typeface="Arial" panose="020B0604020202020204" pitchFamily="34" charset="0"/>
              </a:rPr>
              <a:t>invited to engage in 2022</a:t>
            </a:r>
          </a:p>
          <a:p>
            <a:pPr marL="342900" indent="-342900">
              <a:spcBef>
                <a:spcPts val="300"/>
              </a:spcBef>
              <a:buFont typeface="+mj-lt"/>
              <a:buAutoNum type="arabicPeriod"/>
            </a:pPr>
            <a:r>
              <a:rPr lang="en-AU" sz="2300" dirty="0">
                <a:solidFill>
                  <a:schemeClr val="bg1"/>
                </a:solidFill>
                <a:latin typeface="Arial" panose="020B0604020202020204" pitchFamily="34" charset="0"/>
                <a:cs typeface="Arial" panose="020B0604020202020204" pitchFamily="34" charset="0"/>
              </a:rPr>
              <a:t>TEAMS meeting for interested members  OCT 2022</a:t>
            </a:r>
          </a:p>
          <a:p>
            <a:pPr marL="342900" indent="-342900">
              <a:spcBef>
                <a:spcPts val="300"/>
              </a:spcBef>
              <a:buFont typeface="+mj-lt"/>
              <a:buAutoNum type="arabicPeriod"/>
            </a:pPr>
            <a:r>
              <a:rPr lang="en-AU" sz="2300" dirty="0">
                <a:solidFill>
                  <a:schemeClr val="bg1"/>
                </a:solidFill>
                <a:latin typeface="Arial" panose="020B0604020202020204" pitchFamily="34" charset="0"/>
                <a:cs typeface="Arial" panose="020B0604020202020204" pitchFamily="34" charset="0"/>
              </a:rPr>
              <a:t>Vinnies Housing Staff spoke at that meeting</a:t>
            </a:r>
          </a:p>
          <a:p>
            <a:pPr marL="342900" indent="-342900">
              <a:spcBef>
                <a:spcPts val="300"/>
              </a:spcBef>
              <a:buFont typeface="+mj-lt"/>
              <a:buAutoNum type="arabicPeriod"/>
            </a:pPr>
            <a:r>
              <a:rPr lang="en-AU" sz="2300" dirty="0">
                <a:solidFill>
                  <a:schemeClr val="bg1"/>
                </a:solidFill>
                <a:latin typeface="Arial" panose="020B0604020202020204" pitchFamily="34" charset="0"/>
                <a:cs typeface="Arial" panose="020B0604020202020204" pitchFamily="34" charset="0"/>
              </a:rPr>
              <a:t>Morning Tea was first event</a:t>
            </a:r>
          </a:p>
          <a:p>
            <a:pPr marL="342900" indent="-342900">
              <a:spcBef>
                <a:spcPts val="300"/>
              </a:spcBef>
              <a:buFont typeface="+mj-lt"/>
              <a:buAutoNum type="arabicPeriod"/>
            </a:pPr>
            <a:r>
              <a:rPr lang="en-AU" sz="2300" dirty="0">
                <a:solidFill>
                  <a:schemeClr val="bg1"/>
                </a:solidFill>
                <a:latin typeface="Arial" panose="020B0604020202020204" pitchFamily="34" charset="0"/>
                <a:cs typeface="Arial" panose="020B0604020202020204" pitchFamily="34" charset="0"/>
              </a:rPr>
              <a:t>Halloween Buddies Day onsite in October run by the Vinnies Youth Team. </a:t>
            </a:r>
          </a:p>
          <a:p>
            <a:pPr marL="342900" indent="-342900">
              <a:spcBef>
                <a:spcPts val="300"/>
              </a:spcBef>
              <a:buFont typeface="+mj-lt"/>
              <a:buAutoNum type="arabicPeriod"/>
            </a:pPr>
            <a:r>
              <a:rPr lang="en-AU" sz="2300" dirty="0">
                <a:solidFill>
                  <a:schemeClr val="bg1"/>
                </a:solidFill>
                <a:latin typeface="Arial" panose="020B0604020202020204" pitchFamily="34" charset="0"/>
                <a:cs typeface="Arial" panose="020B0604020202020204" pitchFamily="34" charset="0"/>
              </a:rPr>
              <a:t>Christmas Party organised by the members in the Region.</a:t>
            </a:r>
          </a:p>
        </p:txBody>
      </p:sp>
      <p:pic>
        <p:nvPicPr>
          <p:cNvPr id="13" name="Picture 12" descr="A group of people sitting under a canopy&#10;&#10;Description automatically generated">
            <a:extLst>
              <a:ext uri="{FF2B5EF4-FFF2-40B4-BE49-F238E27FC236}">
                <a16:creationId xmlns:a16="http://schemas.microsoft.com/office/drawing/2014/main" id="{4C3936D4-65BB-B24E-EAAD-8F1B59058949}"/>
              </a:ext>
            </a:extLst>
          </p:cNvPr>
          <p:cNvPicPr>
            <a:picLocks noChangeAspect="1"/>
          </p:cNvPicPr>
          <p:nvPr/>
        </p:nvPicPr>
        <p:blipFill>
          <a:blip r:embed="rId3" cstate="screen">
            <a:extLst>
              <a:ext uri="{28A0092B-C50C-407E-A947-70E740481C1C}">
                <a14:useLocalDpi xmlns:a14="http://schemas.microsoft.com/office/drawing/2010/main"/>
              </a:ext>
            </a:extLst>
          </a:blip>
          <a:srcRect t="22883"/>
          <a:stretch>
            <a:fillRect/>
          </a:stretch>
        </p:blipFill>
        <p:spPr>
          <a:xfrm>
            <a:off x="3372106" y="4878926"/>
            <a:ext cx="5447788" cy="1711446"/>
          </a:xfrm>
          <a:prstGeom prst="rect">
            <a:avLst/>
          </a:prstGeom>
          <a:ln>
            <a:noFill/>
          </a:ln>
          <a:effectLst>
            <a:softEdge rad="112500"/>
          </a:effectLst>
        </p:spPr>
      </p:pic>
      <p:pic>
        <p:nvPicPr>
          <p:cNvPr id="14" name="Picture 13" descr="A group of people in clothing">
            <a:extLst>
              <a:ext uri="{FF2B5EF4-FFF2-40B4-BE49-F238E27FC236}">
                <a16:creationId xmlns:a16="http://schemas.microsoft.com/office/drawing/2014/main" id="{94F9EB5B-8A9F-98FB-C09F-BC461CA163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81576" y="1920073"/>
            <a:ext cx="3163609" cy="2498462"/>
          </a:xfrm>
          <a:prstGeom prst="rect">
            <a:avLst/>
          </a:prstGeom>
          <a:ln>
            <a:noFill/>
          </a:ln>
          <a:effectLst>
            <a:softEdge rad="112500"/>
          </a:effectLst>
        </p:spPr>
      </p:pic>
    </p:spTree>
    <p:extLst>
      <p:ext uri="{BB962C8B-B14F-4D97-AF65-F5344CB8AC3E}">
        <p14:creationId xmlns:p14="http://schemas.microsoft.com/office/powerpoint/2010/main" val="380188516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B53F7-41C1-B791-F241-5FD1B9F4A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F5865-1A89-0E49-9C41-4AB3E6EB5238}"/>
              </a:ext>
            </a:extLst>
          </p:cNvPr>
          <p:cNvSpPr>
            <a:spLocks noGrp="1"/>
          </p:cNvSpPr>
          <p:nvPr>
            <p:ph type="title"/>
          </p:nvPr>
        </p:nvSpPr>
        <p:spPr>
          <a:xfrm>
            <a:off x="586049" y="1539611"/>
            <a:ext cx="10515600" cy="806450"/>
          </a:xfrm>
        </p:spPr>
        <p:txBody>
          <a:bodyPr>
            <a:noAutofit/>
          </a:bodyPr>
          <a:lstStyle/>
          <a:p>
            <a:pPr>
              <a:spcBef>
                <a:spcPts val="600"/>
              </a:spcBef>
            </a:pPr>
            <a:r>
              <a:rPr lang="en-AU" sz="3200" dirty="0">
                <a:solidFill>
                  <a:schemeClr val="bg2"/>
                </a:solidFill>
              </a:rPr>
              <a:t>Vinnies and Housing Staff communicate with the tenants. Provide site access and help source resources. </a:t>
            </a:r>
          </a:p>
        </p:txBody>
      </p:sp>
      <p:pic>
        <p:nvPicPr>
          <p:cNvPr id="8" name="Picture 7" descr="A group of people posing for a photo&#10;&#10;Description automatically generated">
            <a:extLst>
              <a:ext uri="{FF2B5EF4-FFF2-40B4-BE49-F238E27FC236}">
                <a16:creationId xmlns:a16="http://schemas.microsoft.com/office/drawing/2014/main" id="{F7FD50E5-B78E-683E-C0D4-21BB5EC04B40}"/>
              </a:ext>
            </a:extLst>
          </p:cNvPr>
          <p:cNvPicPr>
            <a:picLocks noChangeAspect="1"/>
          </p:cNvPicPr>
          <p:nvPr/>
        </p:nvPicPr>
        <p:blipFill>
          <a:blip r:embed="rId2" cstate="screen">
            <a:extLst>
              <a:ext uri="{28A0092B-C50C-407E-A947-70E740481C1C}">
                <a14:useLocalDpi xmlns:a14="http://schemas.microsoft.com/office/drawing/2010/main"/>
              </a:ext>
            </a:extLst>
          </a:blip>
          <a:srcRect t="9205" b="13372"/>
          <a:stretch/>
        </p:blipFill>
        <p:spPr>
          <a:xfrm>
            <a:off x="4213686" y="4499938"/>
            <a:ext cx="4103963" cy="2111750"/>
          </a:xfrm>
          <a:prstGeom prst="rect">
            <a:avLst/>
          </a:prstGeom>
          <a:ln>
            <a:noFill/>
          </a:ln>
          <a:effectLst>
            <a:softEdge rad="112500"/>
          </a:effectLst>
        </p:spPr>
      </p:pic>
      <p:pic>
        <p:nvPicPr>
          <p:cNvPr id="9" name="Picture 8" descr="A group of men standing outside&#10;&#10;Description automatically generated">
            <a:extLst>
              <a:ext uri="{FF2B5EF4-FFF2-40B4-BE49-F238E27FC236}">
                <a16:creationId xmlns:a16="http://schemas.microsoft.com/office/drawing/2014/main" id="{E0D37140-4BE7-EE4A-8E85-6BB48EEF2BA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6049" y="4703431"/>
            <a:ext cx="3358027" cy="1778812"/>
          </a:xfrm>
          <a:prstGeom prst="rect">
            <a:avLst/>
          </a:prstGeom>
          <a:ln>
            <a:noFill/>
          </a:ln>
          <a:effectLst>
            <a:softEdge rad="112500"/>
          </a:effectLst>
        </p:spPr>
      </p:pic>
      <p:pic>
        <p:nvPicPr>
          <p:cNvPr id="10" name="Content Placeholder 8" descr="A group of people standing next to a table full of food">
            <a:extLst>
              <a:ext uri="{FF2B5EF4-FFF2-40B4-BE49-F238E27FC236}">
                <a16:creationId xmlns:a16="http://schemas.microsoft.com/office/drawing/2014/main" id="{721349B3-D5D8-768A-764A-34879910AA7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85682" y="4580411"/>
            <a:ext cx="1737587" cy="2031277"/>
          </a:xfrm>
          <a:prstGeom prst="rect">
            <a:avLst/>
          </a:prstGeom>
          <a:ln>
            <a:noFill/>
          </a:ln>
          <a:effectLst>
            <a:softEdge rad="112500"/>
          </a:effectLst>
        </p:spPr>
      </p:pic>
      <p:pic>
        <p:nvPicPr>
          <p:cNvPr id="11" name="Picture 10" descr="Women working in a garden&#10;&#10;Description automatically generated">
            <a:extLst>
              <a:ext uri="{FF2B5EF4-FFF2-40B4-BE49-F238E27FC236}">
                <a16:creationId xmlns:a16="http://schemas.microsoft.com/office/drawing/2014/main" id="{440E474D-7E63-EC6E-1633-236BDBD2CE2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80477" y="2346061"/>
            <a:ext cx="2242625" cy="2111750"/>
          </a:xfrm>
          <a:prstGeom prst="rect">
            <a:avLst/>
          </a:prstGeom>
          <a:ln>
            <a:noFill/>
          </a:ln>
          <a:effectLst>
            <a:softEdge rad="112500"/>
          </a:effectLst>
        </p:spPr>
      </p:pic>
      <p:pic>
        <p:nvPicPr>
          <p:cNvPr id="12" name="Picture 11">
            <a:extLst>
              <a:ext uri="{FF2B5EF4-FFF2-40B4-BE49-F238E27FC236}">
                <a16:creationId xmlns:a16="http://schemas.microsoft.com/office/drawing/2014/main" id="{8E32FD92-5BF1-03E2-9B82-B5E69E71108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7059617" y="2226304"/>
            <a:ext cx="3163652" cy="2310657"/>
          </a:xfrm>
          <a:prstGeom prst="rect">
            <a:avLst/>
          </a:prstGeom>
          <a:ln>
            <a:noFill/>
          </a:ln>
          <a:effectLst>
            <a:softEdge rad="112500"/>
          </a:effectLst>
          <a:extLst>
            <a:ext uri="{53640926-AAD7-44D8-BBD7-CCE9431645EC}">
              <a14:shadowObscured xmlns:a14="http://schemas.microsoft.com/office/drawing/2010/main"/>
            </a:ext>
          </a:extLst>
        </p:spPr>
      </p:pic>
      <p:pic>
        <p:nvPicPr>
          <p:cNvPr id="13" name="Picture 12" descr="A group of people sitting at tables&#10;&#10;Description automatically generated">
            <a:extLst>
              <a:ext uri="{FF2B5EF4-FFF2-40B4-BE49-F238E27FC236}">
                <a16:creationId xmlns:a16="http://schemas.microsoft.com/office/drawing/2014/main" id="{531C5C46-FCE7-6842-41B5-D0B865E96689}"/>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86049" y="2748257"/>
            <a:ext cx="3557914" cy="1955174"/>
          </a:xfrm>
          <a:prstGeom prst="rect">
            <a:avLst/>
          </a:prstGeom>
          <a:ln>
            <a:noFill/>
          </a:ln>
          <a:effectLst>
            <a:softEdge rad="112500"/>
          </a:effectLst>
        </p:spPr>
      </p:pic>
    </p:spTree>
    <p:extLst>
      <p:ext uri="{BB962C8B-B14F-4D97-AF65-F5344CB8AC3E}">
        <p14:creationId xmlns:p14="http://schemas.microsoft.com/office/powerpoint/2010/main" val="339433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E848ED6-4499-3F2E-69BF-60676C43C6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35A49-4533-383A-9037-99B8A9567B66}"/>
              </a:ext>
            </a:extLst>
          </p:cNvPr>
          <p:cNvSpPr>
            <a:spLocks noGrp="1"/>
          </p:cNvSpPr>
          <p:nvPr>
            <p:ph type="title"/>
          </p:nvPr>
        </p:nvSpPr>
        <p:spPr>
          <a:xfrm>
            <a:off x="785212" y="1520005"/>
            <a:ext cx="10515600" cy="806450"/>
          </a:xfrm>
        </p:spPr>
        <p:txBody>
          <a:bodyPr>
            <a:noAutofit/>
          </a:bodyPr>
          <a:lstStyle/>
          <a:p>
            <a:r>
              <a:rPr lang="en-US" sz="4000" dirty="0" err="1">
                <a:solidFill>
                  <a:schemeClr val="bg2"/>
                </a:solidFill>
              </a:rPr>
              <a:t>Rydalmere</a:t>
            </a:r>
            <a:r>
              <a:rPr lang="en-US" sz="4000" dirty="0">
                <a:solidFill>
                  <a:schemeClr val="bg2"/>
                </a:solidFill>
              </a:rPr>
              <a:t> Conference with Ermington tenants began in 2019</a:t>
            </a:r>
            <a:endParaRPr lang="en-AU" sz="4000" dirty="0">
              <a:solidFill>
                <a:schemeClr val="bg2"/>
              </a:solidFill>
            </a:endParaRPr>
          </a:p>
        </p:txBody>
      </p:sp>
      <p:sp>
        <p:nvSpPr>
          <p:cNvPr id="3" name="TextBox 2">
            <a:extLst>
              <a:ext uri="{FF2B5EF4-FFF2-40B4-BE49-F238E27FC236}">
                <a16:creationId xmlns:a16="http://schemas.microsoft.com/office/drawing/2014/main" id="{3E51EA1C-8CCA-081F-125D-130D683FB5A7}"/>
              </a:ext>
            </a:extLst>
          </p:cNvPr>
          <p:cNvSpPr txBox="1"/>
          <p:nvPr/>
        </p:nvSpPr>
        <p:spPr>
          <a:xfrm>
            <a:off x="785211" y="2633703"/>
            <a:ext cx="7098399" cy="1246495"/>
          </a:xfrm>
          <a:prstGeom prst="rect">
            <a:avLst/>
          </a:prstGeom>
          <a:noFill/>
        </p:spPr>
        <p:txBody>
          <a:bodyPr wrap="square">
            <a:spAutoFit/>
          </a:bodyPr>
          <a:lstStyle/>
          <a:p>
            <a:pPr marL="571500" indent="-571500">
              <a:buFont typeface="Arial" panose="020B0604020202020204" pitchFamily="34" charset="0"/>
              <a:buChar char="•"/>
            </a:pPr>
            <a:r>
              <a:rPr lang="en-US" sz="2500" spc="100" dirty="0">
                <a:solidFill>
                  <a:schemeClr val="bg1"/>
                </a:solidFill>
                <a:latin typeface="Arial" panose="020B0604020202020204" pitchFamily="34" charset="0"/>
                <a:cs typeface="Arial" panose="020B0604020202020204" pitchFamily="34" charset="0"/>
              </a:rPr>
              <a:t>BBQ’s and lunches</a:t>
            </a:r>
          </a:p>
          <a:p>
            <a:pPr marL="571500" indent="-571500">
              <a:buFont typeface="Arial" panose="020B0604020202020204" pitchFamily="34" charset="0"/>
              <a:buChar char="•"/>
            </a:pPr>
            <a:r>
              <a:rPr lang="en-US" sz="2500" spc="100" dirty="0">
                <a:solidFill>
                  <a:schemeClr val="bg1"/>
                </a:solidFill>
                <a:latin typeface="Arial" panose="020B0604020202020204" pitchFamily="34" charset="0"/>
                <a:cs typeface="Arial" panose="020B0604020202020204" pitchFamily="34" charset="0"/>
              </a:rPr>
              <a:t>Community Garden Project </a:t>
            </a:r>
          </a:p>
          <a:p>
            <a:pPr marL="571500" indent="-571500">
              <a:buFont typeface="Arial" panose="020B0604020202020204" pitchFamily="34" charset="0"/>
              <a:buChar char="•"/>
            </a:pPr>
            <a:r>
              <a:rPr lang="en-US" sz="2500" spc="100" dirty="0">
                <a:solidFill>
                  <a:schemeClr val="bg1"/>
                </a:solidFill>
                <a:latin typeface="Arial" panose="020B0604020202020204" pitchFamily="34" charset="0"/>
                <a:cs typeface="Arial" panose="020B0604020202020204" pitchFamily="34" charset="0"/>
              </a:rPr>
              <a:t>Residents ran the Christmas party 2024</a:t>
            </a:r>
          </a:p>
        </p:txBody>
      </p:sp>
      <p:pic>
        <p:nvPicPr>
          <p:cNvPr id="4" name="Picture 3">
            <a:extLst>
              <a:ext uri="{FF2B5EF4-FFF2-40B4-BE49-F238E27FC236}">
                <a16:creationId xmlns:a16="http://schemas.microsoft.com/office/drawing/2014/main" id="{0CBAA062-53FA-7FAC-9239-FAD0EBB5A63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7811334" y="2047162"/>
            <a:ext cx="2695575" cy="1968785"/>
          </a:xfrm>
          <a:prstGeom prst="rect">
            <a:avLst/>
          </a:prstGeom>
          <a:ln>
            <a:noFill/>
          </a:ln>
          <a:effectLst>
            <a:softEdge rad="112500"/>
          </a:effectLst>
          <a:extLst>
            <a:ext uri="{53640926-AAD7-44D8-BBD7-CCE9431645EC}">
              <a14:shadowObscured xmlns:a14="http://schemas.microsoft.com/office/drawing/2010/main"/>
            </a:ext>
          </a:extLst>
        </p:spPr>
      </p:pic>
      <p:pic>
        <p:nvPicPr>
          <p:cNvPr id="5" name="Picture 4" descr="A table with green chairs and a table with a table on it&#10;&#10;Description automatically generated with medium confidence">
            <a:extLst>
              <a:ext uri="{FF2B5EF4-FFF2-40B4-BE49-F238E27FC236}">
                <a16:creationId xmlns:a16="http://schemas.microsoft.com/office/drawing/2014/main" id="{85048634-F910-6AE6-04C7-E11FA37B27B8}"/>
              </a:ext>
            </a:extLst>
          </p:cNvPr>
          <p:cNvPicPr>
            <a:picLocks noChangeAspect="1"/>
          </p:cNvPicPr>
          <p:nvPr/>
        </p:nvPicPr>
        <p:blipFill>
          <a:blip r:embed="rId4">
            <a:extLst>
              <a:ext uri="{28A0092B-C50C-407E-A947-70E740481C1C}">
                <a14:useLocalDpi xmlns:a14="http://schemas.microsoft.com/office/drawing/2010/main" val="0"/>
              </a:ext>
            </a:extLst>
          </a:blip>
          <a:srcRect l="4915" r="11234"/>
          <a:stretch/>
        </p:blipFill>
        <p:spPr>
          <a:xfrm>
            <a:off x="7768906" y="4015947"/>
            <a:ext cx="2780430" cy="2486919"/>
          </a:xfrm>
          <a:prstGeom prst="rect">
            <a:avLst/>
          </a:prstGeom>
          <a:ln>
            <a:noFill/>
          </a:ln>
          <a:effectLst>
            <a:softEdge rad="112500"/>
          </a:effectLst>
        </p:spPr>
      </p:pic>
      <p:pic>
        <p:nvPicPr>
          <p:cNvPr id="8" name="Picture 7" descr="A group of men standing in a garden&#10;&#10;Description automatically generated">
            <a:extLst>
              <a:ext uri="{FF2B5EF4-FFF2-40B4-BE49-F238E27FC236}">
                <a16:creationId xmlns:a16="http://schemas.microsoft.com/office/drawing/2014/main" id="{8D57A9CA-FF60-12BC-CAC8-939727EE28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211" y="4015947"/>
            <a:ext cx="3315891" cy="2486919"/>
          </a:xfrm>
          <a:prstGeom prst="rect">
            <a:avLst/>
          </a:prstGeom>
          <a:ln>
            <a:noFill/>
          </a:ln>
          <a:effectLst>
            <a:softEdge rad="112500"/>
          </a:effectLst>
        </p:spPr>
      </p:pic>
      <p:pic>
        <p:nvPicPr>
          <p:cNvPr id="10" name="Content Placeholder 23" descr="A group of people standing in front of a table with food&#10;&#10;Description automatically generated">
            <a:extLst>
              <a:ext uri="{FF2B5EF4-FFF2-40B4-BE49-F238E27FC236}">
                <a16:creationId xmlns:a16="http://schemas.microsoft.com/office/drawing/2014/main" id="{813BAC9B-1F4E-D8BA-9928-15085F7D18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8273" y="4015947"/>
            <a:ext cx="3315891" cy="2486919"/>
          </a:xfrm>
          <a:prstGeom prst="rect">
            <a:avLst/>
          </a:prstGeom>
          <a:ln>
            <a:noFill/>
          </a:ln>
          <a:effectLst>
            <a:softEdge rad="112500"/>
          </a:effectLst>
        </p:spPr>
      </p:pic>
    </p:spTree>
    <p:extLst>
      <p:ext uri="{BB962C8B-B14F-4D97-AF65-F5344CB8AC3E}">
        <p14:creationId xmlns:p14="http://schemas.microsoft.com/office/powerpoint/2010/main" val="429047949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C58C1-DADF-0B71-74F1-A3C270ECA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8210E-AF6B-EF3A-6C4F-753BAF7BF9EF}"/>
              </a:ext>
            </a:extLst>
          </p:cNvPr>
          <p:cNvSpPr>
            <a:spLocks noGrp="1"/>
          </p:cNvSpPr>
          <p:nvPr>
            <p:ph type="title"/>
          </p:nvPr>
        </p:nvSpPr>
        <p:spPr>
          <a:xfrm>
            <a:off x="785212" y="1520005"/>
            <a:ext cx="10515600" cy="806450"/>
          </a:xfrm>
        </p:spPr>
        <p:txBody>
          <a:bodyPr>
            <a:noAutofit/>
          </a:bodyPr>
          <a:lstStyle/>
          <a:p>
            <a:r>
              <a:rPr lang="en-US" sz="4000" dirty="0">
                <a:solidFill>
                  <a:schemeClr val="bg2"/>
                </a:solidFill>
              </a:rPr>
              <a:t>Caringbah Conference (Sydney Arch) with Burraneer Residents 2022 – now</a:t>
            </a:r>
            <a:endParaRPr lang="en-AU" sz="4800" dirty="0">
              <a:solidFill>
                <a:schemeClr val="bg2"/>
              </a:solidFill>
            </a:endParaRPr>
          </a:p>
        </p:txBody>
      </p:sp>
      <p:sp>
        <p:nvSpPr>
          <p:cNvPr id="8" name="TextBox 7">
            <a:extLst>
              <a:ext uri="{FF2B5EF4-FFF2-40B4-BE49-F238E27FC236}">
                <a16:creationId xmlns:a16="http://schemas.microsoft.com/office/drawing/2014/main" id="{E78E930A-283D-C1F2-2D67-8A623B95039A}"/>
              </a:ext>
            </a:extLst>
          </p:cNvPr>
          <p:cNvSpPr txBox="1"/>
          <p:nvPr/>
        </p:nvSpPr>
        <p:spPr>
          <a:xfrm>
            <a:off x="785211" y="2633703"/>
            <a:ext cx="7098399" cy="1246495"/>
          </a:xfrm>
          <a:prstGeom prst="rect">
            <a:avLst/>
          </a:prstGeom>
          <a:noFill/>
        </p:spPr>
        <p:txBody>
          <a:bodyPr wrap="square">
            <a:spAutoFit/>
          </a:bodyPr>
          <a:lstStyle/>
          <a:p>
            <a:pPr marL="571500" indent="-571500">
              <a:buFont typeface="Arial" panose="020B0604020202020204" pitchFamily="34" charset="0"/>
              <a:buChar char="•"/>
            </a:pPr>
            <a:r>
              <a:rPr lang="en-US" sz="2500" spc="100" dirty="0">
                <a:solidFill>
                  <a:schemeClr val="bg1"/>
                </a:solidFill>
                <a:latin typeface="Arial" panose="020B0604020202020204" pitchFamily="34" charset="0"/>
                <a:cs typeface="Arial" panose="020B0604020202020204" pitchFamily="34" charset="0"/>
              </a:rPr>
              <a:t>BBQ’s and lunches</a:t>
            </a:r>
          </a:p>
          <a:p>
            <a:pPr marL="571500" indent="-571500">
              <a:buFont typeface="Arial" panose="020B0604020202020204" pitchFamily="34" charset="0"/>
              <a:buChar char="•"/>
            </a:pPr>
            <a:r>
              <a:rPr lang="en-US" sz="2500" spc="100" dirty="0">
                <a:solidFill>
                  <a:schemeClr val="bg1"/>
                </a:solidFill>
                <a:latin typeface="Arial" panose="020B0604020202020204" pitchFamily="34" charset="0"/>
                <a:cs typeface="Arial" panose="020B0604020202020204" pitchFamily="34" charset="0"/>
              </a:rPr>
              <a:t>Musical evening</a:t>
            </a:r>
          </a:p>
          <a:p>
            <a:pPr marL="571500" indent="-571500">
              <a:buFont typeface="Arial" panose="020B0604020202020204" pitchFamily="34" charset="0"/>
              <a:buChar char="•"/>
            </a:pPr>
            <a:r>
              <a:rPr lang="en-US" sz="2500" spc="100" dirty="0">
                <a:solidFill>
                  <a:schemeClr val="bg1"/>
                </a:solidFill>
                <a:latin typeface="Arial" panose="020B0604020202020204" pitchFamily="34" charset="0"/>
                <a:cs typeface="Arial" panose="020B0604020202020204" pitchFamily="34" charset="0"/>
              </a:rPr>
              <a:t>High Tea</a:t>
            </a:r>
            <a:endParaRPr lang="en-AU" sz="2500" dirty="0">
              <a:solidFill>
                <a:schemeClr val="bg1"/>
              </a:solidFill>
            </a:endParaRPr>
          </a:p>
        </p:txBody>
      </p:sp>
      <p:pic>
        <p:nvPicPr>
          <p:cNvPr id="15" name="Content Placeholder 11" descr="A group of people sitting around a table&#10;&#10;Description automatically generated">
            <a:extLst>
              <a:ext uri="{FF2B5EF4-FFF2-40B4-BE49-F238E27FC236}">
                <a16:creationId xmlns:a16="http://schemas.microsoft.com/office/drawing/2014/main" id="{6410F840-FC16-2DAA-91CE-F82645D1B60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06204" y="4655114"/>
            <a:ext cx="3201529" cy="1660661"/>
          </a:xfrm>
          <a:prstGeom prst="rect">
            <a:avLst/>
          </a:prstGeom>
          <a:ln>
            <a:noFill/>
          </a:ln>
          <a:effectLst>
            <a:softEdge rad="112500"/>
          </a:effectLst>
        </p:spPr>
      </p:pic>
      <p:pic>
        <p:nvPicPr>
          <p:cNvPr id="16" name="Picture 15" descr="A group of people sitting at tables&#10;&#10;Description automatically generated">
            <a:extLst>
              <a:ext uri="{FF2B5EF4-FFF2-40B4-BE49-F238E27FC236}">
                <a16:creationId xmlns:a16="http://schemas.microsoft.com/office/drawing/2014/main" id="{E087EF26-DE6F-F984-FD55-FF3890F057D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85211" y="4124323"/>
            <a:ext cx="4021903" cy="2210149"/>
          </a:xfrm>
          <a:prstGeom prst="rect">
            <a:avLst/>
          </a:prstGeom>
          <a:ln>
            <a:noFill/>
          </a:ln>
          <a:effectLst>
            <a:softEdge rad="112500"/>
          </a:effectLst>
        </p:spPr>
      </p:pic>
      <p:pic>
        <p:nvPicPr>
          <p:cNvPr id="17" name="Picture 16" descr="A person in a wheelchair with a person in the background&#10;&#10;Description automatically generated">
            <a:extLst>
              <a:ext uri="{FF2B5EF4-FFF2-40B4-BE49-F238E27FC236}">
                <a16:creationId xmlns:a16="http://schemas.microsoft.com/office/drawing/2014/main" id="{D1F25E8C-BEAB-7427-52A6-49E5E757D6D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01899" y="2757271"/>
            <a:ext cx="1664074" cy="1897843"/>
          </a:xfrm>
          <a:prstGeom prst="rect">
            <a:avLst/>
          </a:prstGeom>
          <a:ln>
            <a:noFill/>
          </a:ln>
          <a:effectLst>
            <a:softEdge rad="112500"/>
          </a:effectLst>
        </p:spPr>
      </p:pic>
      <p:pic>
        <p:nvPicPr>
          <p:cNvPr id="18" name="Picture 17" descr="A group of people sitting around a table&#10;&#10;Description automatically generated">
            <a:extLst>
              <a:ext uri="{FF2B5EF4-FFF2-40B4-BE49-F238E27FC236}">
                <a16:creationId xmlns:a16="http://schemas.microsoft.com/office/drawing/2014/main" id="{610489BA-3C82-0EE3-C1D9-ACC073B479A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8023952" y="3208913"/>
            <a:ext cx="3258144" cy="2892402"/>
          </a:xfrm>
          <a:prstGeom prst="rect">
            <a:avLst/>
          </a:prstGeom>
          <a:ln>
            <a:noFill/>
          </a:ln>
          <a:effectLst>
            <a:softEdge rad="112500"/>
          </a:effectLst>
        </p:spPr>
      </p:pic>
    </p:spTree>
    <p:extLst>
      <p:ext uri="{BB962C8B-B14F-4D97-AF65-F5344CB8AC3E}">
        <p14:creationId xmlns:p14="http://schemas.microsoft.com/office/powerpoint/2010/main" val="882655611"/>
      </p:ext>
    </p:extLst>
  </p:cSld>
  <p:clrMapOvr>
    <a:masterClrMapping/>
  </p:clrMapOvr>
</p:sld>
</file>

<file path=ppt/theme/theme1.xml><?xml version="1.0" encoding="utf-8"?>
<a:theme xmlns:a="http://schemas.openxmlformats.org/drawingml/2006/main" name="Office Theme">
  <a:themeElements>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225 New Powerpoint Template -1" id="{3F45BDC1-6D02-7B40-8414-259DFBDB94F2}" vid="{9BCB050C-468C-3749-AAC3-FA8FCE36DD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2.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3.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4.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5.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9D589284B67B419D041B99E9447361" ma:contentTypeVersion="19" ma:contentTypeDescription="Create a new document." ma:contentTypeScope="" ma:versionID="67a6efae5c219590467ab436b85b6951">
  <xsd:schema xmlns:xsd="http://www.w3.org/2001/XMLSchema" xmlns:xs="http://www.w3.org/2001/XMLSchema" xmlns:p="http://schemas.microsoft.com/office/2006/metadata/properties" xmlns:ns2="f351a857-f8fe-4aff-9ff8-7af26fee412e" xmlns:ns3="ce2c45df-4bbb-478c-9ae5-5d6dcd58b7f6" targetNamespace="http://schemas.microsoft.com/office/2006/metadata/properties" ma:root="true" ma:fieldsID="d668a57790ce34cabfbf6dd753ba350d" ns2:_="" ns3:_="">
    <xsd:import namespace="f351a857-f8fe-4aff-9ff8-7af26fee412e"/>
    <xsd:import namespace="ce2c45df-4bbb-478c-9ae5-5d6dcd58b7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1a857-f8fe-4aff-9ff8-7af26fee4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38da8e-f566-4a79-afbe-db4fc349b78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2c45df-4bbb-478c-9ae5-5d6dcd58b7f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258a5a8-b3f4-492d-bea6-2541927e8a9a}" ma:internalName="TaxCatchAll" ma:showField="CatchAllData" ma:web="ce2c45df-4bbb-478c-9ae5-5d6dcd58b7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e2c45df-4bbb-478c-9ae5-5d6dcd58b7f6" xsi:nil="true"/>
    <lcf76f155ced4ddcb4097134ff3c332f xmlns="f351a857-f8fe-4aff-9ff8-7af26fee41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3B6E37-9D4A-4B16-B15A-84727A51B43F}">
  <ds:schemaRefs>
    <ds:schemaRef ds:uri="http://schemas.microsoft.com/sharepoint/v3/contenttype/forms"/>
  </ds:schemaRefs>
</ds:datastoreItem>
</file>

<file path=customXml/itemProps2.xml><?xml version="1.0" encoding="utf-8"?>
<ds:datastoreItem xmlns:ds="http://schemas.openxmlformats.org/officeDocument/2006/customXml" ds:itemID="{9D69FF51-CFFE-4E8D-B719-64F73A7362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51a857-f8fe-4aff-9ff8-7af26fee412e"/>
    <ds:schemaRef ds:uri="ce2c45df-4bbb-478c-9ae5-5d6dcd58b7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F4F7BF-FCCB-4CF7-AEB9-FF32B95E6713}">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sharepoint/v3"/>
    <ds:schemaRef ds:uri="a44e3430-8288-4e31-b943-8b54febb7d0b"/>
    <ds:schemaRef ds:uri="http://schemas.microsoft.com/office/infopath/2007/PartnerControls"/>
    <ds:schemaRef ds:uri="85c78a99-1e53-4a5f-9ca5-aab97121d53a"/>
    <ds:schemaRef ds:uri="http://www.w3.org/XML/1998/namespace"/>
    <ds:schemaRef ds:uri="ce2c45df-4bbb-478c-9ae5-5d6dcd58b7f6"/>
    <ds:schemaRef ds:uri="f351a857-f8fe-4aff-9ff8-7af26fee412e"/>
  </ds:schemaRefs>
</ds:datastoreItem>
</file>

<file path=docProps/app.xml><?xml version="1.0" encoding="utf-8"?>
<Properties xmlns="http://schemas.openxmlformats.org/officeDocument/2006/extended-properties" xmlns:vt="http://schemas.openxmlformats.org/officeDocument/2006/docPropsVTypes">
  <Template/>
  <TotalTime>274</TotalTime>
  <Words>417</Words>
  <Application>Microsoft Macintosh PowerPoint</Application>
  <PresentationFormat>Widescreen</PresentationFormat>
  <Paragraphs>63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Abadi</vt: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Vinnies and Housing Staff communicate with the tenants. Provide site access and help source resources. </vt:lpstr>
      <vt:lpstr>Rydalmere Conference with Ermington tenants began in 2019</vt:lpstr>
      <vt:lpstr>Caringbah Conference (Sydney Arch) with Burraneer Residents 2022 – now</vt:lpstr>
      <vt:lpstr>Conference Engagement across NSW</vt:lpstr>
      <vt:lpstr>PowerPoint Presentation</vt:lpstr>
      <vt:lpstr>Youth Engagement Penrith Halloween events, Merrylands BBQs, and Albury High School Conference with residents </vt:lpstr>
      <vt:lpstr>PowerPoint Presentation</vt:lpstr>
      <vt:lpstr>Making a difference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Hutchinson</dc:creator>
  <cp:lastModifiedBy>Patty Barrett</cp:lastModifiedBy>
  <cp:revision>15</cp:revision>
  <dcterms:created xsi:type="dcterms:W3CDTF">2025-09-18T01:43:25Z</dcterms:created>
  <dcterms:modified xsi:type="dcterms:W3CDTF">2025-10-09T21:34:47Z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0x0101001C9D589284B67B419D041B99E9447361</vt:lpwstr>
  </property>
  <property fmtid="{D5CDD505-2E9C-101B-9397-08002B2CF9AE}" pid="3" name="MediaServiceImageTags">
    <vt:lpwstr/>
  </property>
</Properties>
</file>