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74" r:id="rId5"/>
    <p:sldId id="263" r:id="rId6"/>
    <p:sldId id="262"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70" r:id="rId23"/>
    <p:sldId id="290" r:id="rId24"/>
    <p:sldId id="291" r:id="rId25"/>
    <p:sldId id="292" r:id="rId26"/>
    <p:sldId id="293" r:id="rId27"/>
    <p:sldId id="294" r:id="rId28"/>
    <p:sldId id="295" r:id="rId29"/>
    <p:sldId id="2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60A"/>
    <a:srgbClr val="FCE609"/>
    <a:srgbClr val="1753A3"/>
    <a:srgbClr val="0A2B65"/>
    <a:srgbClr val="D2DEEC"/>
    <a:srgbClr val="1955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72"/>
    <p:restoredTop sz="96148"/>
  </p:normalViewPr>
  <p:slideViewPr>
    <p:cSldViewPr snapToGrid="0">
      <p:cViewPr varScale="1">
        <p:scale>
          <a:sx n="103" d="100"/>
          <a:sy n="103" d="100"/>
        </p:scale>
        <p:origin x="45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96B82-03CF-2846-8CA6-53051B4EF084}" type="datetimeFigureOut">
              <a:rPr lang="en-US" smtClean="0"/>
              <a:t>10/9/25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2F03A-8637-2344-AE91-75CD6BB51003}" type="slidenum">
              <a:rPr lang="en-US" smtClean="0"/>
              <a:t>‹#›</a:t>
            </a:fld>
            <a:endParaRPr lang="en-US"/>
          </a:p>
        </p:txBody>
      </p:sp>
    </p:spTree>
    <p:extLst>
      <p:ext uri="{BB962C8B-B14F-4D97-AF65-F5344CB8AC3E}">
        <p14:creationId xmlns:p14="http://schemas.microsoft.com/office/powerpoint/2010/main" val="221604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753A3"/>
        </a:solidFill>
        <a:effectLst/>
      </p:bgPr>
    </p:bg>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D162AC6E-54B3-4D9F-2EE9-D1D00AF40E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8" name="Picture 7">
            <a:extLst>
              <a:ext uri="{FF2B5EF4-FFF2-40B4-BE49-F238E27FC236}">
                <a16:creationId xmlns:a16="http://schemas.microsoft.com/office/drawing/2014/main" id="{4188A645-D0FA-D35F-23CD-0D9CFCA3C15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27287" y="-107576"/>
            <a:ext cx="6687012" cy="7046258"/>
          </a:xfrm>
          <a:prstGeom prst="rect">
            <a:avLst/>
          </a:prstGeom>
        </p:spPr>
      </p:pic>
      <p:sp>
        <p:nvSpPr>
          <p:cNvPr id="2" name="Title 1">
            <a:extLst>
              <a:ext uri="{FF2B5EF4-FFF2-40B4-BE49-F238E27FC236}">
                <a16:creationId xmlns:a16="http://schemas.microsoft.com/office/drawing/2014/main" id="{15E125CC-4861-C953-849B-960D9AC74094}"/>
              </a:ext>
            </a:extLst>
          </p:cNvPr>
          <p:cNvSpPr>
            <a:spLocks noGrp="1"/>
          </p:cNvSpPr>
          <p:nvPr>
            <p:ph type="ctrTitle"/>
          </p:nvPr>
        </p:nvSpPr>
        <p:spPr>
          <a:xfrm>
            <a:off x="420129" y="1600157"/>
            <a:ext cx="4637903" cy="2387600"/>
          </a:xfrm>
        </p:spPr>
        <p:txBody>
          <a:bodyPr anchor="b">
            <a:normAutofit/>
          </a:bodyPr>
          <a:lstStyle>
            <a:lvl1pPr algn="l">
              <a:defRPr sz="44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06D1525-24B3-1A8D-75D7-B438CA6C5403}"/>
              </a:ext>
            </a:extLst>
          </p:cNvPr>
          <p:cNvSpPr>
            <a:spLocks noGrp="1"/>
          </p:cNvSpPr>
          <p:nvPr>
            <p:ph type="subTitle" idx="1"/>
          </p:nvPr>
        </p:nvSpPr>
        <p:spPr>
          <a:xfrm>
            <a:off x="420129" y="4079832"/>
            <a:ext cx="4637903"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87680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BB448-3618-C13D-FBA8-9631DC84C531}"/>
              </a:ext>
            </a:extLst>
          </p:cNvPr>
          <p:cNvSpPr/>
          <p:nvPr userDrawn="1"/>
        </p:nvSpPr>
        <p:spPr>
          <a:xfrm>
            <a:off x="0" y="0"/>
            <a:ext cx="12192000" cy="6858000"/>
          </a:xfrm>
          <a:prstGeom prst="rect">
            <a:avLst/>
          </a:prstGeom>
          <a:solidFill>
            <a:srgbClr val="0A2B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8BB909FE-ED77-0EAB-D8C2-74938F270A46}"/>
              </a:ext>
            </a:extLst>
          </p:cNvPr>
          <p:cNvPicPr>
            <a:picLocks noChangeAspect="1"/>
          </p:cNvPicPr>
          <p:nvPr userDrawn="1"/>
        </p:nvPicPr>
        <p:blipFill>
          <a:blip r:embed="rId2">
            <a:extLst>
              <a:ext uri="{28A0092B-C50C-407E-A947-70E740481C1C}">
                <a14:useLocalDpi xmlns:a14="http://schemas.microsoft.com/office/drawing/2010/main"/>
              </a:ext>
            </a:extLst>
          </a:blip>
          <a:srcRect t="10704" b="10704"/>
          <a:stretch/>
        </p:blipFill>
        <p:spPr>
          <a:xfrm>
            <a:off x="7152278" y="-43033"/>
            <a:ext cx="5082755" cy="1495315"/>
          </a:xfrm>
          <a:prstGeom prst="rect">
            <a:avLst/>
          </a:prstGeom>
        </p:spPr>
      </p:pic>
    </p:spTree>
    <p:extLst>
      <p:ext uri="{BB962C8B-B14F-4D97-AF65-F5344CB8AC3E}">
        <p14:creationId xmlns:p14="http://schemas.microsoft.com/office/powerpoint/2010/main" val="65310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BB448-3618-C13D-FBA8-9631DC84C531}"/>
              </a:ext>
            </a:extLst>
          </p:cNvPr>
          <p:cNvSpPr/>
          <p:nvPr userDrawn="1"/>
        </p:nvSpPr>
        <p:spPr>
          <a:xfrm>
            <a:off x="0" y="0"/>
            <a:ext cx="12192000" cy="6858000"/>
          </a:xfrm>
          <a:prstGeom prst="rect">
            <a:avLst/>
          </a:prstGeom>
          <a:solidFill>
            <a:srgbClr val="195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F2A27ED5-EB9C-2615-D23E-2889633223AB}"/>
              </a:ext>
            </a:extLst>
          </p:cNvPr>
          <p:cNvPicPr>
            <a:picLocks noChangeAspect="1"/>
          </p:cNvPicPr>
          <p:nvPr userDrawn="1"/>
        </p:nvPicPr>
        <p:blipFill>
          <a:blip r:embed="rId2">
            <a:extLst>
              <a:ext uri="{28A0092B-C50C-407E-A947-70E740481C1C}">
                <a14:useLocalDpi xmlns:a14="http://schemas.microsoft.com/office/drawing/2010/main"/>
              </a:ext>
            </a:extLst>
          </a:blip>
          <a:srcRect t="10704" b="10704"/>
          <a:stretch/>
        </p:blipFill>
        <p:spPr>
          <a:xfrm>
            <a:off x="7152278" y="-43033"/>
            <a:ext cx="5082755" cy="1495315"/>
          </a:xfrm>
          <a:prstGeom prst="rect">
            <a:avLst/>
          </a:prstGeom>
        </p:spPr>
      </p:pic>
    </p:spTree>
    <p:extLst>
      <p:ext uri="{BB962C8B-B14F-4D97-AF65-F5344CB8AC3E}">
        <p14:creationId xmlns:p14="http://schemas.microsoft.com/office/powerpoint/2010/main" val="3015787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1955A3"/>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289385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B3C40D-2B84-A969-0F00-1FD87A427A7D}"/>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3" name="Footer Placeholder 2">
            <a:extLst>
              <a:ext uri="{FF2B5EF4-FFF2-40B4-BE49-F238E27FC236}">
                <a16:creationId xmlns:a16="http://schemas.microsoft.com/office/drawing/2014/main" id="{E54FAAD9-8871-8CBA-98DB-AFE11D6EB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D7891B-C923-44DE-3034-D4032062977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133057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2269-BE5D-13BA-822A-15CAFBF4BF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B6CBF1-5EB4-CF64-08C4-5E5A46260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E0DFA9-5EC3-6BE8-7BFF-101B109A5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7C8851-083B-81F0-A6C1-13DAA29F4930}"/>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6" name="Footer Placeholder 5">
            <a:extLst>
              <a:ext uri="{FF2B5EF4-FFF2-40B4-BE49-F238E27FC236}">
                <a16:creationId xmlns:a16="http://schemas.microsoft.com/office/drawing/2014/main" id="{8DE9CFD4-6821-9917-FEEE-C7E468746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CE87E-D1FF-1E5E-26F9-3F7DAE40D889}"/>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95380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6C35-70D8-31BA-37DB-603D328B7B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3715A20-C651-BD20-5B5B-833CC168F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436700A1-CD31-E30B-2036-64A250FCA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2A6F5-CF66-3D3E-A4D4-8F2EE79AC7F6}"/>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6" name="Footer Placeholder 5">
            <a:extLst>
              <a:ext uri="{FF2B5EF4-FFF2-40B4-BE49-F238E27FC236}">
                <a16:creationId xmlns:a16="http://schemas.microsoft.com/office/drawing/2014/main" id="{63AB8951-E302-7777-1DA8-FE3ADEE4F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2E9C8-3E30-A2CA-55E7-F8DDEF045F8A}"/>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1800524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9A0C-DCE9-94E2-6B48-A0E368BD7B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467D38-EDC9-261F-ADFE-FABB46CE47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F346B2-131E-CE5A-18D1-900D171D2A87}"/>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5" name="Footer Placeholder 4">
            <a:extLst>
              <a:ext uri="{FF2B5EF4-FFF2-40B4-BE49-F238E27FC236}">
                <a16:creationId xmlns:a16="http://schemas.microsoft.com/office/drawing/2014/main" id="{21DB324A-D431-4D73-E52B-AFDF9E4A4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74B4-EDCF-BD85-276E-C9AE1E322596}"/>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3905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299EA-3934-5AEA-72EE-0F9A3DC89E9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37F8C7-46D3-51C6-724A-0A9848A329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ACE86C-C9E6-DAFF-7637-DA0420AC3EC6}"/>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5" name="Footer Placeholder 4">
            <a:extLst>
              <a:ext uri="{FF2B5EF4-FFF2-40B4-BE49-F238E27FC236}">
                <a16:creationId xmlns:a16="http://schemas.microsoft.com/office/drawing/2014/main" id="{13F6E8EC-3737-5057-40D5-477115D15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093B-E072-D807-DEA8-FB0DE5B11081}"/>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71115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EBC6B285-8554-5488-94C8-0078558038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8" name="Picture 7">
            <a:extLst>
              <a:ext uri="{FF2B5EF4-FFF2-40B4-BE49-F238E27FC236}">
                <a16:creationId xmlns:a16="http://schemas.microsoft.com/office/drawing/2014/main" id="{4188A645-D0FA-D35F-23CD-0D9CFCA3C156}"/>
              </a:ext>
            </a:extLst>
          </p:cNvPr>
          <p:cNvPicPr>
            <a:picLocks noChangeAspect="1"/>
          </p:cNvPicPr>
          <p:nvPr userDrawn="1"/>
        </p:nvPicPr>
        <p:blipFill>
          <a:blip r:embed="rId3">
            <a:extLst>
              <a:ext uri="{28A0092B-C50C-407E-A947-70E740481C1C}">
                <a14:useLocalDpi xmlns:a14="http://schemas.microsoft.com/office/drawing/2010/main"/>
              </a:ext>
            </a:extLst>
          </a:blip>
          <a:srcRect t="985" b="985"/>
          <a:stretch/>
        </p:blipFill>
        <p:spPr>
          <a:xfrm>
            <a:off x="0" y="-75304"/>
            <a:ext cx="6321175" cy="6933304"/>
          </a:xfrm>
          <a:prstGeom prst="rect">
            <a:avLst/>
          </a:prstGeom>
        </p:spPr>
      </p:pic>
      <p:sp>
        <p:nvSpPr>
          <p:cNvPr id="2" name="Title 1">
            <a:extLst>
              <a:ext uri="{FF2B5EF4-FFF2-40B4-BE49-F238E27FC236}">
                <a16:creationId xmlns:a16="http://schemas.microsoft.com/office/drawing/2014/main" id="{15E125CC-4861-C953-849B-960D9AC74094}"/>
              </a:ext>
            </a:extLst>
          </p:cNvPr>
          <p:cNvSpPr>
            <a:spLocks noGrp="1"/>
          </p:cNvSpPr>
          <p:nvPr>
            <p:ph type="ctrTitle"/>
          </p:nvPr>
        </p:nvSpPr>
        <p:spPr>
          <a:xfrm>
            <a:off x="420129" y="1600157"/>
            <a:ext cx="4637903" cy="2387600"/>
          </a:xfrm>
        </p:spPr>
        <p:txBody>
          <a:bodyPr anchor="b">
            <a:normAutofit/>
          </a:bodyPr>
          <a:lstStyle>
            <a:lvl1pPr algn="l">
              <a:defRPr sz="44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06D1525-24B3-1A8D-75D7-B438CA6C5403}"/>
              </a:ext>
            </a:extLst>
          </p:cNvPr>
          <p:cNvSpPr>
            <a:spLocks noGrp="1"/>
          </p:cNvSpPr>
          <p:nvPr>
            <p:ph type="subTitle" idx="1"/>
          </p:nvPr>
        </p:nvSpPr>
        <p:spPr>
          <a:xfrm>
            <a:off x="420129" y="4079832"/>
            <a:ext cx="4637903"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5069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lue and yellow border with blue and yellow dots&#10;&#10;AI-generated content may be incorrect.">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hasCustomPrompt="1"/>
          </p:nvPr>
        </p:nvSpPr>
        <p:spPr>
          <a:xfrm>
            <a:off x="609600" y="2108886"/>
            <a:ext cx="6262816" cy="628008"/>
          </a:xfrm>
        </p:spPr>
        <p:txBody>
          <a:bodyPr>
            <a:no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dirty="0"/>
              <a:t>Acknowledgement of Country</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
        <p:nvSpPr>
          <p:cNvPr id="9" name="TextBox 8">
            <a:extLst>
              <a:ext uri="{FF2B5EF4-FFF2-40B4-BE49-F238E27FC236}">
                <a16:creationId xmlns:a16="http://schemas.microsoft.com/office/drawing/2014/main" id="{3D10B71B-FAAD-41A9-454E-1022D01088AB}"/>
              </a:ext>
            </a:extLst>
          </p:cNvPr>
          <p:cNvSpPr txBox="1"/>
          <p:nvPr userDrawn="1"/>
        </p:nvSpPr>
        <p:spPr>
          <a:xfrm>
            <a:off x="609600" y="2751438"/>
            <a:ext cx="6172200" cy="2262158"/>
          </a:xfrm>
          <a:prstGeom prst="rect">
            <a:avLst/>
          </a:prstGeom>
          <a:noFill/>
        </p:spPr>
        <p:txBody>
          <a:bodyPr wrap="square" rtlCol="0">
            <a:spAutoFit/>
          </a:bodyPr>
          <a:lstStyle/>
          <a:p>
            <a:pPr>
              <a:spcAft>
                <a:spcPts val="900"/>
              </a:spcAft>
            </a:pPr>
            <a:r>
              <a:rPr lang="en-AU" dirty="0">
                <a:solidFill>
                  <a:schemeClr val="bg1"/>
                </a:solidFill>
                <a:effectLst/>
                <a:latin typeface="Arial" panose="020B0604020202020204" pitchFamily="34" charset="0"/>
              </a:rPr>
              <a:t>The St Vincent de Paul Society NSW acknowledges Aboriginal and Torres Strait </a:t>
            </a:r>
            <a:r>
              <a:rPr lang="en-AU" dirty="0" err="1">
                <a:solidFill>
                  <a:schemeClr val="bg1"/>
                </a:solidFill>
                <a:effectLst/>
                <a:latin typeface="Arial" panose="020B0604020202020204" pitchFamily="34" charset="0"/>
              </a:rPr>
              <a:t>lslander</a:t>
            </a:r>
            <a:r>
              <a:rPr lang="en-AU" dirty="0">
                <a:solidFill>
                  <a:schemeClr val="bg1"/>
                </a:solidFill>
                <a:effectLst/>
                <a:latin typeface="Arial" panose="020B0604020202020204" pitchFamily="34" charset="0"/>
              </a:rPr>
              <a:t> peoples as the Traditional Custodians of the land on which we live and work with deep respect. </a:t>
            </a:r>
          </a:p>
          <a:p>
            <a:pPr>
              <a:spcAft>
                <a:spcPts val="900"/>
              </a:spcAft>
            </a:pPr>
            <a:r>
              <a:rPr lang="en-AU" dirty="0">
                <a:solidFill>
                  <a:schemeClr val="bg1"/>
                </a:solidFill>
                <a:effectLst/>
                <a:latin typeface="Arial" panose="020B0604020202020204" pitchFamily="34" charset="0"/>
              </a:rPr>
              <a:t>May Elders, past and present be blessed and honoured. </a:t>
            </a:r>
          </a:p>
          <a:p>
            <a:pPr>
              <a:spcAft>
                <a:spcPts val="900"/>
              </a:spcAft>
            </a:pPr>
            <a:r>
              <a:rPr lang="en-AU" dirty="0">
                <a:solidFill>
                  <a:schemeClr val="bg1"/>
                </a:solidFill>
                <a:effectLst/>
                <a:latin typeface="Arial" panose="020B0604020202020204" pitchFamily="34" charset="0"/>
              </a:rPr>
              <a:t>May we join together and build a future based on compassion, justice, hope, faith, and reconciliation. </a:t>
            </a:r>
            <a:endParaRPr lang="en-US" dirty="0">
              <a:solidFill>
                <a:schemeClr val="bg1"/>
              </a:solidFill>
            </a:endParaRPr>
          </a:p>
        </p:txBody>
      </p:sp>
    </p:spTree>
    <p:extLst>
      <p:ext uri="{BB962C8B-B14F-4D97-AF65-F5344CB8AC3E}">
        <p14:creationId xmlns:p14="http://schemas.microsoft.com/office/powerpoint/2010/main" val="146545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A blue and yellow border with blue and yellow dots&#10;&#10;AI-generated content may be incorrect.">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98461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46735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1955A3"/>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10/9/25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3092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81427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9369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48517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BB039-6216-59EF-8E27-6BDD80D62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A6D84C-3579-E259-631C-BA6997F32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7DA978-950B-8F22-CD15-7518BB134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AE6720-651E-D746-AA6B-800515F95B21}" type="datetimeFigureOut">
              <a:rPr lang="en-US" smtClean="0"/>
              <a:t>10/9/25</a:t>
            </a:fld>
            <a:endParaRPr lang="en-US"/>
          </a:p>
        </p:txBody>
      </p:sp>
      <p:sp>
        <p:nvSpPr>
          <p:cNvPr id="5" name="Footer Placeholder 4">
            <a:extLst>
              <a:ext uri="{FF2B5EF4-FFF2-40B4-BE49-F238E27FC236}">
                <a16:creationId xmlns:a16="http://schemas.microsoft.com/office/drawing/2014/main" id="{9CF71D44-9FEF-BEA1-5382-F0949D0C6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77270D-56C1-9AB1-C9A8-D10BEC24B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82E5ED-16E6-2C47-9F36-EE029BD91FD0}" type="slidenum">
              <a:rPr lang="en-US" smtClean="0"/>
              <a:t>‹#›</a:t>
            </a:fld>
            <a:endParaRPr lang="en-US"/>
          </a:p>
        </p:txBody>
      </p:sp>
    </p:spTree>
    <p:extLst>
      <p:ext uri="{BB962C8B-B14F-4D97-AF65-F5344CB8AC3E}">
        <p14:creationId xmlns:p14="http://schemas.microsoft.com/office/powerpoint/2010/main" val="30779688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4" r:id="rId4"/>
    <p:sldLayoutId id="2147483666" r:id="rId5"/>
    <p:sldLayoutId id="2147483667" r:id="rId6"/>
    <p:sldLayoutId id="2147483652" r:id="rId7"/>
    <p:sldLayoutId id="2147483661" r:id="rId8"/>
    <p:sldLayoutId id="2147483662" r:id="rId9"/>
    <p:sldLayoutId id="2147483654" r:id="rId10"/>
    <p:sldLayoutId id="2147483663" r:id="rId11"/>
    <p:sldLayoutId id="2147483665"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hemeOverride" Target="../theme/themeOverride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hemeOverride" Target="../theme/themeOverride6.xml"/><Relationship Id="rId6" Type="http://schemas.openxmlformats.org/officeDocument/2006/relationships/image" Target="../media/image19.png"/><Relationship Id="rId11" Type="http://schemas.openxmlformats.org/officeDocument/2006/relationships/image" Target="../media/image23.jpeg"/><Relationship Id="rId5" Type="http://schemas.openxmlformats.org/officeDocument/2006/relationships/image" Target="../media/image18.png"/><Relationship Id="rId10" Type="http://schemas.openxmlformats.org/officeDocument/2006/relationships/hyperlink" Target="http://www.google.com.au/imgres?sa=X&amp;rlz=1T4ADRA_enAU466AU467&amp;biw=1920&amp;bih=852&amp;tbm=isch&amp;tbnid=a9adzYMUns_qwM:&amp;imgrefurl=http://samuel-warde.com/2013/11/pope-francis-defines-christianity-embraces-sick-poor-video/&amp;docid=G4PRXABoaIKjNM&amp;imgurl=http://i2.wp.com/samuel-warde.com/wp-content/uploads/2013/11/Pope_Francis_kisses_a_man_suffering_from_boils_in_Saint_Peters_Square_at_the_end_of_his_Wednesday_general_audience_Nov_6_2013_Credit_ANSA_CLAUDIO_PERI_CNA_11_6_131.jpg&amp;w=500&amp;h=372&amp;ei=yOwLU9eFAcXLkAXKr4CgCQ&amp;zoom=1&amp;iact=rc&amp;dur=1906&amp;page=2&amp;start=32&amp;ndsp=39&amp;ved=0COYBEK0DMC8" TargetMode="External"/><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0.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xml"/><Relationship Id="rId1" Type="http://schemas.openxmlformats.org/officeDocument/2006/relationships/themeOverride" Target="../theme/themeOverr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9.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10.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53A3"/>
        </a:solidFill>
        <a:effectLst/>
      </p:bgPr>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81C6A2E8-78A1-7716-C4D9-0E6826B16535}"/>
              </a:ext>
            </a:extLst>
          </p:cNvPr>
          <p:cNvPicPr>
            <a:picLocks noChangeAspect="1"/>
          </p:cNvPicPr>
          <p:nvPr/>
        </p:nvPicPr>
        <p:blipFill>
          <a:blip r:embed="rId2"/>
          <a:stretch>
            <a:fillRect/>
          </a:stretch>
        </p:blipFill>
        <p:spPr>
          <a:xfrm>
            <a:off x="2476742" y="843641"/>
            <a:ext cx="7238516" cy="1475814"/>
          </a:xfrm>
          <a:prstGeom prst="rect">
            <a:avLst/>
          </a:prstGeom>
        </p:spPr>
      </p:pic>
      <p:pic>
        <p:nvPicPr>
          <p:cNvPr id="12" name="Picture 11" descr="A yellow octagon on a black background&#10;&#10;Description automatically generated">
            <a:extLst>
              <a:ext uri="{FF2B5EF4-FFF2-40B4-BE49-F238E27FC236}">
                <a16:creationId xmlns:a16="http://schemas.microsoft.com/office/drawing/2014/main" id="{24CB7240-4DC4-099C-0920-1433840ACC4A}"/>
              </a:ext>
            </a:extLst>
          </p:cNvPr>
          <p:cNvPicPr>
            <a:picLocks noChangeAspect="1"/>
          </p:cNvPicPr>
          <p:nvPr/>
        </p:nvPicPr>
        <p:blipFill>
          <a:blip r:embed="rId3"/>
          <a:stretch>
            <a:fillRect/>
          </a:stretch>
        </p:blipFill>
        <p:spPr>
          <a:xfrm>
            <a:off x="-2493075" y="-4861120"/>
            <a:ext cx="6311900" cy="6311900"/>
          </a:xfrm>
          <a:prstGeom prst="rect">
            <a:avLst/>
          </a:prstGeom>
        </p:spPr>
      </p:pic>
      <p:pic>
        <p:nvPicPr>
          <p:cNvPr id="13" name="Picture 12" descr="A blue hexagon with black background&#10;&#10;Description automatically generated">
            <a:extLst>
              <a:ext uri="{FF2B5EF4-FFF2-40B4-BE49-F238E27FC236}">
                <a16:creationId xmlns:a16="http://schemas.microsoft.com/office/drawing/2014/main" id="{6AD1CB1E-9005-CB70-48BC-D871FA847521}"/>
              </a:ext>
            </a:extLst>
          </p:cNvPr>
          <p:cNvPicPr>
            <a:picLocks noChangeAspect="1"/>
          </p:cNvPicPr>
          <p:nvPr/>
        </p:nvPicPr>
        <p:blipFill>
          <a:blip r:embed="rId4"/>
          <a:stretch>
            <a:fillRect/>
          </a:stretch>
        </p:blipFill>
        <p:spPr>
          <a:xfrm rot="595269">
            <a:off x="8914503" y="5957757"/>
            <a:ext cx="3834414" cy="3667700"/>
          </a:xfrm>
          <a:prstGeom prst="rect">
            <a:avLst/>
          </a:prstGeom>
        </p:spPr>
      </p:pic>
      <p:pic>
        <p:nvPicPr>
          <p:cNvPr id="14" name="Picture 13" descr="A yellow square with a blue hand and a black background&#10;&#10;Description automatically generated">
            <a:extLst>
              <a:ext uri="{FF2B5EF4-FFF2-40B4-BE49-F238E27FC236}">
                <a16:creationId xmlns:a16="http://schemas.microsoft.com/office/drawing/2014/main" id="{92139AE0-90E5-9780-EA6B-116DB99080DC}"/>
              </a:ext>
            </a:extLst>
          </p:cNvPr>
          <p:cNvPicPr>
            <a:picLocks noChangeAspect="1"/>
          </p:cNvPicPr>
          <p:nvPr/>
        </p:nvPicPr>
        <p:blipFill>
          <a:blip r:embed="rId5"/>
          <a:stretch>
            <a:fillRect/>
          </a:stretch>
        </p:blipFill>
        <p:spPr>
          <a:xfrm>
            <a:off x="10931543" y="5564632"/>
            <a:ext cx="965200" cy="952500"/>
          </a:xfrm>
          <a:prstGeom prst="rect">
            <a:avLst/>
          </a:prstGeom>
        </p:spPr>
      </p:pic>
      <p:pic>
        <p:nvPicPr>
          <p:cNvPr id="17" name="Picture 16" descr="A blue and white rectangular shapes&#10;&#10;Description automatically generated">
            <a:extLst>
              <a:ext uri="{FF2B5EF4-FFF2-40B4-BE49-F238E27FC236}">
                <a16:creationId xmlns:a16="http://schemas.microsoft.com/office/drawing/2014/main" id="{2E474F94-0192-B2CC-FC19-EE3D9FADF0C9}"/>
              </a:ext>
            </a:extLst>
          </p:cNvPr>
          <p:cNvPicPr>
            <a:picLocks noChangeAspect="1"/>
          </p:cNvPicPr>
          <p:nvPr/>
        </p:nvPicPr>
        <p:blipFill>
          <a:blip r:embed="rId6"/>
          <a:stretch>
            <a:fillRect/>
          </a:stretch>
        </p:blipFill>
        <p:spPr>
          <a:xfrm>
            <a:off x="312569" y="197469"/>
            <a:ext cx="1548888" cy="1514847"/>
          </a:xfrm>
          <a:prstGeom prst="rect">
            <a:avLst/>
          </a:prstGeom>
        </p:spPr>
      </p:pic>
      <p:sp>
        <p:nvSpPr>
          <p:cNvPr id="2" name="Title 1">
            <a:extLst>
              <a:ext uri="{FF2B5EF4-FFF2-40B4-BE49-F238E27FC236}">
                <a16:creationId xmlns:a16="http://schemas.microsoft.com/office/drawing/2014/main" id="{8DBFDF59-62E7-AB1D-742D-1723208CC0BC}"/>
              </a:ext>
            </a:extLst>
          </p:cNvPr>
          <p:cNvSpPr txBox="1">
            <a:spLocks/>
          </p:cNvSpPr>
          <p:nvPr/>
        </p:nvSpPr>
        <p:spPr>
          <a:xfrm>
            <a:off x="3130402" y="2957168"/>
            <a:ext cx="8766341" cy="4718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rgbClr val="FCE60A"/>
                </a:solidFill>
                <a:latin typeface="Arial" panose="020B0604020202020204" pitchFamily="34" charset="0"/>
                <a:cs typeface="Arial" panose="020B0604020202020204" pitchFamily="34" charset="0"/>
              </a:rPr>
              <a:t>Reflection on Visitations</a:t>
            </a:r>
            <a:br>
              <a:rPr lang="en-AU" sz="3200" b="1" i="1" dirty="0">
                <a:solidFill>
                  <a:srgbClr val="FCE60A"/>
                </a:solidFill>
                <a:latin typeface="Arial" panose="020B0604020202020204" pitchFamily="34" charset="0"/>
                <a:cs typeface="Arial" panose="020B0604020202020204" pitchFamily="34" charset="0"/>
              </a:rPr>
            </a:br>
            <a:r>
              <a:rPr lang="en-AU" sz="3200" b="1" i="1" dirty="0">
                <a:solidFill>
                  <a:srgbClr val="FCE60A"/>
                </a:solidFill>
                <a:latin typeface="Arial" panose="020B0604020202020204" pitchFamily="34" charset="0"/>
                <a:cs typeface="Arial" panose="020B0604020202020204" pitchFamily="34" charset="0"/>
              </a:rPr>
              <a:t>  Meeting those we serve…</a:t>
            </a:r>
            <a:endParaRPr lang="en-US" sz="3200" b="1" i="1" dirty="0">
              <a:solidFill>
                <a:srgbClr val="FCE60A"/>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A52B528-B109-1FB0-A78B-7663EE34F617}"/>
              </a:ext>
            </a:extLst>
          </p:cNvPr>
          <p:cNvSpPr txBox="1"/>
          <p:nvPr/>
        </p:nvSpPr>
        <p:spPr>
          <a:xfrm>
            <a:off x="5110225" y="3962959"/>
            <a:ext cx="6662057" cy="1477328"/>
          </a:xfrm>
          <a:prstGeom prst="rect">
            <a:avLst/>
          </a:prstGeom>
          <a:noFill/>
        </p:spPr>
        <p:txBody>
          <a:bodyPr wrap="square">
            <a:spAutoFit/>
          </a:bodyPr>
          <a:lstStyle/>
          <a:p>
            <a:pPr algn="l"/>
            <a:r>
              <a:rPr lang="en-AU" sz="1800" dirty="0">
                <a:solidFill>
                  <a:schemeClr val="accent6"/>
                </a:solidFill>
              </a:rPr>
              <a:t>Leo Tucker, Spiritual Adviser – NSW State Council and </a:t>
            </a:r>
          </a:p>
          <a:p>
            <a:pPr algn="l"/>
            <a:r>
              <a:rPr lang="en-AU" sz="1800" dirty="0">
                <a:solidFill>
                  <a:schemeClr val="accent6"/>
                </a:solidFill>
              </a:rPr>
              <a:t>Executive Director of Mission &amp; Spirituality</a:t>
            </a:r>
          </a:p>
          <a:p>
            <a:pPr algn="l"/>
            <a:r>
              <a:rPr lang="en-AU" sz="1800" dirty="0">
                <a:solidFill>
                  <a:schemeClr val="accent6"/>
                </a:solidFill>
              </a:rPr>
              <a:t>Leonie Duck, Mission Partner, South Region</a:t>
            </a:r>
          </a:p>
          <a:p>
            <a:pPr algn="l"/>
            <a:r>
              <a:rPr lang="en-AU" sz="1800" dirty="0">
                <a:solidFill>
                  <a:schemeClr val="accent6"/>
                </a:solidFill>
              </a:rPr>
              <a:t>Nirmal Nanayakkara, Mission Partner, North Region</a:t>
            </a:r>
          </a:p>
          <a:p>
            <a:pPr algn="l"/>
            <a:r>
              <a:rPr lang="en-AU" sz="1800" dirty="0">
                <a:solidFill>
                  <a:schemeClr val="accent6"/>
                </a:solidFill>
              </a:rPr>
              <a:t>Corinne Lindsell, Mission Partner, Metro Region </a:t>
            </a:r>
          </a:p>
        </p:txBody>
      </p:sp>
      <p:pic>
        <p:nvPicPr>
          <p:cNvPr id="6" name="Picture 5">
            <a:extLst>
              <a:ext uri="{FF2B5EF4-FFF2-40B4-BE49-F238E27FC236}">
                <a16:creationId xmlns:a16="http://schemas.microsoft.com/office/drawing/2014/main" id="{0C809403-4949-4305-725F-6C4D99F7383F}"/>
              </a:ext>
            </a:extLst>
          </p:cNvPr>
          <p:cNvPicPr>
            <a:picLocks noChangeAspect="1"/>
          </p:cNvPicPr>
          <p:nvPr/>
        </p:nvPicPr>
        <p:blipFill>
          <a:blip r:embed="rId7"/>
          <a:stretch>
            <a:fillRect/>
          </a:stretch>
        </p:blipFill>
        <p:spPr>
          <a:xfrm>
            <a:off x="1477584" y="3094896"/>
            <a:ext cx="3409326" cy="2277429"/>
          </a:xfrm>
          <a:prstGeom prst="rect">
            <a:avLst/>
          </a:prstGeom>
        </p:spPr>
      </p:pic>
    </p:spTree>
    <p:extLst>
      <p:ext uri="{BB962C8B-B14F-4D97-AF65-F5344CB8AC3E}">
        <p14:creationId xmlns:p14="http://schemas.microsoft.com/office/powerpoint/2010/main" val="355702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D666D-2756-A5E0-D67E-54690593DD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D5494-59A9-F850-732B-DBCD3BB7F966}"/>
              </a:ext>
            </a:extLst>
          </p:cNvPr>
          <p:cNvSpPr>
            <a:spLocks noGrp="1"/>
          </p:cNvSpPr>
          <p:nvPr>
            <p:ph type="title"/>
          </p:nvPr>
        </p:nvSpPr>
        <p:spPr>
          <a:xfrm>
            <a:off x="1139911" y="3285268"/>
            <a:ext cx="9912178" cy="806450"/>
          </a:xfrm>
        </p:spPr>
        <p:txBody>
          <a:bodyPr>
            <a:noAutofit/>
          </a:bodyPr>
          <a:lstStyle/>
          <a:p>
            <a:r>
              <a:rPr lang="en-US" sz="4000" dirty="0"/>
              <a:t>8. Who established the Society in NSW?</a:t>
            </a:r>
          </a:p>
        </p:txBody>
      </p:sp>
    </p:spTree>
    <p:extLst>
      <p:ext uri="{BB962C8B-B14F-4D97-AF65-F5344CB8AC3E}">
        <p14:creationId xmlns:p14="http://schemas.microsoft.com/office/powerpoint/2010/main" val="2564800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E476F67-287A-51FE-A497-AA422E4C0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B1FB7-15F1-5F9F-4301-C1C2F53D42C4}"/>
              </a:ext>
            </a:extLst>
          </p:cNvPr>
          <p:cNvSpPr>
            <a:spLocks noGrp="1"/>
          </p:cNvSpPr>
          <p:nvPr>
            <p:ph type="title"/>
          </p:nvPr>
        </p:nvSpPr>
        <p:spPr>
          <a:xfrm>
            <a:off x="838200" y="3211127"/>
            <a:ext cx="10515600" cy="806450"/>
          </a:xfrm>
        </p:spPr>
        <p:txBody>
          <a:bodyPr>
            <a:noAutofit/>
          </a:bodyPr>
          <a:lstStyle/>
          <a:p>
            <a:pPr algn="ctr"/>
            <a:r>
              <a:rPr lang="en-US" sz="4000" dirty="0"/>
              <a:t>9. Home visitation is core to Vincentian Good Works? True or False</a:t>
            </a:r>
          </a:p>
        </p:txBody>
      </p:sp>
    </p:spTree>
    <p:extLst>
      <p:ext uri="{BB962C8B-B14F-4D97-AF65-F5344CB8AC3E}">
        <p14:creationId xmlns:p14="http://schemas.microsoft.com/office/powerpoint/2010/main" val="355661783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D63F-3534-D155-E20E-461A3CD2A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B84C7-90DE-E405-5D53-655611BEC18F}"/>
              </a:ext>
            </a:extLst>
          </p:cNvPr>
          <p:cNvSpPr>
            <a:spLocks noGrp="1"/>
          </p:cNvSpPr>
          <p:nvPr>
            <p:ph type="title"/>
          </p:nvPr>
        </p:nvSpPr>
        <p:spPr>
          <a:xfrm>
            <a:off x="929845" y="3779538"/>
            <a:ext cx="10515599" cy="806450"/>
          </a:xfrm>
        </p:spPr>
        <p:txBody>
          <a:bodyPr>
            <a:noAutofit/>
          </a:bodyPr>
          <a:lstStyle/>
          <a:p>
            <a:pPr>
              <a:lnSpc>
                <a:spcPct val="100000"/>
              </a:lnSpc>
              <a:spcBef>
                <a:spcPts val="600"/>
              </a:spcBef>
              <a:spcAft>
                <a:spcPts val="600"/>
              </a:spcAft>
            </a:pPr>
            <a:r>
              <a:rPr lang="en-US" sz="2500" b="0" dirty="0">
                <a:solidFill>
                  <a:schemeClr val="accent6"/>
                </a:solidFill>
              </a:rPr>
              <a:t>1. Who founded the St Vincent de Paul Society?</a:t>
            </a:r>
            <a:br>
              <a:rPr lang="en-US" sz="2500" b="0" dirty="0">
                <a:solidFill>
                  <a:schemeClr val="accent6"/>
                </a:solidFill>
              </a:rPr>
            </a:br>
            <a:r>
              <a:rPr lang="en-US" sz="2500" b="0" dirty="0">
                <a:solidFill>
                  <a:schemeClr val="accent6"/>
                </a:solidFill>
              </a:rPr>
              <a:t>2. Where &amp; what year was the Society founded?</a:t>
            </a:r>
            <a:br>
              <a:rPr lang="en-US" sz="2500" b="0" dirty="0">
                <a:solidFill>
                  <a:schemeClr val="accent6"/>
                </a:solidFill>
              </a:rPr>
            </a:br>
            <a:r>
              <a:rPr lang="en-US" sz="2500" b="0" dirty="0">
                <a:solidFill>
                  <a:schemeClr val="accent6"/>
                </a:solidFill>
              </a:rPr>
              <a:t>3. Does the Society have a spiritual patron and if so, who would that be?</a:t>
            </a:r>
            <a:br>
              <a:rPr lang="en-US" sz="2500" b="0" dirty="0">
                <a:solidFill>
                  <a:schemeClr val="accent6"/>
                </a:solidFill>
              </a:rPr>
            </a:br>
            <a:r>
              <a:rPr lang="en-US" sz="2500" b="0" dirty="0">
                <a:solidFill>
                  <a:schemeClr val="accent6"/>
                </a:solidFill>
              </a:rPr>
              <a:t>4. Who assisted and supported Frederic Ozanam &amp; the works of the first Conference?</a:t>
            </a:r>
            <a:br>
              <a:rPr lang="en-US" sz="2500" b="0" dirty="0">
                <a:solidFill>
                  <a:schemeClr val="accent6"/>
                </a:solidFill>
              </a:rPr>
            </a:br>
            <a:r>
              <a:rPr lang="en-US" sz="2500" b="0" dirty="0">
                <a:solidFill>
                  <a:schemeClr val="accent6"/>
                </a:solidFill>
              </a:rPr>
              <a:t>5. The Society is a “lay Catholic” </a:t>
            </a:r>
            <a:r>
              <a:rPr lang="en-US" sz="2500" b="0" dirty="0" err="1">
                <a:solidFill>
                  <a:schemeClr val="accent6"/>
                </a:solidFill>
              </a:rPr>
              <a:t>organisation</a:t>
            </a:r>
            <a:r>
              <a:rPr lang="en-US" sz="2500" b="0" dirty="0">
                <a:solidFill>
                  <a:schemeClr val="accent6"/>
                </a:solidFill>
              </a:rPr>
              <a:t> – True or False?</a:t>
            </a:r>
            <a:br>
              <a:rPr lang="en-US" sz="2500" b="0" dirty="0">
                <a:solidFill>
                  <a:schemeClr val="accent6"/>
                </a:solidFill>
              </a:rPr>
            </a:br>
            <a:r>
              <a:rPr lang="en-US" sz="2500" b="0" dirty="0">
                <a:solidFill>
                  <a:schemeClr val="accent6"/>
                </a:solidFill>
              </a:rPr>
              <a:t>6. Where was the first establishment of the Society in Australia?</a:t>
            </a:r>
            <a:br>
              <a:rPr lang="en-US" sz="2500" b="0" dirty="0">
                <a:solidFill>
                  <a:schemeClr val="accent6"/>
                </a:solidFill>
              </a:rPr>
            </a:br>
            <a:r>
              <a:rPr lang="en-US" sz="2500" b="0" dirty="0">
                <a:solidFill>
                  <a:schemeClr val="accent6"/>
                </a:solidFill>
              </a:rPr>
              <a:t>7. What year did the Society begin in Sydney?</a:t>
            </a:r>
            <a:br>
              <a:rPr lang="en-US" sz="2500" b="0" dirty="0">
                <a:solidFill>
                  <a:schemeClr val="accent6"/>
                </a:solidFill>
              </a:rPr>
            </a:br>
            <a:r>
              <a:rPr lang="en-US" sz="2500" b="0" dirty="0">
                <a:solidFill>
                  <a:schemeClr val="accent6"/>
                </a:solidFill>
              </a:rPr>
              <a:t>8. Who established the Society in NSW?</a:t>
            </a:r>
            <a:br>
              <a:rPr lang="en-US" sz="2500" b="0" dirty="0">
                <a:solidFill>
                  <a:schemeClr val="accent6"/>
                </a:solidFill>
              </a:rPr>
            </a:br>
            <a:r>
              <a:rPr lang="en-US" sz="2500" b="0" dirty="0">
                <a:solidFill>
                  <a:schemeClr val="accent6"/>
                </a:solidFill>
              </a:rPr>
              <a:t>9. Home visitation is core to Vincentian Good Works? True or False</a:t>
            </a:r>
          </a:p>
        </p:txBody>
      </p:sp>
      <p:sp>
        <p:nvSpPr>
          <p:cNvPr id="3" name="Title 1">
            <a:extLst>
              <a:ext uri="{FF2B5EF4-FFF2-40B4-BE49-F238E27FC236}">
                <a16:creationId xmlns:a16="http://schemas.microsoft.com/office/drawing/2014/main" id="{745A0B5C-DD73-57EE-F7D6-25A8F5F4BE7D}"/>
              </a:ext>
            </a:extLst>
          </p:cNvPr>
          <p:cNvSpPr txBox="1">
            <a:spLocks/>
          </p:cNvSpPr>
          <p:nvPr/>
        </p:nvSpPr>
        <p:spPr>
          <a:xfrm>
            <a:off x="929846" y="10323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CE609"/>
                </a:solidFill>
                <a:latin typeface="Arial" panose="020B0604020202020204" pitchFamily="34" charset="0"/>
                <a:ea typeface="+mj-ea"/>
                <a:cs typeface="Arial" panose="020B0604020202020204" pitchFamily="34" charset="0"/>
              </a:defRPr>
            </a:lvl1pPr>
          </a:lstStyle>
          <a:p>
            <a:r>
              <a:rPr lang="en-US" sz="4000" dirty="0"/>
              <a:t>Mission Litmus test</a:t>
            </a:r>
            <a:endParaRPr lang="en-AU" sz="4000" dirty="0"/>
          </a:p>
        </p:txBody>
      </p:sp>
    </p:spTree>
    <p:extLst>
      <p:ext uri="{BB962C8B-B14F-4D97-AF65-F5344CB8AC3E}">
        <p14:creationId xmlns:p14="http://schemas.microsoft.com/office/powerpoint/2010/main" val="1583531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DBFDE31-ACE0-6DCC-E0B4-DC5E1C5B4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8FD55-6A91-713C-DEAA-13CF46EACA4F}"/>
              </a:ext>
            </a:extLst>
          </p:cNvPr>
          <p:cNvSpPr>
            <a:spLocks noGrp="1"/>
          </p:cNvSpPr>
          <p:nvPr>
            <p:ph type="title"/>
          </p:nvPr>
        </p:nvSpPr>
        <p:spPr>
          <a:xfrm>
            <a:off x="838200" y="1739041"/>
            <a:ext cx="10515600" cy="806450"/>
          </a:xfrm>
        </p:spPr>
        <p:txBody>
          <a:bodyPr>
            <a:noAutofit/>
          </a:bodyPr>
          <a:lstStyle/>
          <a:p>
            <a:r>
              <a:rPr lang="en-US" sz="4000" dirty="0"/>
              <a:t>Definition of Visitation</a:t>
            </a:r>
          </a:p>
        </p:txBody>
      </p:sp>
      <p:sp>
        <p:nvSpPr>
          <p:cNvPr id="6" name="TextBox 5">
            <a:extLst>
              <a:ext uri="{FF2B5EF4-FFF2-40B4-BE49-F238E27FC236}">
                <a16:creationId xmlns:a16="http://schemas.microsoft.com/office/drawing/2014/main" id="{651D2048-D691-0014-854C-485EC18BDC98}"/>
              </a:ext>
            </a:extLst>
          </p:cNvPr>
          <p:cNvSpPr txBox="1"/>
          <p:nvPr/>
        </p:nvSpPr>
        <p:spPr>
          <a:xfrm>
            <a:off x="838200" y="2817341"/>
            <a:ext cx="6122773" cy="2400657"/>
          </a:xfrm>
          <a:prstGeom prst="rect">
            <a:avLst/>
          </a:prstGeom>
          <a:noFill/>
        </p:spPr>
        <p:txBody>
          <a:bodyPr wrap="square">
            <a:spAutoFit/>
          </a:bodyPr>
          <a:lstStyle/>
          <a:p>
            <a:pPr marL="342900" indent="-342900">
              <a:buFont typeface="Arial" panose="020B0604020202020204" pitchFamily="34" charset="0"/>
              <a:buChar char="•"/>
            </a:pPr>
            <a:r>
              <a:rPr lang="en-US" sz="2500" b="0" i="0" dirty="0">
                <a:solidFill>
                  <a:schemeClr val="accent6"/>
                </a:solidFill>
                <a:effectLst/>
                <a:latin typeface="Arial" panose="020B0604020202020204" pitchFamily="34" charset="0"/>
                <a:cs typeface="Arial" panose="020B0604020202020204" pitchFamily="34" charset="0"/>
              </a:rPr>
              <a:t> A formal visit, a visit for the purpose of making an official examination or inspection</a:t>
            </a:r>
          </a:p>
          <a:p>
            <a:pPr marL="342900" indent="-342900">
              <a:buFont typeface="Arial" panose="020B0604020202020204" pitchFamily="34" charset="0"/>
              <a:buChar char="•"/>
            </a:pPr>
            <a:r>
              <a:rPr lang="en-US" sz="2500" b="0" i="0" dirty="0">
                <a:solidFill>
                  <a:schemeClr val="accent6"/>
                </a:solidFill>
                <a:effectLst/>
                <a:latin typeface="Arial" panose="020B0604020202020204" pitchFamily="34" charset="0"/>
                <a:cs typeface="Arial" panose="020B0604020202020204" pitchFamily="34" charset="0"/>
              </a:rPr>
              <a:t>A visitation often includes some kind of evaluation or inspection or has some other formal aspect.</a:t>
            </a:r>
            <a:endParaRPr lang="en-AU" sz="2500" dirty="0">
              <a:solidFill>
                <a:schemeClr val="accent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F3F0F15-9216-BA07-C5C2-797221E34F18}"/>
              </a:ext>
            </a:extLst>
          </p:cNvPr>
          <p:cNvPicPr>
            <a:picLocks noChangeAspect="1"/>
          </p:cNvPicPr>
          <p:nvPr/>
        </p:nvPicPr>
        <p:blipFill>
          <a:blip r:embed="rId3"/>
          <a:stretch>
            <a:fillRect/>
          </a:stretch>
        </p:blipFill>
        <p:spPr>
          <a:xfrm>
            <a:off x="7142206" y="2656702"/>
            <a:ext cx="4347281" cy="2898187"/>
          </a:xfrm>
          <a:prstGeom prst="rect">
            <a:avLst/>
          </a:prstGeom>
        </p:spPr>
      </p:pic>
    </p:spTree>
    <p:extLst>
      <p:ext uri="{BB962C8B-B14F-4D97-AF65-F5344CB8AC3E}">
        <p14:creationId xmlns:p14="http://schemas.microsoft.com/office/powerpoint/2010/main" val="128965806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627A-9594-FF0B-E4B0-6D0C319B6F53}"/>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AE92A9BA-402F-88A4-6499-8BA6A7E67EFD}"/>
              </a:ext>
            </a:extLst>
          </p:cNvPr>
          <p:cNvSpPr txBox="1">
            <a:spLocks/>
          </p:cNvSpPr>
          <p:nvPr/>
        </p:nvSpPr>
        <p:spPr>
          <a:xfrm>
            <a:off x="838200" y="1279525"/>
            <a:ext cx="105156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CE609"/>
                </a:solidFill>
                <a:latin typeface="Arial" panose="020B0604020202020204" pitchFamily="34" charset="0"/>
                <a:ea typeface="+mj-ea"/>
                <a:cs typeface="Arial" panose="020B0604020202020204" pitchFamily="34" charset="0"/>
              </a:defRPr>
            </a:lvl1pPr>
          </a:lstStyle>
          <a:p>
            <a:r>
              <a:rPr lang="en-US" sz="4000" dirty="0"/>
              <a:t>What does a visitation look like? </a:t>
            </a:r>
            <a:endParaRPr lang="en-AU" sz="4000" dirty="0"/>
          </a:p>
        </p:txBody>
      </p:sp>
      <p:pic>
        <p:nvPicPr>
          <p:cNvPr id="5" name="Picture 4">
            <a:extLst>
              <a:ext uri="{FF2B5EF4-FFF2-40B4-BE49-F238E27FC236}">
                <a16:creationId xmlns:a16="http://schemas.microsoft.com/office/drawing/2014/main" id="{4A1A116D-7A3E-DCC0-3902-F984D8F63ACD}"/>
              </a:ext>
            </a:extLst>
          </p:cNvPr>
          <p:cNvPicPr>
            <a:picLocks noChangeAspect="1"/>
          </p:cNvPicPr>
          <p:nvPr/>
        </p:nvPicPr>
        <p:blipFill>
          <a:blip r:embed="rId2"/>
          <a:stretch>
            <a:fillRect/>
          </a:stretch>
        </p:blipFill>
        <p:spPr>
          <a:xfrm>
            <a:off x="980303" y="2058988"/>
            <a:ext cx="6614816" cy="4140956"/>
          </a:xfrm>
          <a:prstGeom prst="rect">
            <a:avLst/>
          </a:prstGeom>
        </p:spPr>
      </p:pic>
    </p:spTree>
    <p:extLst>
      <p:ext uri="{BB962C8B-B14F-4D97-AF65-F5344CB8AC3E}">
        <p14:creationId xmlns:p14="http://schemas.microsoft.com/office/powerpoint/2010/main" val="1672117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247CA7F4-D7B0-1842-FC2F-2325AA6C0E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A4BC99-7043-51DD-2DCD-A188751CC1C3}"/>
              </a:ext>
            </a:extLst>
          </p:cNvPr>
          <p:cNvSpPr txBox="1">
            <a:spLocks/>
          </p:cNvSpPr>
          <p:nvPr/>
        </p:nvSpPr>
        <p:spPr>
          <a:xfrm>
            <a:off x="838200" y="6403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CE609"/>
                </a:solidFill>
                <a:latin typeface="Arial" panose="020B0604020202020204" pitchFamily="34" charset="0"/>
                <a:ea typeface="+mj-ea"/>
                <a:cs typeface="Arial" panose="020B0604020202020204" pitchFamily="34" charset="0"/>
              </a:defRPr>
            </a:lvl1pPr>
          </a:lstStyle>
          <a:p>
            <a:r>
              <a:rPr lang="en-US" sz="4000" dirty="0"/>
              <a:t>Visitations?</a:t>
            </a:r>
            <a:endParaRPr lang="en-AU" sz="4000" dirty="0"/>
          </a:p>
        </p:txBody>
      </p:sp>
      <p:pic>
        <p:nvPicPr>
          <p:cNvPr id="8" name="Content Placeholder 3">
            <a:extLst>
              <a:ext uri="{FF2B5EF4-FFF2-40B4-BE49-F238E27FC236}">
                <a16:creationId xmlns:a16="http://schemas.microsoft.com/office/drawing/2014/main" id="{CCA5AE0B-48A7-86AF-F924-0C19538C6B6A}"/>
              </a:ext>
            </a:extLst>
          </p:cNvPr>
          <p:cNvPicPr>
            <a:picLocks noChangeAspect="1"/>
          </p:cNvPicPr>
          <p:nvPr/>
        </p:nvPicPr>
        <p:blipFill>
          <a:blip r:embed="rId3"/>
          <a:stretch>
            <a:fillRect/>
          </a:stretch>
        </p:blipFill>
        <p:spPr>
          <a:xfrm>
            <a:off x="1233000" y="1863021"/>
            <a:ext cx="3403602" cy="1914526"/>
          </a:xfrm>
          <a:prstGeom prst="rect">
            <a:avLst/>
          </a:prstGeom>
        </p:spPr>
      </p:pic>
      <p:pic>
        <p:nvPicPr>
          <p:cNvPr id="9" name="Picture 8">
            <a:extLst>
              <a:ext uri="{FF2B5EF4-FFF2-40B4-BE49-F238E27FC236}">
                <a16:creationId xmlns:a16="http://schemas.microsoft.com/office/drawing/2014/main" id="{B82D4CF8-6F07-F30B-8D12-13475B39D7CB}"/>
              </a:ext>
            </a:extLst>
          </p:cNvPr>
          <p:cNvPicPr>
            <a:picLocks noChangeAspect="1"/>
          </p:cNvPicPr>
          <p:nvPr/>
        </p:nvPicPr>
        <p:blipFill>
          <a:blip r:embed="rId4"/>
          <a:stretch>
            <a:fillRect/>
          </a:stretch>
        </p:blipFill>
        <p:spPr>
          <a:xfrm>
            <a:off x="605560" y="4037716"/>
            <a:ext cx="2915816" cy="1943118"/>
          </a:xfrm>
          <a:prstGeom prst="rect">
            <a:avLst/>
          </a:prstGeom>
        </p:spPr>
      </p:pic>
      <p:pic>
        <p:nvPicPr>
          <p:cNvPr id="10" name="Picture 9">
            <a:extLst>
              <a:ext uri="{FF2B5EF4-FFF2-40B4-BE49-F238E27FC236}">
                <a16:creationId xmlns:a16="http://schemas.microsoft.com/office/drawing/2014/main" id="{6C71FAAE-8F13-1C14-8F33-D13B78A717F9}"/>
              </a:ext>
            </a:extLst>
          </p:cNvPr>
          <p:cNvPicPr>
            <a:picLocks noChangeAspect="1"/>
          </p:cNvPicPr>
          <p:nvPr/>
        </p:nvPicPr>
        <p:blipFill>
          <a:blip r:embed="rId5"/>
          <a:stretch>
            <a:fillRect/>
          </a:stretch>
        </p:blipFill>
        <p:spPr>
          <a:xfrm>
            <a:off x="3899032" y="4726950"/>
            <a:ext cx="2673602" cy="1782402"/>
          </a:xfrm>
          <a:prstGeom prst="rect">
            <a:avLst/>
          </a:prstGeom>
        </p:spPr>
      </p:pic>
      <p:pic>
        <p:nvPicPr>
          <p:cNvPr id="11" name="Picture 10">
            <a:extLst>
              <a:ext uri="{FF2B5EF4-FFF2-40B4-BE49-F238E27FC236}">
                <a16:creationId xmlns:a16="http://schemas.microsoft.com/office/drawing/2014/main" id="{1955A036-5552-B8F3-775C-0CB2790FCC76}"/>
              </a:ext>
            </a:extLst>
          </p:cNvPr>
          <p:cNvPicPr>
            <a:picLocks noChangeAspect="1"/>
          </p:cNvPicPr>
          <p:nvPr/>
        </p:nvPicPr>
        <p:blipFill>
          <a:blip r:embed="rId6"/>
          <a:stretch>
            <a:fillRect/>
          </a:stretch>
        </p:blipFill>
        <p:spPr>
          <a:xfrm>
            <a:off x="4902805" y="524795"/>
            <a:ext cx="2857500" cy="1914525"/>
          </a:xfrm>
          <a:prstGeom prst="rect">
            <a:avLst/>
          </a:prstGeom>
        </p:spPr>
      </p:pic>
      <p:pic>
        <p:nvPicPr>
          <p:cNvPr id="12" name="Picture 11">
            <a:extLst>
              <a:ext uri="{FF2B5EF4-FFF2-40B4-BE49-F238E27FC236}">
                <a16:creationId xmlns:a16="http://schemas.microsoft.com/office/drawing/2014/main" id="{6BF6F61A-9435-599F-3221-58AFB10BF9D3}"/>
              </a:ext>
            </a:extLst>
          </p:cNvPr>
          <p:cNvPicPr>
            <a:picLocks noChangeAspect="1"/>
          </p:cNvPicPr>
          <p:nvPr/>
        </p:nvPicPr>
        <p:blipFill>
          <a:blip r:embed="rId7"/>
          <a:stretch>
            <a:fillRect/>
          </a:stretch>
        </p:blipFill>
        <p:spPr>
          <a:xfrm>
            <a:off x="5235833" y="2752572"/>
            <a:ext cx="2857500" cy="1600200"/>
          </a:xfrm>
          <a:prstGeom prst="rect">
            <a:avLst/>
          </a:prstGeom>
        </p:spPr>
      </p:pic>
      <p:pic>
        <p:nvPicPr>
          <p:cNvPr id="13" name="Picture 12">
            <a:extLst>
              <a:ext uri="{FF2B5EF4-FFF2-40B4-BE49-F238E27FC236}">
                <a16:creationId xmlns:a16="http://schemas.microsoft.com/office/drawing/2014/main" id="{04F2A41C-460A-5D36-AAF5-FD73DE26F0EF}"/>
              </a:ext>
            </a:extLst>
          </p:cNvPr>
          <p:cNvPicPr>
            <a:picLocks noChangeAspect="1"/>
          </p:cNvPicPr>
          <p:nvPr/>
        </p:nvPicPr>
        <p:blipFill>
          <a:blip r:embed="rId8"/>
          <a:stretch>
            <a:fillRect/>
          </a:stretch>
        </p:blipFill>
        <p:spPr>
          <a:xfrm>
            <a:off x="8482012" y="1863022"/>
            <a:ext cx="2871788" cy="1914525"/>
          </a:xfrm>
          <a:prstGeom prst="rect">
            <a:avLst/>
          </a:prstGeom>
        </p:spPr>
      </p:pic>
      <p:pic>
        <p:nvPicPr>
          <p:cNvPr id="14" name="Picture 13">
            <a:extLst>
              <a:ext uri="{FF2B5EF4-FFF2-40B4-BE49-F238E27FC236}">
                <a16:creationId xmlns:a16="http://schemas.microsoft.com/office/drawing/2014/main" id="{A92BBAED-65E4-EDED-7F80-702FF1A43815}"/>
              </a:ext>
            </a:extLst>
          </p:cNvPr>
          <p:cNvPicPr>
            <a:picLocks noChangeAspect="1"/>
          </p:cNvPicPr>
          <p:nvPr/>
        </p:nvPicPr>
        <p:blipFill>
          <a:blip r:embed="rId9"/>
          <a:stretch>
            <a:fillRect/>
          </a:stretch>
        </p:blipFill>
        <p:spPr>
          <a:xfrm>
            <a:off x="9666756" y="4942781"/>
            <a:ext cx="2026109" cy="1350739"/>
          </a:xfrm>
          <a:prstGeom prst="rect">
            <a:avLst/>
          </a:prstGeom>
        </p:spPr>
      </p:pic>
      <p:pic>
        <p:nvPicPr>
          <p:cNvPr id="15" name="Picture 14" descr="https://encrypted-tbn1.gstatic.com/images?q=tbn:ANd9GcSgEjY2NzO-Yzrhyx8FAhMiAFpxeL4lTIFpzRdkiCGiPqyM8KfhNg">
            <a:hlinkClick r:id="rId10"/>
            <a:extLst>
              <a:ext uri="{FF2B5EF4-FFF2-40B4-BE49-F238E27FC236}">
                <a16:creationId xmlns:a16="http://schemas.microsoft.com/office/drawing/2014/main" id="{C89CAFC3-A971-2280-25E4-E0FE06A9A3EC}"/>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7099288" y="4666024"/>
            <a:ext cx="2040814" cy="1914525"/>
          </a:xfrm>
          <a:prstGeom prst="rect">
            <a:avLst/>
          </a:prstGeom>
          <a:noFill/>
          <a:ln>
            <a:noFill/>
          </a:ln>
        </p:spPr>
      </p:pic>
    </p:spTree>
    <p:extLst>
      <p:ext uri="{BB962C8B-B14F-4D97-AF65-F5344CB8AC3E}">
        <p14:creationId xmlns:p14="http://schemas.microsoft.com/office/powerpoint/2010/main" val="416253475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B2A23-E966-CA07-C991-FD7BC3F1B48A}"/>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E1C0510A-3010-3A81-2271-E2657BCDD95C}"/>
              </a:ext>
            </a:extLst>
          </p:cNvPr>
          <p:cNvSpPr txBox="1">
            <a:spLocks/>
          </p:cNvSpPr>
          <p:nvPr/>
        </p:nvSpPr>
        <p:spPr>
          <a:xfrm>
            <a:off x="838200" y="1983860"/>
            <a:ext cx="105156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CE609"/>
                </a:solidFill>
                <a:latin typeface="Arial" panose="020B0604020202020204" pitchFamily="34" charset="0"/>
                <a:ea typeface="+mj-ea"/>
                <a:cs typeface="Arial" panose="020B0604020202020204" pitchFamily="34" charset="0"/>
              </a:defRPr>
            </a:lvl1pPr>
          </a:lstStyle>
          <a:p>
            <a:r>
              <a:rPr lang="en-US" sz="4000" dirty="0"/>
              <a:t>Mary &amp; Elizabeth</a:t>
            </a:r>
            <a:endParaRPr lang="en-AU" sz="4000" dirty="0"/>
          </a:p>
        </p:txBody>
      </p:sp>
      <p:sp>
        <p:nvSpPr>
          <p:cNvPr id="3" name="TextBox 2">
            <a:extLst>
              <a:ext uri="{FF2B5EF4-FFF2-40B4-BE49-F238E27FC236}">
                <a16:creationId xmlns:a16="http://schemas.microsoft.com/office/drawing/2014/main" id="{B6ED7051-2C40-BC49-4A96-32AFEE5DCA2D}"/>
              </a:ext>
            </a:extLst>
          </p:cNvPr>
          <p:cNvSpPr txBox="1"/>
          <p:nvPr/>
        </p:nvSpPr>
        <p:spPr>
          <a:xfrm>
            <a:off x="747584" y="2888044"/>
            <a:ext cx="6116594" cy="2400657"/>
          </a:xfrm>
          <a:prstGeom prst="rect">
            <a:avLst/>
          </a:prstGeom>
          <a:noFill/>
        </p:spPr>
        <p:txBody>
          <a:bodyPr wrap="square">
            <a:spAutoFit/>
          </a:bodyPr>
          <a:lstStyle/>
          <a:p>
            <a:pPr marL="109728" indent="0">
              <a:buNone/>
            </a:pPr>
            <a:r>
              <a:rPr lang="en-US" sz="2500" dirty="0">
                <a:solidFill>
                  <a:schemeClr val="accent6"/>
                </a:solidFill>
                <a:latin typeface="Arial" panose="020B0604020202020204" pitchFamily="34" charset="0"/>
                <a:cs typeface="Arial" panose="020B0604020202020204" pitchFamily="34" charset="0"/>
              </a:rPr>
              <a:t>Luke 1.39-40</a:t>
            </a:r>
          </a:p>
          <a:p>
            <a:pPr marL="109728" indent="0">
              <a:buNone/>
            </a:pPr>
            <a:endParaRPr lang="en-US" sz="2500" dirty="0">
              <a:solidFill>
                <a:schemeClr val="accent6"/>
              </a:solidFill>
              <a:latin typeface="Arial" panose="020B0604020202020204" pitchFamily="34" charset="0"/>
              <a:cs typeface="Arial" panose="020B0604020202020204" pitchFamily="34" charset="0"/>
            </a:endParaRPr>
          </a:p>
          <a:p>
            <a:pPr marL="109728" indent="0">
              <a:buNone/>
            </a:pPr>
            <a:r>
              <a:rPr lang="en-US" sz="2500" i="1" dirty="0">
                <a:solidFill>
                  <a:schemeClr val="accent6"/>
                </a:solidFill>
                <a:latin typeface="Arial" panose="020B0604020202020204" pitchFamily="34" charset="0"/>
                <a:cs typeface="Arial" panose="020B0604020202020204" pitchFamily="34" charset="0"/>
              </a:rPr>
              <a:t>“In those day, Mary set out and went with haste to a Judean town in the hill country, where she entered the house of Zachariah and greeted Elizabeth.”</a:t>
            </a:r>
            <a:endParaRPr lang="en-AU" sz="2500" i="1" dirty="0">
              <a:solidFill>
                <a:schemeClr val="accent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3AB23DA-C6CE-6878-4200-8E607865ED06}"/>
              </a:ext>
            </a:extLst>
          </p:cNvPr>
          <p:cNvPicPr>
            <a:picLocks noChangeAspect="1"/>
          </p:cNvPicPr>
          <p:nvPr/>
        </p:nvPicPr>
        <p:blipFill>
          <a:blip r:embed="rId2"/>
          <a:stretch>
            <a:fillRect/>
          </a:stretch>
        </p:blipFill>
        <p:spPr>
          <a:xfrm>
            <a:off x="7499324" y="2672230"/>
            <a:ext cx="3411691" cy="2680614"/>
          </a:xfrm>
          <a:prstGeom prst="rect">
            <a:avLst/>
          </a:prstGeom>
        </p:spPr>
      </p:pic>
    </p:spTree>
    <p:extLst>
      <p:ext uri="{BB962C8B-B14F-4D97-AF65-F5344CB8AC3E}">
        <p14:creationId xmlns:p14="http://schemas.microsoft.com/office/powerpoint/2010/main" val="2579964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1EC4996-4FF9-61AA-FDF8-28A4BADBB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54E10-73B0-0613-4E4C-13371CCAB7B9}"/>
              </a:ext>
            </a:extLst>
          </p:cNvPr>
          <p:cNvSpPr>
            <a:spLocks noGrp="1"/>
          </p:cNvSpPr>
          <p:nvPr>
            <p:ph type="title"/>
          </p:nvPr>
        </p:nvSpPr>
        <p:spPr>
          <a:xfrm>
            <a:off x="838200" y="2010891"/>
            <a:ext cx="10515600" cy="806450"/>
          </a:xfrm>
        </p:spPr>
        <p:txBody>
          <a:bodyPr>
            <a:noAutofit/>
          </a:bodyPr>
          <a:lstStyle/>
          <a:p>
            <a:r>
              <a:rPr lang="en-US" sz="4000" dirty="0"/>
              <a:t>How do we meet?</a:t>
            </a:r>
          </a:p>
        </p:txBody>
      </p:sp>
      <p:sp>
        <p:nvSpPr>
          <p:cNvPr id="6" name="TextBox 5">
            <a:extLst>
              <a:ext uri="{FF2B5EF4-FFF2-40B4-BE49-F238E27FC236}">
                <a16:creationId xmlns:a16="http://schemas.microsoft.com/office/drawing/2014/main" id="{D80C98AF-3440-9109-378F-3927402D38B8}"/>
              </a:ext>
            </a:extLst>
          </p:cNvPr>
          <p:cNvSpPr txBox="1"/>
          <p:nvPr/>
        </p:nvSpPr>
        <p:spPr>
          <a:xfrm>
            <a:off x="838200" y="2817341"/>
            <a:ext cx="6122773" cy="1815882"/>
          </a:xfrm>
          <a:prstGeom prst="rect">
            <a:avLst/>
          </a:prstGeom>
          <a:noFill/>
        </p:spPr>
        <p:txBody>
          <a:bodyPr wrap="square">
            <a:spAutoFit/>
          </a:bodyPr>
          <a:lstStyle/>
          <a:p>
            <a:pPr marL="457200" indent="-457200">
              <a:buFont typeface="Arial" panose="020B0604020202020204" pitchFamily="34" charset="0"/>
              <a:buChar char="•"/>
            </a:pPr>
            <a:endParaRPr lang="en-US" sz="2800" dirty="0">
              <a:solidFill>
                <a:schemeClr val="accent6"/>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solidFill>
                  <a:schemeClr val="accent6"/>
                </a:solidFill>
                <a:latin typeface="Arial" panose="020B0604020202020204" pitchFamily="34" charset="0"/>
                <a:cs typeface="Arial" panose="020B0604020202020204" pitchFamily="34" charset="0"/>
              </a:rPr>
              <a:t>How do we recognise a Visitation?</a:t>
            </a:r>
          </a:p>
          <a:p>
            <a:pPr marL="457200" indent="-457200">
              <a:buFont typeface="Arial" panose="020B0604020202020204" pitchFamily="34" charset="0"/>
              <a:buChar char="•"/>
            </a:pPr>
            <a:endParaRPr lang="en-AU" sz="2800" dirty="0">
              <a:solidFill>
                <a:schemeClr val="accent6"/>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solidFill>
                  <a:schemeClr val="accent6"/>
                </a:solidFill>
                <a:latin typeface="Arial" panose="020B0604020202020204" pitchFamily="34" charset="0"/>
                <a:cs typeface="Arial" panose="020B0604020202020204" pitchFamily="34" charset="0"/>
              </a:rPr>
              <a:t>How do we become a Visitation</a:t>
            </a:r>
            <a:r>
              <a:rPr lang="en-AU" sz="2800" dirty="0"/>
              <a:t>?</a:t>
            </a:r>
          </a:p>
        </p:txBody>
      </p:sp>
      <p:pic>
        <p:nvPicPr>
          <p:cNvPr id="3" name="Picture 2">
            <a:extLst>
              <a:ext uri="{FF2B5EF4-FFF2-40B4-BE49-F238E27FC236}">
                <a16:creationId xmlns:a16="http://schemas.microsoft.com/office/drawing/2014/main" id="{F797429A-DA27-EB50-6BA7-0492A0585865}"/>
              </a:ext>
            </a:extLst>
          </p:cNvPr>
          <p:cNvPicPr>
            <a:picLocks noChangeAspect="1"/>
          </p:cNvPicPr>
          <p:nvPr/>
        </p:nvPicPr>
        <p:blipFill>
          <a:blip r:embed="rId3"/>
          <a:stretch>
            <a:fillRect/>
          </a:stretch>
        </p:blipFill>
        <p:spPr>
          <a:xfrm>
            <a:off x="7171368" y="2817341"/>
            <a:ext cx="4029350" cy="2267681"/>
          </a:xfrm>
          <a:prstGeom prst="rect">
            <a:avLst/>
          </a:prstGeom>
        </p:spPr>
      </p:pic>
    </p:spTree>
    <p:extLst>
      <p:ext uri="{BB962C8B-B14F-4D97-AF65-F5344CB8AC3E}">
        <p14:creationId xmlns:p14="http://schemas.microsoft.com/office/powerpoint/2010/main" val="310248293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EC777-94B2-B52E-BE4F-02A43EE416AE}"/>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344E0442-BC46-A203-3C18-8477D2B84D41}"/>
              </a:ext>
            </a:extLst>
          </p:cNvPr>
          <p:cNvSpPr txBox="1">
            <a:spLocks/>
          </p:cNvSpPr>
          <p:nvPr/>
        </p:nvSpPr>
        <p:spPr>
          <a:xfrm>
            <a:off x="949411" y="2008573"/>
            <a:ext cx="105156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CE609"/>
                </a:solidFill>
                <a:latin typeface="Arial" panose="020B0604020202020204" pitchFamily="34" charset="0"/>
                <a:ea typeface="+mj-ea"/>
                <a:cs typeface="Arial" panose="020B0604020202020204" pitchFamily="34" charset="0"/>
              </a:defRPr>
            </a:lvl1pPr>
          </a:lstStyle>
          <a:p>
            <a:r>
              <a:rPr lang="en-AU" sz="4000" dirty="0"/>
              <a:t>Catholic Social Principles and teachings</a:t>
            </a:r>
          </a:p>
        </p:txBody>
      </p:sp>
      <p:sp>
        <p:nvSpPr>
          <p:cNvPr id="3" name="TextBox 2">
            <a:extLst>
              <a:ext uri="{FF2B5EF4-FFF2-40B4-BE49-F238E27FC236}">
                <a16:creationId xmlns:a16="http://schemas.microsoft.com/office/drawing/2014/main" id="{5D5372A1-77BD-65F8-8331-5062F19D666D}"/>
              </a:ext>
            </a:extLst>
          </p:cNvPr>
          <p:cNvSpPr txBox="1"/>
          <p:nvPr/>
        </p:nvSpPr>
        <p:spPr>
          <a:xfrm>
            <a:off x="858795" y="2925114"/>
            <a:ext cx="6116594" cy="2246769"/>
          </a:xfrm>
          <a:prstGeom prst="rect">
            <a:avLst/>
          </a:prstGeom>
          <a:noFill/>
        </p:spPr>
        <p:txBody>
          <a:bodyPr wrap="square">
            <a:spAutoFit/>
          </a:bodyPr>
          <a:lstStyle/>
          <a:p>
            <a:pPr marL="109728" indent="0">
              <a:buNone/>
            </a:pPr>
            <a:r>
              <a:rPr lang="en-US" sz="2800" dirty="0">
                <a:solidFill>
                  <a:schemeClr val="accent6"/>
                </a:solidFill>
                <a:latin typeface="Arial" panose="020B0604020202020204" pitchFamily="34" charset="0"/>
                <a:ea typeface="Calibri" panose="020F0502020204030204" pitchFamily="34" charset="0"/>
                <a:cs typeface="Arial" panose="020B0604020202020204" pitchFamily="34" charset="0"/>
              </a:rPr>
              <a:t>Catholic Social Teachings is best described as teaching “found at the crossroads where Christian life and conscience come into contact with the real world". </a:t>
            </a:r>
            <a:endParaRPr lang="en-AU" sz="2800" dirty="0">
              <a:solidFill>
                <a:schemeClr val="accent6"/>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C2F9681-F32E-AB9A-DC4E-43B6F92829F7}"/>
              </a:ext>
            </a:extLst>
          </p:cNvPr>
          <p:cNvPicPr>
            <a:picLocks noChangeAspect="1"/>
          </p:cNvPicPr>
          <p:nvPr/>
        </p:nvPicPr>
        <p:blipFill>
          <a:blip r:embed="rId2"/>
          <a:stretch>
            <a:fillRect/>
          </a:stretch>
        </p:blipFill>
        <p:spPr>
          <a:xfrm>
            <a:off x="7841313" y="2788036"/>
            <a:ext cx="2909066" cy="2909066"/>
          </a:xfrm>
          <a:prstGeom prst="rect">
            <a:avLst/>
          </a:prstGeom>
        </p:spPr>
      </p:pic>
    </p:spTree>
    <p:extLst>
      <p:ext uri="{BB962C8B-B14F-4D97-AF65-F5344CB8AC3E}">
        <p14:creationId xmlns:p14="http://schemas.microsoft.com/office/powerpoint/2010/main" val="318716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6F41-A14A-90D6-F82F-32BF87AA25E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AE0ABFB-0748-A0B4-717A-3C6902FBDA86}"/>
              </a:ext>
            </a:extLst>
          </p:cNvPr>
          <p:cNvSpPr>
            <a:spLocks noGrp="1"/>
          </p:cNvSpPr>
          <p:nvPr>
            <p:ph type="title"/>
          </p:nvPr>
        </p:nvSpPr>
        <p:spPr>
          <a:xfrm>
            <a:off x="681038" y="892304"/>
            <a:ext cx="10515600" cy="806450"/>
          </a:xfrm>
        </p:spPr>
        <p:txBody>
          <a:bodyPr/>
          <a:lstStyle/>
          <a:p>
            <a:r>
              <a:rPr lang="en-US" dirty="0"/>
              <a:t>This page is for long form content</a:t>
            </a:r>
          </a:p>
        </p:txBody>
      </p:sp>
      <p:sp>
        <p:nvSpPr>
          <p:cNvPr id="8" name="TextBox 7">
            <a:extLst>
              <a:ext uri="{FF2B5EF4-FFF2-40B4-BE49-F238E27FC236}">
                <a16:creationId xmlns:a16="http://schemas.microsoft.com/office/drawing/2014/main" id="{2BC2F6CA-3118-C651-1CF9-F0841365ADA2}"/>
              </a:ext>
            </a:extLst>
          </p:cNvPr>
          <p:cNvSpPr txBox="1"/>
          <p:nvPr/>
        </p:nvSpPr>
        <p:spPr>
          <a:xfrm>
            <a:off x="681038" y="1801623"/>
            <a:ext cx="10493893" cy="3970318"/>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Content goes in here.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Content goes in here.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Content goes in here.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Content goes in here.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Content goes in here.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Content goes in here.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Content goes in here.</a:t>
            </a:r>
          </a:p>
          <a:p>
            <a:endParaRPr lang="en-US"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6A10842-E7D3-BF1D-D0F4-0345B921437E}"/>
              </a:ext>
            </a:extLst>
          </p:cNvPr>
          <p:cNvPicPr>
            <a:picLocks noChangeAspect="1"/>
          </p:cNvPicPr>
          <p:nvPr/>
        </p:nvPicPr>
        <p:blipFill>
          <a:blip r:embed="rId2"/>
          <a:stretch>
            <a:fillRect/>
          </a:stretch>
        </p:blipFill>
        <p:spPr>
          <a:xfrm>
            <a:off x="7651630" y="1"/>
            <a:ext cx="4540369" cy="6858000"/>
          </a:xfrm>
          <a:prstGeom prst="rect">
            <a:avLst/>
          </a:prstGeom>
        </p:spPr>
      </p:pic>
      <p:graphicFrame>
        <p:nvGraphicFramePr>
          <p:cNvPr id="3" name="Table 2">
            <a:extLst>
              <a:ext uri="{FF2B5EF4-FFF2-40B4-BE49-F238E27FC236}">
                <a16:creationId xmlns:a16="http://schemas.microsoft.com/office/drawing/2014/main" id="{95AD36A7-B2CF-7FF9-9B6D-66F9C4C2FD95}"/>
              </a:ext>
            </a:extLst>
          </p:cNvPr>
          <p:cNvGraphicFramePr>
            <a:graphicFrameLocks noGrp="1"/>
          </p:cNvGraphicFramePr>
          <p:nvPr/>
        </p:nvGraphicFramePr>
        <p:xfrm>
          <a:off x="-1" y="0"/>
          <a:ext cx="7651632" cy="6858001"/>
        </p:xfrm>
        <a:graphic>
          <a:graphicData uri="http://schemas.openxmlformats.org/drawingml/2006/table">
            <a:tbl>
              <a:tblPr firstRow="1" bandRow="1">
                <a:solidFill>
                  <a:srgbClr val="0C4FBC"/>
                </a:solidFill>
                <a:tableStyleId>{5C22544A-7EE6-4342-B048-85BDC9FD1C3A}</a:tableStyleId>
              </a:tblPr>
              <a:tblGrid>
                <a:gridCol w="1792813">
                  <a:extLst>
                    <a:ext uri="{9D8B030D-6E8A-4147-A177-3AD203B41FA5}">
                      <a16:colId xmlns:a16="http://schemas.microsoft.com/office/drawing/2014/main" val="870496914"/>
                    </a:ext>
                  </a:extLst>
                </a:gridCol>
                <a:gridCol w="3207703">
                  <a:extLst>
                    <a:ext uri="{9D8B030D-6E8A-4147-A177-3AD203B41FA5}">
                      <a16:colId xmlns:a16="http://schemas.microsoft.com/office/drawing/2014/main" val="2252492085"/>
                    </a:ext>
                  </a:extLst>
                </a:gridCol>
                <a:gridCol w="2651116">
                  <a:extLst>
                    <a:ext uri="{9D8B030D-6E8A-4147-A177-3AD203B41FA5}">
                      <a16:colId xmlns:a16="http://schemas.microsoft.com/office/drawing/2014/main" val="4030059116"/>
                    </a:ext>
                  </a:extLst>
                </a:gridCol>
              </a:tblGrid>
              <a:tr h="405804">
                <a:tc>
                  <a:txBody>
                    <a:bodyPr/>
                    <a:lstStyle/>
                    <a:p>
                      <a:pPr algn="ctr"/>
                      <a:r>
                        <a:rPr lang="en-US" sz="1800" dirty="0"/>
                        <a:t>Principle</a:t>
                      </a:r>
                      <a:endParaRPr lang="en-AU" sz="1800" dirty="0"/>
                    </a:p>
                  </a:txBody>
                  <a:tcPr marL="90788" marR="90788" marT="45394" marB="45394">
                    <a:solidFill>
                      <a:srgbClr val="0055A5"/>
                    </a:solidFill>
                  </a:tcPr>
                </a:tc>
                <a:tc>
                  <a:txBody>
                    <a:bodyPr/>
                    <a:lstStyle/>
                    <a:p>
                      <a:pPr algn="ctr"/>
                      <a:r>
                        <a:rPr lang="en-US" sz="1800" dirty="0"/>
                        <a:t>Short Definition</a:t>
                      </a:r>
                      <a:endParaRPr lang="en-AU" sz="1800" dirty="0"/>
                    </a:p>
                  </a:txBody>
                  <a:tcPr marL="90788" marR="90788" marT="45394" marB="45394">
                    <a:solidFill>
                      <a:srgbClr val="0055A5"/>
                    </a:solidFill>
                  </a:tcPr>
                </a:tc>
                <a:tc>
                  <a:txBody>
                    <a:bodyPr/>
                    <a:lstStyle/>
                    <a:p>
                      <a:pPr algn="ctr"/>
                      <a:r>
                        <a:rPr lang="en-AU" sz="1800" dirty="0"/>
                        <a:t>Why</a:t>
                      </a:r>
                    </a:p>
                  </a:txBody>
                  <a:tcPr marL="90788" marR="90788" marT="45394" marB="45394">
                    <a:solidFill>
                      <a:srgbClr val="0055A5"/>
                    </a:solidFill>
                  </a:tcPr>
                </a:tc>
                <a:extLst>
                  <a:ext uri="{0D108BD9-81ED-4DB2-BD59-A6C34878D82A}">
                    <a16:rowId xmlns:a16="http://schemas.microsoft.com/office/drawing/2014/main" val="1836137731"/>
                  </a:ext>
                </a:extLst>
              </a:tr>
              <a:tr h="710701">
                <a:tc>
                  <a:txBody>
                    <a:bodyPr/>
                    <a:lstStyle/>
                    <a:p>
                      <a:pPr algn="ctr"/>
                      <a:r>
                        <a:rPr lang="en-US" sz="1600" b="1" dirty="0">
                          <a:solidFill>
                            <a:schemeClr val="bg1"/>
                          </a:solidFill>
                        </a:rPr>
                        <a:t>Dignity of the Human Person</a:t>
                      </a:r>
                      <a:endParaRPr lang="en-AU" sz="1600" b="1" dirty="0">
                        <a:solidFill>
                          <a:schemeClr val="bg1"/>
                        </a:solidFill>
                      </a:endParaRPr>
                    </a:p>
                  </a:txBody>
                  <a:tcPr marL="90788" marR="90788" marT="45394" marB="45394">
                    <a:solidFill>
                      <a:srgbClr val="0055A5"/>
                    </a:solidFill>
                  </a:tcPr>
                </a:tc>
                <a:tc>
                  <a:txBody>
                    <a:bodyPr/>
                    <a:lstStyle/>
                    <a:p>
                      <a:pPr algn="ctr"/>
                      <a:r>
                        <a:rPr lang="en-AU" sz="1400" dirty="0">
                          <a:solidFill>
                            <a:schemeClr val="tx1"/>
                          </a:solidFill>
                        </a:rPr>
                        <a:t>Every person has inherent dignity which is inviolable </a:t>
                      </a:r>
                    </a:p>
                  </a:txBody>
                  <a:tcPr marL="90788" marR="90788" marT="45394" marB="453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effectLst/>
                        </a:rPr>
                        <a:t>“Because everyone matters everyday”</a:t>
                      </a:r>
                      <a:endParaRPr lang="en-GB" sz="1600" b="1"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90788" marR="90788" marT="45394" marB="45394">
                    <a:solidFill>
                      <a:schemeClr val="bg2"/>
                    </a:solidFill>
                  </a:tcPr>
                </a:tc>
                <a:extLst>
                  <a:ext uri="{0D108BD9-81ED-4DB2-BD59-A6C34878D82A}">
                    <a16:rowId xmlns:a16="http://schemas.microsoft.com/office/drawing/2014/main" val="3846851856"/>
                  </a:ext>
                </a:extLst>
              </a:tr>
              <a:tr h="710701">
                <a:tc>
                  <a:txBody>
                    <a:bodyPr/>
                    <a:lstStyle/>
                    <a:p>
                      <a:pPr algn="ctr"/>
                      <a:r>
                        <a:rPr lang="en-US" sz="1600" b="1" dirty="0">
                          <a:solidFill>
                            <a:schemeClr val="bg1"/>
                          </a:solidFill>
                        </a:rPr>
                        <a:t>The Common Good</a:t>
                      </a:r>
                      <a:endParaRPr lang="en-AU" sz="1600" b="1" dirty="0">
                        <a:solidFill>
                          <a:schemeClr val="bg1"/>
                        </a:solidFill>
                      </a:endParaRPr>
                    </a:p>
                  </a:txBody>
                  <a:tcPr marL="90788" marR="90788" marT="45394" marB="45394">
                    <a:solidFill>
                      <a:srgbClr val="0055A5"/>
                    </a:solidFill>
                  </a:tcPr>
                </a:tc>
                <a:tc>
                  <a:txBody>
                    <a:bodyPr/>
                    <a:lstStyle/>
                    <a:p>
                      <a:pPr algn="ctr"/>
                      <a:r>
                        <a:rPr lang="en-AU" sz="1400" dirty="0">
                          <a:solidFill>
                            <a:schemeClr val="tx1"/>
                          </a:solidFill>
                        </a:rPr>
                        <a:t>Concern for our neighbour to enable human flourishing</a:t>
                      </a:r>
                    </a:p>
                  </a:txBody>
                  <a:tcPr marL="90788" marR="90788" marT="45394" marB="453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effectLst/>
                        </a:rPr>
                        <a:t>“Because we are all connected”</a:t>
                      </a:r>
                      <a:endParaRPr lang="en-GB" sz="1600" b="1"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90788" marR="90788" marT="45394" marB="45394">
                    <a:solidFill>
                      <a:schemeClr val="bg2"/>
                    </a:solidFill>
                  </a:tcPr>
                </a:tc>
                <a:extLst>
                  <a:ext uri="{0D108BD9-81ED-4DB2-BD59-A6C34878D82A}">
                    <a16:rowId xmlns:a16="http://schemas.microsoft.com/office/drawing/2014/main" val="2981859691"/>
                  </a:ext>
                </a:extLst>
              </a:tr>
              <a:tr h="1006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Preferential option for the poor</a:t>
                      </a:r>
                      <a:endParaRPr lang="en-AU" sz="1600" b="1" dirty="0">
                        <a:solidFill>
                          <a:schemeClr val="bg1"/>
                        </a:solidFill>
                      </a:endParaRPr>
                    </a:p>
                  </a:txBody>
                  <a:tcPr marL="90788" marR="90788" marT="45394" marB="45394">
                    <a:solidFill>
                      <a:srgbClr val="0055A5"/>
                    </a:solidFill>
                  </a:tcPr>
                </a:tc>
                <a:tc>
                  <a:txBody>
                    <a:bodyPr/>
                    <a:lstStyle/>
                    <a:p>
                      <a:pPr algn="ctr"/>
                      <a:r>
                        <a:rPr lang="en-AU" sz="1400" dirty="0">
                          <a:solidFill>
                            <a:schemeClr val="tx1"/>
                          </a:solidFill>
                        </a:rPr>
                        <a:t>Priority for the needs of people in most disadvantage</a:t>
                      </a:r>
                    </a:p>
                  </a:txBody>
                  <a:tcPr marL="90788" marR="90788" marT="45394" marB="453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effectLst/>
                        </a:rPr>
                        <a:t>“Because we care for the most marginalised”</a:t>
                      </a:r>
                      <a:endParaRPr lang="en-GB" sz="1600" b="1"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90788" marR="90788" marT="45394" marB="45394">
                    <a:solidFill>
                      <a:schemeClr val="bg2"/>
                    </a:solidFill>
                  </a:tcPr>
                </a:tc>
                <a:extLst>
                  <a:ext uri="{0D108BD9-81ED-4DB2-BD59-A6C34878D82A}">
                    <a16:rowId xmlns:a16="http://schemas.microsoft.com/office/drawing/2014/main" val="2510086486"/>
                  </a:ext>
                </a:extLst>
              </a:tr>
              <a:tr h="1006159">
                <a:tc>
                  <a:txBody>
                    <a:bodyPr/>
                    <a:lstStyle/>
                    <a:p>
                      <a:pPr algn="ctr"/>
                      <a:r>
                        <a:rPr lang="en-US" sz="1600" b="1" dirty="0">
                          <a:solidFill>
                            <a:schemeClr val="bg1"/>
                          </a:solidFill>
                        </a:rPr>
                        <a:t>Participation &amp; Community</a:t>
                      </a:r>
                      <a:endParaRPr lang="en-AU" sz="1600" b="1" dirty="0">
                        <a:solidFill>
                          <a:schemeClr val="bg1"/>
                        </a:solidFill>
                      </a:endParaRPr>
                    </a:p>
                  </a:txBody>
                  <a:tcPr marL="90788" marR="90788" marT="45394" marB="45394">
                    <a:solidFill>
                      <a:srgbClr val="0055A5"/>
                    </a:solidFill>
                  </a:tcPr>
                </a:tc>
                <a:tc>
                  <a:txBody>
                    <a:bodyPr/>
                    <a:lstStyle/>
                    <a:p>
                      <a:pPr algn="ctr"/>
                      <a:r>
                        <a:rPr lang="en-AU" sz="1400" dirty="0">
                          <a:solidFill>
                            <a:schemeClr val="tx1"/>
                          </a:solidFill>
                        </a:rPr>
                        <a:t>Enabling active roles for social, economic and political processes</a:t>
                      </a:r>
                    </a:p>
                  </a:txBody>
                  <a:tcPr marL="90788" marR="90788" marT="45394" marB="45394">
                    <a:solidFill>
                      <a:schemeClr val="bg2"/>
                    </a:solidFill>
                  </a:tcPr>
                </a:tc>
                <a:tc>
                  <a:txBody>
                    <a:bodyPr/>
                    <a:lstStyle/>
                    <a:p>
                      <a:pPr algn="ctr"/>
                      <a:r>
                        <a:rPr lang="en-AU" sz="1600" b="1" dirty="0">
                          <a:solidFill>
                            <a:schemeClr val="tx1"/>
                          </a:solidFill>
                        </a:rPr>
                        <a:t>“Because everyone deserves a voice in society”</a:t>
                      </a:r>
                    </a:p>
                  </a:txBody>
                  <a:tcPr marL="90788" marR="90788" marT="45394" marB="45394">
                    <a:solidFill>
                      <a:schemeClr val="bg2"/>
                    </a:solidFill>
                  </a:tcPr>
                </a:tc>
                <a:extLst>
                  <a:ext uri="{0D108BD9-81ED-4DB2-BD59-A6C34878D82A}">
                    <a16:rowId xmlns:a16="http://schemas.microsoft.com/office/drawing/2014/main" val="3780351375"/>
                  </a:ext>
                </a:extLst>
              </a:tr>
              <a:tr h="1006159">
                <a:tc>
                  <a:txBody>
                    <a:bodyPr/>
                    <a:lstStyle/>
                    <a:p>
                      <a:pPr algn="ctr"/>
                      <a:r>
                        <a:rPr lang="en-US" sz="1600" b="1" dirty="0">
                          <a:solidFill>
                            <a:schemeClr val="bg1"/>
                          </a:solidFill>
                        </a:rPr>
                        <a:t>Solidarity</a:t>
                      </a:r>
                      <a:endParaRPr lang="en-AU" sz="1600" b="1" dirty="0">
                        <a:solidFill>
                          <a:schemeClr val="bg1"/>
                        </a:solidFill>
                      </a:endParaRPr>
                    </a:p>
                  </a:txBody>
                  <a:tcPr marL="90788" marR="90788" marT="45394" marB="45394">
                    <a:solidFill>
                      <a:srgbClr val="0055A5"/>
                    </a:solidFill>
                  </a:tcPr>
                </a:tc>
                <a:tc>
                  <a:txBody>
                    <a:bodyPr/>
                    <a:lstStyle/>
                    <a:p>
                      <a:pPr algn="ctr"/>
                      <a:r>
                        <a:rPr lang="en-AU" sz="1400" dirty="0">
                          <a:solidFill>
                            <a:schemeClr val="tx1"/>
                          </a:solidFill>
                        </a:rPr>
                        <a:t>Commitment to stand with and for others and advocate for change</a:t>
                      </a:r>
                    </a:p>
                  </a:txBody>
                  <a:tcPr marL="90788" marR="90788" marT="45394" marB="453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effectLst/>
                        </a:rPr>
                        <a:t>“Because when one person suffers, we all suffer”</a:t>
                      </a:r>
                      <a:endParaRPr lang="en-GB" sz="1600" b="1"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90788" marR="90788" marT="45394" marB="45394">
                    <a:solidFill>
                      <a:schemeClr val="bg2"/>
                    </a:solidFill>
                  </a:tcPr>
                </a:tc>
                <a:extLst>
                  <a:ext uri="{0D108BD9-81ED-4DB2-BD59-A6C34878D82A}">
                    <a16:rowId xmlns:a16="http://schemas.microsoft.com/office/drawing/2014/main" val="3285801771"/>
                  </a:ext>
                </a:extLst>
              </a:tr>
              <a:tr h="1006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Subsidiarity</a:t>
                      </a:r>
                      <a:endParaRPr lang="en-AU" sz="1600" b="1" dirty="0">
                        <a:solidFill>
                          <a:schemeClr val="bg1"/>
                        </a:solidFill>
                      </a:endParaRPr>
                    </a:p>
                  </a:txBody>
                  <a:tcPr marL="90788" marR="90788" marT="45394" marB="45394">
                    <a:solidFill>
                      <a:srgbClr val="0055A5"/>
                    </a:solidFill>
                  </a:tcPr>
                </a:tc>
                <a:tc>
                  <a:txBody>
                    <a:bodyPr/>
                    <a:lstStyle/>
                    <a:p>
                      <a:pPr algn="ctr"/>
                      <a:r>
                        <a:rPr lang="en-AU" sz="1400" dirty="0">
                          <a:solidFill>
                            <a:schemeClr val="tx1"/>
                          </a:solidFill>
                        </a:rPr>
                        <a:t>Respecting local autonomy, community voice at all levels</a:t>
                      </a:r>
                    </a:p>
                  </a:txBody>
                  <a:tcPr marL="90788" marR="90788" marT="45394" marB="453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1" dirty="0">
                          <a:solidFill>
                            <a:schemeClr val="tx1"/>
                          </a:solidFill>
                          <a:effectLst/>
                        </a:rPr>
                        <a:t>“Because our people know their own communities”</a:t>
                      </a:r>
                      <a:endParaRPr lang="en-GB" sz="1600" b="1"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90788" marR="90788" marT="45394" marB="45394">
                    <a:solidFill>
                      <a:schemeClr val="bg2"/>
                    </a:solidFill>
                  </a:tcPr>
                </a:tc>
                <a:extLst>
                  <a:ext uri="{0D108BD9-81ED-4DB2-BD59-A6C34878D82A}">
                    <a16:rowId xmlns:a16="http://schemas.microsoft.com/office/drawing/2014/main" val="2231668781"/>
                  </a:ext>
                </a:extLst>
              </a:tr>
              <a:tr h="1006159">
                <a:tc>
                  <a:txBody>
                    <a:bodyPr/>
                    <a:lstStyle/>
                    <a:p>
                      <a:pPr algn="ctr"/>
                      <a:r>
                        <a:rPr lang="en-US" sz="1600" b="1" dirty="0">
                          <a:solidFill>
                            <a:schemeClr val="bg1"/>
                          </a:solidFill>
                        </a:rPr>
                        <a:t>Care for the Earth</a:t>
                      </a:r>
                      <a:endParaRPr lang="en-AU" sz="1600" b="1" dirty="0">
                        <a:solidFill>
                          <a:schemeClr val="bg1"/>
                        </a:solidFill>
                      </a:endParaRPr>
                    </a:p>
                  </a:txBody>
                  <a:tcPr marL="90788" marR="90788" marT="45394" marB="45394">
                    <a:solidFill>
                      <a:srgbClr val="0055A5"/>
                    </a:solidFill>
                  </a:tcPr>
                </a:tc>
                <a:tc>
                  <a:txBody>
                    <a:bodyPr/>
                    <a:lstStyle/>
                    <a:p>
                      <a:pPr algn="ctr"/>
                      <a:r>
                        <a:rPr lang="en-AU" sz="1400" dirty="0">
                          <a:solidFill>
                            <a:schemeClr val="tx1"/>
                          </a:solidFill>
                        </a:rPr>
                        <a:t>Environmental stewardship and responsible use of our common home</a:t>
                      </a:r>
                    </a:p>
                  </a:txBody>
                  <a:tcPr marL="90788" marR="90788" marT="45394" marB="453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effectLst/>
                        </a:rPr>
                        <a:t>“Because we are stewards of creation”</a:t>
                      </a:r>
                      <a:endParaRPr lang="en-GB" sz="1600" b="1"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90788" marR="90788" marT="45394" marB="45394">
                    <a:solidFill>
                      <a:schemeClr val="bg2"/>
                    </a:solidFill>
                  </a:tcPr>
                </a:tc>
                <a:extLst>
                  <a:ext uri="{0D108BD9-81ED-4DB2-BD59-A6C34878D82A}">
                    <a16:rowId xmlns:a16="http://schemas.microsoft.com/office/drawing/2014/main" val="1449750275"/>
                  </a:ext>
                </a:extLst>
              </a:tr>
            </a:tbl>
          </a:graphicData>
        </a:graphic>
      </p:graphicFrame>
    </p:spTree>
    <p:extLst>
      <p:ext uri="{BB962C8B-B14F-4D97-AF65-F5344CB8AC3E}">
        <p14:creationId xmlns:p14="http://schemas.microsoft.com/office/powerpoint/2010/main" val="378091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B61B-6AEF-FDF9-34DA-AD282815D97A}"/>
              </a:ext>
            </a:extLst>
          </p:cNvPr>
          <p:cNvSpPr>
            <a:spLocks noGrp="1"/>
          </p:cNvSpPr>
          <p:nvPr>
            <p:ph type="title"/>
          </p:nvPr>
        </p:nvSpPr>
        <p:spPr>
          <a:xfrm>
            <a:off x="838200" y="3025775"/>
            <a:ext cx="10515600" cy="806450"/>
          </a:xfrm>
        </p:spPr>
        <p:txBody>
          <a:bodyPr>
            <a:normAutofit/>
          </a:bodyPr>
          <a:lstStyle/>
          <a:p>
            <a:pPr algn="ctr"/>
            <a:r>
              <a:rPr lang="en-US" sz="4000" dirty="0"/>
              <a:t>Mission Litmus test</a:t>
            </a:r>
          </a:p>
        </p:txBody>
      </p:sp>
    </p:spTree>
    <p:extLst>
      <p:ext uri="{BB962C8B-B14F-4D97-AF65-F5344CB8AC3E}">
        <p14:creationId xmlns:p14="http://schemas.microsoft.com/office/powerpoint/2010/main" val="1633487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1CC7BF2-4F9F-2914-48B7-3ACCCD843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4406F-A896-9BAA-1F4C-EB4547F6FD1E}"/>
              </a:ext>
            </a:extLst>
          </p:cNvPr>
          <p:cNvSpPr>
            <a:spLocks noGrp="1"/>
          </p:cNvSpPr>
          <p:nvPr>
            <p:ph type="title"/>
          </p:nvPr>
        </p:nvSpPr>
        <p:spPr>
          <a:xfrm>
            <a:off x="1159476" y="1566048"/>
            <a:ext cx="10515600" cy="806450"/>
          </a:xfrm>
        </p:spPr>
        <p:txBody>
          <a:bodyPr>
            <a:noAutofit/>
          </a:bodyPr>
          <a:lstStyle/>
          <a:p>
            <a:r>
              <a:rPr lang="en-US" sz="4000" i="1" dirty="0">
                <a:latin typeface="Calibri" panose="020F0502020204030204" pitchFamily="34" charset="0"/>
                <a:ea typeface="Calibri" panose="020F0502020204030204" pitchFamily="34" charset="0"/>
                <a:cs typeface="Times New Roman" panose="02020603050405020304" pitchFamily="18" charset="0"/>
              </a:rPr>
              <a:t>The principle of Dignity of the Human Person.</a:t>
            </a:r>
            <a:endParaRPr lang="en-US" sz="4000" dirty="0"/>
          </a:p>
        </p:txBody>
      </p:sp>
      <p:sp>
        <p:nvSpPr>
          <p:cNvPr id="6" name="TextBox 5">
            <a:extLst>
              <a:ext uri="{FF2B5EF4-FFF2-40B4-BE49-F238E27FC236}">
                <a16:creationId xmlns:a16="http://schemas.microsoft.com/office/drawing/2014/main" id="{A01A173E-8025-B95B-2620-9D089C81D636}"/>
              </a:ext>
            </a:extLst>
          </p:cNvPr>
          <p:cNvSpPr txBox="1"/>
          <p:nvPr/>
        </p:nvSpPr>
        <p:spPr>
          <a:xfrm>
            <a:off x="1035908" y="2372498"/>
            <a:ext cx="9665043" cy="1454950"/>
          </a:xfrm>
          <a:prstGeom prst="rect">
            <a:avLst/>
          </a:prstGeom>
          <a:noFill/>
        </p:spPr>
        <p:txBody>
          <a:bodyPr wrap="square">
            <a:spAutoFit/>
          </a:bodyPr>
          <a:lstStyle/>
          <a:p>
            <a:pPr marL="109728" indent="0">
              <a:lnSpc>
                <a:spcPct val="107000"/>
              </a:lnSpc>
              <a:spcAft>
                <a:spcPts val="800"/>
              </a:spcAft>
              <a:buNone/>
            </a:pPr>
            <a:r>
              <a:rPr lang="en-US" sz="2800" i="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“Every human being is created in the image and likeness of God and therefore is invaluable and worthy of respect as a member of the human family.”</a:t>
            </a:r>
            <a:endParaRPr lang="en-AU" sz="2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6EC84E0-ECE0-C7FE-81AD-AAEF729AD6DA}"/>
              </a:ext>
            </a:extLst>
          </p:cNvPr>
          <p:cNvPicPr>
            <a:picLocks noChangeAspect="1"/>
          </p:cNvPicPr>
          <p:nvPr/>
        </p:nvPicPr>
        <p:blipFill>
          <a:blip r:embed="rId3"/>
          <a:stretch>
            <a:fillRect/>
          </a:stretch>
        </p:blipFill>
        <p:spPr>
          <a:xfrm>
            <a:off x="2846787" y="4088644"/>
            <a:ext cx="6498425" cy="2165296"/>
          </a:xfrm>
          <a:prstGeom prst="rect">
            <a:avLst/>
          </a:prstGeom>
        </p:spPr>
      </p:pic>
    </p:spTree>
    <p:extLst>
      <p:ext uri="{BB962C8B-B14F-4D97-AF65-F5344CB8AC3E}">
        <p14:creationId xmlns:p14="http://schemas.microsoft.com/office/powerpoint/2010/main" val="298340394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344F-9627-ED4F-136A-ED77C6523DE0}"/>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CF3DAE00-5EC0-06B7-898E-E935CBA3D2CE}"/>
              </a:ext>
            </a:extLst>
          </p:cNvPr>
          <p:cNvSpPr txBox="1">
            <a:spLocks/>
          </p:cNvSpPr>
          <p:nvPr/>
        </p:nvSpPr>
        <p:spPr>
          <a:xfrm>
            <a:off x="603422" y="1098587"/>
            <a:ext cx="105156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CE609"/>
                </a:solidFill>
                <a:latin typeface="Arial" panose="020B0604020202020204" pitchFamily="34" charset="0"/>
                <a:ea typeface="+mj-ea"/>
                <a:cs typeface="Arial" panose="020B0604020202020204" pitchFamily="34" charset="0"/>
              </a:defRPr>
            </a:lvl1pPr>
          </a:lstStyle>
          <a:p>
            <a:r>
              <a:rPr lang="en-US" sz="4000" dirty="0"/>
              <a:t>What are our Visitations about?</a:t>
            </a:r>
            <a:endParaRPr lang="en-AU" sz="4000" dirty="0"/>
          </a:p>
        </p:txBody>
      </p:sp>
      <p:sp>
        <p:nvSpPr>
          <p:cNvPr id="3" name="TextBox 2">
            <a:extLst>
              <a:ext uri="{FF2B5EF4-FFF2-40B4-BE49-F238E27FC236}">
                <a16:creationId xmlns:a16="http://schemas.microsoft.com/office/drawing/2014/main" id="{64F14006-4090-AEC8-B9D7-9F4A56717025}"/>
              </a:ext>
            </a:extLst>
          </p:cNvPr>
          <p:cNvSpPr txBox="1"/>
          <p:nvPr/>
        </p:nvSpPr>
        <p:spPr>
          <a:xfrm>
            <a:off x="603422" y="2016550"/>
            <a:ext cx="6116594" cy="2677656"/>
          </a:xfrm>
          <a:prstGeom prst="rect">
            <a:avLst/>
          </a:prstGeom>
          <a:noFill/>
        </p:spPr>
        <p:txBody>
          <a:bodyPr wrap="square">
            <a:spAutoFit/>
          </a:bodyPr>
          <a:lstStyle/>
          <a:p>
            <a:pPr marL="342900" indent="-342900">
              <a:buFont typeface="Arial" panose="020B0604020202020204" pitchFamily="34" charset="0"/>
              <a:buChar char="•"/>
            </a:pPr>
            <a:r>
              <a:rPr lang="en-AU" sz="2400" dirty="0">
                <a:solidFill>
                  <a:schemeClr val="accent6"/>
                </a:solidFill>
                <a:latin typeface="Arial" panose="020B0604020202020204" pitchFamily="34" charset="0"/>
                <a:cs typeface="Arial" panose="020B0604020202020204" pitchFamily="34" charset="0"/>
              </a:rPr>
              <a:t>Hand out vs hand up</a:t>
            </a:r>
          </a:p>
          <a:p>
            <a:pPr marL="342900" indent="-342900">
              <a:buFont typeface="Arial" panose="020B0604020202020204" pitchFamily="34" charset="0"/>
              <a:buChar char="•"/>
            </a:pPr>
            <a:r>
              <a:rPr lang="en-AU" sz="2400" dirty="0">
                <a:solidFill>
                  <a:schemeClr val="accent6"/>
                </a:solidFill>
                <a:latin typeface="Arial" panose="020B0604020202020204" pitchFamily="34" charset="0"/>
                <a:cs typeface="Arial" panose="020B0604020202020204" pitchFamily="34" charset="0"/>
              </a:rPr>
              <a:t>Transactional assistance</a:t>
            </a:r>
          </a:p>
          <a:p>
            <a:pPr marL="342900" indent="-342900">
              <a:buFont typeface="Arial" panose="020B0604020202020204" pitchFamily="34" charset="0"/>
              <a:buChar char="•"/>
            </a:pPr>
            <a:r>
              <a:rPr lang="en-AU" sz="2400" dirty="0">
                <a:solidFill>
                  <a:schemeClr val="accent6"/>
                </a:solidFill>
                <a:latin typeface="Arial" panose="020B0604020202020204" pitchFamily="34" charset="0"/>
                <a:cs typeface="Arial" panose="020B0604020202020204" pitchFamily="34" charset="0"/>
              </a:rPr>
              <a:t>Relationships</a:t>
            </a:r>
          </a:p>
          <a:p>
            <a:pPr marL="342900" indent="-342900">
              <a:buFont typeface="Arial" panose="020B0604020202020204" pitchFamily="34" charset="0"/>
              <a:buChar char="•"/>
            </a:pPr>
            <a:r>
              <a:rPr lang="en-AU" sz="2400" dirty="0">
                <a:solidFill>
                  <a:schemeClr val="accent6"/>
                </a:solidFill>
                <a:latin typeface="Arial" panose="020B0604020202020204" pitchFamily="34" charset="0"/>
                <a:cs typeface="Arial" panose="020B0604020202020204" pitchFamily="34" charset="0"/>
              </a:rPr>
              <a:t>Hospitality</a:t>
            </a:r>
          </a:p>
          <a:p>
            <a:pPr marL="342900" indent="-342900">
              <a:buFont typeface="Arial" panose="020B0604020202020204" pitchFamily="34" charset="0"/>
              <a:buChar char="•"/>
            </a:pPr>
            <a:r>
              <a:rPr lang="en-AU" sz="2400" dirty="0">
                <a:solidFill>
                  <a:schemeClr val="accent6"/>
                </a:solidFill>
                <a:latin typeface="Arial" panose="020B0604020202020204" pitchFamily="34" charset="0"/>
                <a:cs typeface="Arial" panose="020B0604020202020204" pitchFamily="34" charset="0"/>
              </a:rPr>
              <a:t>Conversations		</a:t>
            </a:r>
          </a:p>
          <a:p>
            <a:pPr marL="342900" indent="-342900">
              <a:buFont typeface="Arial" panose="020B0604020202020204" pitchFamily="34" charset="0"/>
              <a:buChar char="•"/>
            </a:pPr>
            <a:r>
              <a:rPr lang="en-AU" sz="2400" dirty="0">
                <a:solidFill>
                  <a:schemeClr val="accent6"/>
                </a:solidFill>
                <a:latin typeface="Arial" panose="020B0604020202020204" pitchFamily="34" charset="0"/>
                <a:cs typeface="Arial" panose="020B0604020202020204" pitchFamily="34" charset="0"/>
              </a:rPr>
              <a:t>Companionship</a:t>
            </a:r>
          </a:p>
          <a:p>
            <a:pPr marL="342900" indent="-342900">
              <a:buFont typeface="Arial" panose="020B0604020202020204" pitchFamily="34" charset="0"/>
              <a:buChar char="•"/>
            </a:pPr>
            <a:r>
              <a:rPr lang="en-AU" sz="2400" dirty="0">
                <a:solidFill>
                  <a:schemeClr val="accent6"/>
                </a:solidFill>
                <a:latin typeface="Arial" panose="020B0604020202020204" pitchFamily="34" charset="0"/>
                <a:cs typeface="Arial" panose="020B0604020202020204" pitchFamily="34" charset="0"/>
              </a:rPr>
              <a:t>Presence</a:t>
            </a:r>
          </a:p>
        </p:txBody>
      </p:sp>
      <p:sp>
        <p:nvSpPr>
          <p:cNvPr id="6" name="TextBox 5">
            <a:extLst>
              <a:ext uri="{FF2B5EF4-FFF2-40B4-BE49-F238E27FC236}">
                <a16:creationId xmlns:a16="http://schemas.microsoft.com/office/drawing/2014/main" id="{9F7381F1-4444-33B0-FDE1-17471EFFC940}"/>
              </a:ext>
            </a:extLst>
          </p:cNvPr>
          <p:cNvSpPr txBox="1"/>
          <p:nvPr/>
        </p:nvSpPr>
        <p:spPr>
          <a:xfrm>
            <a:off x="5447270" y="2016550"/>
            <a:ext cx="6378145" cy="2862322"/>
          </a:xfrm>
          <a:prstGeom prst="rect">
            <a:avLst/>
          </a:prstGeom>
          <a:noFill/>
        </p:spPr>
        <p:txBody>
          <a:bodyPr wrap="square">
            <a:spAutoFit/>
          </a:bodyPr>
          <a:lstStyle/>
          <a:p>
            <a:r>
              <a:rPr lang="en-US" sz="2000" b="1" dirty="0">
                <a:solidFill>
                  <a:schemeClr val="accent6"/>
                </a:solidFill>
                <a:latin typeface="Arial" panose="020B0604020202020204" pitchFamily="34" charset="0"/>
                <a:cs typeface="Arial" panose="020B0604020202020204" pitchFamily="34" charset="0"/>
              </a:rPr>
              <a:t>1.6 Adaptation to a Changing World</a:t>
            </a:r>
          </a:p>
          <a:p>
            <a:endParaRPr lang="en-US" sz="2000" dirty="0">
              <a:solidFill>
                <a:schemeClr val="accent6"/>
              </a:solidFill>
              <a:latin typeface="Arial" panose="020B0604020202020204" pitchFamily="34" charset="0"/>
              <a:cs typeface="Arial" panose="020B0604020202020204" pitchFamily="34" charset="0"/>
            </a:endParaRPr>
          </a:p>
          <a:p>
            <a:r>
              <a:rPr lang="en-US" sz="2000" dirty="0">
                <a:solidFill>
                  <a:schemeClr val="accent6"/>
                </a:solidFill>
                <a:latin typeface="Arial" panose="020B0604020202020204" pitchFamily="34" charset="0"/>
                <a:cs typeface="Arial" panose="020B0604020202020204" pitchFamily="34" charset="0"/>
              </a:rPr>
              <a:t>Faithful to the spirit of its founders, the Society constantly strives for renewal, adapting to changing world conditions. It seeks to be ever aware of the</a:t>
            </a:r>
          </a:p>
          <a:p>
            <a:r>
              <a:rPr lang="en-US" sz="2000" dirty="0">
                <a:solidFill>
                  <a:schemeClr val="accent6"/>
                </a:solidFill>
                <a:latin typeface="Arial" panose="020B0604020202020204" pitchFamily="34" charset="0"/>
                <a:cs typeface="Arial" panose="020B0604020202020204" pitchFamily="34" charset="0"/>
              </a:rPr>
              <a:t>changes that occur in human society and the new types of poverty that may be identified or anticipated. It gives priority to the poorest of the poor and to those who are most rejected by society.</a:t>
            </a:r>
            <a:endParaRPr lang="en-AU" sz="2000" dirty="0">
              <a:solidFill>
                <a:schemeClr val="accent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6C29658-812E-9F12-86C7-38EAF49B2655}"/>
              </a:ext>
            </a:extLst>
          </p:cNvPr>
          <p:cNvSpPr txBox="1"/>
          <p:nvPr/>
        </p:nvSpPr>
        <p:spPr>
          <a:xfrm>
            <a:off x="1434414" y="5371632"/>
            <a:ext cx="8853616" cy="1015663"/>
          </a:xfrm>
          <a:prstGeom prst="rect">
            <a:avLst/>
          </a:prstGeom>
          <a:noFill/>
        </p:spPr>
        <p:txBody>
          <a:bodyPr wrap="square">
            <a:spAutoFit/>
          </a:bodyPr>
          <a:lstStyle/>
          <a:p>
            <a:pPr algn="ctr"/>
            <a:r>
              <a:rPr lang="en-US" sz="2000" i="1" dirty="0">
                <a:solidFill>
                  <a:schemeClr val="accent6"/>
                </a:solidFill>
                <a:latin typeface="Arial" panose="020B0604020202020204" pitchFamily="34" charset="0"/>
                <a:cs typeface="Arial" panose="020B0604020202020204" pitchFamily="34" charset="0"/>
              </a:rPr>
              <a:t>“Be kind and love, for love is your first gift…” Blessed Rosalie </a:t>
            </a:r>
            <a:r>
              <a:rPr lang="en-US" sz="2000" i="1" dirty="0" err="1">
                <a:solidFill>
                  <a:schemeClr val="accent6"/>
                </a:solidFill>
                <a:latin typeface="Arial" panose="020B0604020202020204" pitchFamily="34" charset="0"/>
                <a:cs typeface="Arial" panose="020B0604020202020204" pitchFamily="34" charset="0"/>
              </a:rPr>
              <a:t>Rendu</a:t>
            </a:r>
            <a:endParaRPr lang="en-US" sz="2000" i="1" dirty="0">
              <a:solidFill>
                <a:schemeClr val="accent6"/>
              </a:solidFill>
              <a:latin typeface="Arial" panose="020B0604020202020204" pitchFamily="34" charset="0"/>
              <a:cs typeface="Arial" panose="020B0604020202020204" pitchFamily="34" charset="0"/>
            </a:endParaRPr>
          </a:p>
          <a:p>
            <a:pPr algn="ctr"/>
            <a:endParaRPr lang="en-US" sz="2000" i="1" dirty="0">
              <a:solidFill>
                <a:schemeClr val="accent6"/>
              </a:solidFill>
              <a:latin typeface="Arial" panose="020B0604020202020204" pitchFamily="34" charset="0"/>
              <a:cs typeface="Arial" panose="020B0604020202020204" pitchFamily="34" charset="0"/>
            </a:endParaRPr>
          </a:p>
          <a:p>
            <a:pPr algn="ctr"/>
            <a:r>
              <a:rPr lang="en-US" sz="2000" i="1" dirty="0">
                <a:solidFill>
                  <a:schemeClr val="accent6"/>
                </a:solidFill>
                <a:latin typeface="Arial" panose="020B0604020202020204" pitchFamily="34" charset="0"/>
                <a:cs typeface="Arial" panose="020B0604020202020204" pitchFamily="34" charset="0"/>
              </a:rPr>
              <a:t>“The greatest disease today is loneliness …”  St Teresa of Kolkata</a:t>
            </a:r>
          </a:p>
        </p:txBody>
      </p:sp>
    </p:spTree>
    <p:extLst>
      <p:ext uri="{BB962C8B-B14F-4D97-AF65-F5344CB8AC3E}">
        <p14:creationId xmlns:p14="http://schemas.microsoft.com/office/powerpoint/2010/main" val="1369864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3B707DC-1706-8618-20C2-35AFA894C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FBBC5-31EA-C9D9-F5DC-B4B0A5C30774}"/>
              </a:ext>
            </a:extLst>
          </p:cNvPr>
          <p:cNvSpPr>
            <a:spLocks noGrp="1"/>
          </p:cNvSpPr>
          <p:nvPr>
            <p:ph type="title"/>
          </p:nvPr>
        </p:nvSpPr>
        <p:spPr>
          <a:xfrm>
            <a:off x="1085336" y="1294199"/>
            <a:ext cx="10515600" cy="806450"/>
          </a:xfrm>
        </p:spPr>
        <p:txBody>
          <a:bodyPr>
            <a:noAutofit/>
          </a:bodyPr>
          <a:lstStyle/>
          <a:p>
            <a:r>
              <a:rPr lang="en-US" sz="4000" dirty="0"/>
              <a:t>The Rule on serving…</a:t>
            </a:r>
          </a:p>
        </p:txBody>
      </p:sp>
      <p:sp>
        <p:nvSpPr>
          <p:cNvPr id="6" name="TextBox 5">
            <a:extLst>
              <a:ext uri="{FF2B5EF4-FFF2-40B4-BE49-F238E27FC236}">
                <a16:creationId xmlns:a16="http://schemas.microsoft.com/office/drawing/2014/main" id="{68AF52CC-4996-9E3C-A83D-52362E13E09C}"/>
              </a:ext>
            </a:extLst>
          </p:cNvPr>
          <p:cNvSpPr txBox="1"/>
          <p:nvPr/>
        </p:nvSpPr>
        <p:spPr>
          <a:xfrm>
            <a:off x="961768" y="2100649"/>
            <a:ext cx="9665043" cy="3970318"/>
          </a:xfrm>
          <a:prstGeom prst="rect">
            <a:avLst/>
          </a:prstGeom>
          <a:noFill/>
        </p:spPr>
        <p:txBody>
          <a:bodyPr wrap="square">
            <a:spAutoFit/>
          </a:bodyPr>
          <a:lstStyle/>
          <a:p>
            <a:pPr marL="457200" indent="-457200">
              <a:buFont typeface="Arial" panose="020B0604020202020204" pitchFamily="34" charset="0"/>
              <a:buChar char="•"/>
            </a:pPr>
            <a:r>
              <a:rPr lang="en-US" sz="2800" dirty="0">
                <a:solidFill>
                  <a:schemeClr val="accent6"/>
                </a:solidFill>
              </a:rPr>
              <a:t>Vincentians serve with hope…</a:t>
            </a:r>
          </a:p>
          <a:p>
            <a:pPr marL="457200" indent="-457200">
              <a:buFont typeface="Arial" panose="020B0604020202020204" pitchFamily="34" charset="0"/>
              <a:buChar char="•"/>
            </a:pPr>
            <a:r>
              <a:rPr lang="en-US" sz="2800" dirty="0">
                <a:solidFill>
                  <a:schemeClr val="accent6"/>
                </a:solidFill>
              </a:rPr>
              <a:t>Vincentians never forget the many blessings they receive from those they visit.</a:t>
            </a:r>
          </a:p>
          <a:p>
            <a:pPr marL="457200" indent="-457200">
              <a:buFont typeface="Arial" panose="020B0604020202020204" pitchFamily="34" charset="0"/>
              <a:buChar char="•"/>
            </a:pPr>
            <a:r>
              <a:rPr lang="en-US" sz="2800" dirty="0">
                <a:solidFill>
                  <a:schemeClr val="accent6"/>
                </a:solidFill>
              </a:rPr>
              <a:t>Serves with the values of simplicity, humility, gentleness, selflessness, and a passion for the flourishing and happiness of every person.</a:t>
            </a:r>
          </a:p>
          <a:p>
            <a:pPr marL="457200" indent="-457200">
              <a:buFont typeface="Arial" panose="020B0604020202020204" pitchFamily="34" charset="0"/>
              <a:buChar char="•"/>
            </a:pPr>
            <a:r>
              <a:rPr lang="en-US" sz="2800" dirty="0">
                <a:solidFill>
                  <a:schemeClr val="accent6"/>
                </a:solidFill>
              </a:rPr>
              <a:t>Visiting and dedicating themselves to the poor, whose faith and courage often teach Vincentians how to live</a:t>
            </a:r>
          </a:p>
          <a:p>
            <a:pPr marL="457200" indent="-457200">
              <a:buFont typeface="Arial" panose="020B0604020202020204" pitchFamily="34" charset="0"/>
              <a:buChar char="•"/>
            </a:pPr>
            <a:r>
              <a:rPr lang="en-US" sz="2800" dirty="0">
                <a:solidFill>
                  <a:schemeClr val="accent6"/>
                </a:solidFill>
              </a:rPr>
              <a:t>Vincentian assume the needs of the poor as their own</a:t>
            </a:r>
            <a:endParaRPr lang="en-AU" sz="2800" dirty="0">
              <a:solidFill>
                <a:schemeClr val="accent6"/>
              </a:solidFill>
            </a:endParaRPr>
          </a:p>
        </p:txBody>
      </p:sp>
    </p:spTree>
    <p:extLst>
      <p:ext uri="{BB962C8B-B14F-4D97-AF65-F5344CB8AC3E}">
        <p14:creationId xmlns:p14="http://schemas.microsoft.com/office/powerpoint/2010/main" val="175200204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71A7-D70F-252F-7063-6A787E25FDF1}"/>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09267C6A-1A06-B0D2-9148-C951B30688AC}"/>
              </a:ext>
            </a:extLst>
          </p:cNvPr>
          <p:cNvSpPr txBox="1">
            <a:spLocks/>
          </p:cNvSpPr>
          <p:nvPr/>
        </p:nvSpPr>
        <p:spPr>
          <a:xfrm>
            <a:off x="917489" y="1540706"/>
            <a:ext cx="10357022" cy="779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CE609"/>
                </a:solidFill>
                <a:latin typeface="Arial" panose="020B0604020202020204" pitchFamily="34" charset="0"/>
                <a:ea typeface="+mj-ea"/>
                <a:cs typeface="Arial" panose="020B0604020202020204" pitchFamily="34" charset="0"/>
              </a:defRPr>
            </a:lvl1pPr>
          </a:lstStyle>
          <a:p>
            <a:pPr>
              <a:lnSpc>
                <a:spcPct val="100000"/>
              </a:lnSpc>
              <a:spcBef>
                <a:spcPts val="0"/>
              </a:spcBef>
            </a:pPr>
            <a:r>
              <a:rPr lang="en-AU" sz="3600" dirty="0"/>
              <a:t>Dignity of the Human Person is the foundation of our Mission and the mission of Jesus Christ </a:t>
            </a:r>
          </a:p>
        </p:txBody>
      </p:sp>
      <p:sp>
        <p:nvSpPr>
          <p:cNvPr id="5" name="TextBox 4">
            <a:extLst>
              <a:ext uri="{FF2B5EF4-FFF2-40B4-BE49-F238E27FC236}">
                <a16:creationId xmlns:a16="http://schemas.microsoft.com/office/drawing/2014/main" id="{A3E7B41C-9879-08E2-0A55-9307987EEB07}"/>
              </a:ext>
            </a:extLst>
          </p:cNvPr>
          <p:cNvSpPr txBox="1"/>
          <p:nvPr/>
        </p:nvSpPr>
        <p:spPr>
          <a:xfrm>
            <a:off x="949411" y="2862128"/>
            <a:ext cx="4059195" cy="1246495"/>
          </a:xfrm>
          <a:prstGeom prst="rect">
            <a:avLst/>
          </a:prstGeom>
          <a:noFill/>
        </p:spPr>
        <p:txBody>
          <a:bodyPr wrap="square">
            <a:spAutoFit/>
          </a:bodyPr>
          <a:lstStyle/>
          <a:p>
            <a:pPr marL="0" indent="0" algn="ctr">
              <a:buNone/>
            </a:pPr>
            <a:r>
              <a:rPr lang="en-AU" sz="2500" dirty="0">
                <a:solidFill>
                  <a:schemeClr val="accent6"/>
                </a:solidFill>
                <a:latin typeface="Arial" panose="020B0604020202020204" pitchFamily="34" charset="0"/>
                <a:cs typeface="Arial" panose="020B0604020202020204" pitchFamily="34" charset="0"/>
              </a:rPr>
              <a:t>Radical inclusivity, restoration and accompaniment</a:t>
            </a:r>
          </a:p>
        </p:txBody>
      </p:sp>
      <p:pic>
        <p:nvPicPr>
          <p:cNvPr id="7" name="Picture 6">
            <a:extLst>
              <a:ext uri="{FF2B5EF4-FFF2-40B4-BE49-F238E27FC236}">
                <a16:creationId xmlns:a16="http://schemas.microsoft.com/office/drawing/2014/main" id="{FF064280-2FF4-3B44-E72C-885A7C1A75A2}"/>
              </a:ext>
            </a:extLst>
          </p:cNvPr>
          <p:cNvPicPr>
            <a:picLocks noChangeAspect="1"/>
          </p:cNvPicPr>
          <p:nvPr/>
        </p:nvPicPr>
        <p:blipFill>
          <a:blip r:embed="rId2"/>
          <a:stretch>
            <a:fillRect/>
          </a:stretch>
        </p:blipFill>
        <p:spPr>
          <a:xfrm>
            <a:off x="1764570" y="4413078"/>
            <a:ext cx="2428875" cy="1885950"/>
          </a:xfrm>
          <a:prstGeom prst="rect">
            <a:avLst/>
          </a:prstGeom>
        </p:spPr>
      </p:pic>
      <p:sp>
        <p:nvSpPr>
          <p:cNvPr id="10" name="TextBox 9">
            <a:extLst>
              <a:ext uri="{FF2B5EF4-FFF2-40B4-BE49-F238E27FC236}">
                <a16:creationId xmlns:a16="http://schemas.microsoft.com/office/drawing/2014/main" id="{ABAF4A5A-9E70-36B3-F23C-F111D83A16E3}"/>
              </a:ext>
            </a:extLst>
          </p:cNvPr>
          <p:cNvSpPr txBox="1"/>
          <p:nvPr/>
        </p:nvSpPr>
        <p:spPr>
          <a:xfrm>
            <a:off x="5758894" y="3177385"/>
            <a:ext cx="5146590" cy="2400657"/>
          </a:xfrm>
          <a:prstGeom prst="rect">
            <a:avLst/>
          </a:prstGeom>
          <a:noFill/>
        </p:spPr>
        <p:txBody>
          <a:bodyPr wrap="square">
            <a:spAutoFit/>
          </a:bodyPr>
          <a:lstStyle/>
          <a:p>
            <a:r>
              <a:rPr lang="en-US" sz="2500" dirty="0">
                <a:solidFill>
                  <a:schemeClr val="accent6"/>
                </a:solidFill>
                <a:latin typeface="Arial" panose="020B0604020202020204" pitchFamily="34" charset="0"/>
                <a:cs typeface="Arial" panose="020B0604020202020204" pitchFamily="34" charset="0"/>
              </a:rPr>
              <a:t>We aspire to live the gospel message </a:t>
            </a:r>
            <a:r>
              <a:rPr lang="en-US" sz="2500" b="1" dirty="0">
                <a:solidFill>
                  <a:schemeClr val="accent6"/>
                </a:solidFill>
                <a:latin typeface="Arial" panose="020B0604020202020204" pitchFamily="34" charset="0"/>
                <a:cs typeface="Arial" panose="020B0604020202020204" pitchFamily="34" charset="0"/>
              </a:rPr>
              <a:t>by serving Christ in the poor</a:t>
            </a:r>
            <a:r>
              <a:rPr lang="en-US" sz="2500" dirty="0">
                <a:solidFill>
                  <a:schemeClr val="accent6"/>
                </a:solidFill>
                <a:latin typeface="Arial" panose="020B0604020202020204" pitchFamily="34" charset="0"/>
                <a:cs typeface="Arial" panose="020B0604020202020204" pitchFamily="34" charset="0"/>
              </a:rPr>
              <a:t> with love, respect, justice, hope and joy, and to bring about a more just and compassionate society.</a:t>
            </a:r>
            <a:endParaRPr lang="en-AU" sz="25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344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9681FE6-78EB-B908-8676-CCC576CF8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AF7AC-AD70-DA95-94A3-A38216DA248C}"/>
              </a:ext>
            </a:extLst>
          </p:cNvPr>
          <p:cNvSpPr>
            <a:spLocks noGrp="1"/>
          </p:cNvSpPr>
          <p:nvPr>
            <p:ph type="title"/>
          </p:nvPr>
        </p:nvSpPr>
        <p:spPr>
          <a:xfrm>
            <a:off x="838200" y="1430125"/>
            <a:ext cx="10515600" cy="806450"/>
          </a:xfrm>
        </p:spPr>
        <p:txBody>
          <a:bodyPr>
            <a:noAutofit/>
          </a:bodyPr>
          <a:lstStyle/>
          <a:p>
            <a:r>
              <a:rPr lang="en-US" sz="4000" dirty="0"/>
              <a:t>From the Preface to The Rule</a:t>
            </a:r>
          </a:p>
        </p:txBody>
      </p:sp>
      <p:sp>
        <p:nvSpPr>
          <p:cNvPr id="6" name="TextBox 5">
            <a:extLst>
              <a:ext uri="{FF2B5EF4-FFF2-40B4-BE49-F238E27FC236}">
                <a16:creationId xmlns:a16="http://schemas.microsoft.com/office/drawing/2014/main" id="{3FC22D3D-8310-659C-8DE8-045C72D7088F}"/>
              </a:ext>
            </a:extLst>
          </p:cNvPr>
          <p:cNvSpPr txBox="1"/>
          <p:nvPr/>
        </p:nvSpPr>
        <p:spPr>
          <a:xfrm>
            <a:off x="838200" y="2236575"/>
            <a:ext cx="10515600" cy="4216539"/>
          </a:xfrm>
          <a:prstGeom prst="rect">
            <a:avLst/>
          </a:prstGeom>
          <a:noFill/>
        </p:spPr>
        <p:txBody>
          <a:bodyPr wrap="square">
            <a:spAutoFit/>
          </a:bodyPr>
          <a:lstStyle/>
          <a:p>
            <a:r>
              <a:rPr lang="en-US" sz="2000" dirty="0">
                <a:solidFill>
                  <a:schemeClr val="accent6"/>
                </a:solidFill>
                <a:latin typeface="Arial" panose="020B0604020202020204" pitchFamily="34" charset="0"/>
                <a:cs typeface="Arial" panose="020B0604020202020204" pitchFamily="34" charset="0"/>
              </a:rPr>
              <a:t>It is difficult to understand service within Conferences without accepting the need to serve the poor on a person-to-person basis in their own homes or wherever they feel most comfortable. </a:t>
            </a:r>
          </a:p>
          <a:p>
            <a:r>
              <a:rPr lang="en-US" sz="2000" dirty="0">
                <a:solidFill>
                  <a:schemeClr val="accent6"/>
                </a:solidFill>
                <a:latin typeface="Arial" panose="020B0604020202020204" pitchFamily="34" charset="0"/>
                <a:cs typeface="Arial" panose="020B0604020202020204" pitchFamily="34" charset="0"/>
              </a:rPr>
              <a:t>Since the beginning, Conferences went out to the poor rather than waiting for the poor to come to them. In other words, as the Rule points out, Vincentians need to help the marginalized precisely where they feel most at ease. </a:t>
            </a:r>
          </a:p>
          <a:p>
            <a:r>
              <a:rPr lang="en-US" sz="2000" dirty="0">
                <a:solidFill>
                  <a:schemeClr val="accent6"/>
                </a:solidFill>
                <a:latin typeface="Arial" panose="020B0604020202020204" pitchFamily="34" charset="0"/>
                <a:cs typeface="Arial" panose="020B0604020202020204" pitchFamily="34" charset="0"/>
              </a:rPr>
              <a:t>The St Vincent de Paul Society has worked so hard to make this the normal means of contact that the concept of the “visit” has become the classic expression of what is most intimate in our commitment. </a:t>
            </a:r>
          </a:p>
          <a:p>
            <a:r>
              <a:rPr lang="en-US" sz="2000" dirty="0">
                <a:solidFill>
                  <a:schemeClr val="accent6"/>
                </a:solidFill>
                <a:latin typeface="Arial" panose="020B0604020202020204" pitchFamily="34" charset="0"/>
                <a:cs typeface="Arial" panose="020B0604020202020204" pitchFamily="34" charset="0"/>
              </a:rPr>
              <a:t>The “home visit” to people who are poor is the expression of a meeting that is always personal. </a:t>
            </a:r>
          </a:p>
          <a:p>
            <a:r>
              <a:rPr lang="en-US" sz="2000" dirty="0">
                <a:solidFill>
                  <a:schemeClr val="accent6"/>
                </a:solidFill>
                <a:latin typeface="Arial" panose="020B0604020202020204" pitchFamily="34" charset="0"/>
                <a:cs typeface="Arial" panose="020B0604020202020204" pitchFamily="34" charset="0"/>
              </a:rPr>
              <a:t>This is well understood by all Vincentians as well as by those we seek to serve.</a:t>
            </a:r>
          </a:p>
          <a:p>
            <a:pPr marL="457200" indent="-457200">
              <a:buFont typeface="Arial" panose="020B0604020202020204" pitchFamily="34" charset="0"/>
              <a:buChar char="•"/>
            </a:pPr>
            <a:endParaRPr lang="en-AU" sz="2800" dirty="0">
              <a:solidFill>
                <a:schemeClr val="accent6"/>
              </a:solidFill>
            </a:endParaRPr>
          </a:p>
        </p:txBody>
      </p:sp>
    </p:spTree>
    <p:extLst>
      <p:ext uri="{BB962C8B-B14F-4D97-AF65-F5344CB8AC3E}">
        <p14:creationId xmlns:p14="http://schemas.microsoft.com/office/powerpoint/2010/main" val="27037330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4486C-DBBC-72EC-F92E-15C9D63124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114E8DE-224C-7908-8249-B32F8C40BE54}"/>
              </a:ext>
            </a:extLst>
          </p:cNvPr>
          <p:cNvPicPr>
            <a:picLocks noChangeAspect="1"/>
          </p:cNvPicPr>
          <p:nvPr/>
        </p:nvPicPr>
        <p:blipFill>
          <a:blip r:embed="rId2"/>
          <a:stretch>
            <a:fillRect/>
          </a:stretch>
        </p:blipFill>
        <p:spPr>
          <a:xfrm>
            <a:off x="1011195" y="679106"/>
            <a:ext cx="5499787" cy="5499787"/>
          </a:xfrm>
          <a:prstGeom prst="rect">
            <a:avLst/>
          </a:prstGeom>
        </p:spPr>
      </p:pic>
    </p:spTree>
    <p:extLst>
      <p:ext uri="{BB962C8B-B14F-4D97-AF65-F5344CB8AC3E}">
        <p14:creationId xmlns:p14="http://schemas.microsoft.com/office/powerpoint/2010/main" val="1020146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47713C83-CD98-C5F8-E031-2A12A479230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5" name="Picture 4">
            <a:extLst>
              <a:ext uri="{FF2B5EF4-FFF2-40B4-BE49-F238E27FC236}">
                <a16:creationId xmlns:a16="http://schemas.microsoft.com/office/drawing/2014/main" id="{8E6F2BA4-5297-9A59-83AA-846A04CA331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7229475" cy="6858000"/>
          </a:xfrm>
          <a:prstGeom prst="rect">
            <a:avLst/>
          </a:prstGeom>
        </p:spPr>
      </p:pic>
      <p:sp>
        <p:nvSpPr>
          <p:cNvPr id="2" name="Title 1">
            <a:extLst>
              <a:ext uri="{FF2B5EF4-FFF2-40B4-BE49-F238E27FC236}">
                <a16:creationId xmlns:a16="http://schemas.microsoft.com/office/drawing/2014/main" id="{EC0283A2-92E8-AE8B-48C5-6FF198163B64}"/>
              </a:ext>
            </a:extLst>
          </p:cNvPr>
          <p:cNvSpPr>
            <a:spLocks noGrp="1"/>
          </p:cNvSpPr>
          <p:nvPr>
            <p:ph type="title"/>
          </p:nvPr>
        </p:nvSpPr>
        <p:spPr/>
        <p:txBody>
          <a:bodyPr/>
          <a:lstStyle/>
          <a:p>
            <a:r>
              <a:rPr lang="en-US" dirty="0">
                <a:solidFill>
                  <a:srgbClr val="0A2B65"/>
                </a:solidFill>
              </a:rPr>
              <a:t>Page header</a:t>
            </a:r>
          </a:p>
        </p:txBody>
      </p:sp>
      <p:sp>
        <p:nvSpPr>
          <p:cNvPr id="3" name="Content Placeholder 2">
            <a:extLst>
              <a:ext uri="{FF2B5EF4-FFF2-40B4-BE49-F238E27FC236}">
                <a16:creationId xmlns:a16="http://schemas.microsoft.com/office/drawing/2014/main" id="{C7533079-FBD2-5CCF-87EA-ECEA4A2A124F}"/>
              </a:ext>
            </a:extLst>
          </p:cNvPr>
          <p:cNvSpPr>
            <a:spLocks noGrp="1"/>
          </p:cNvSpPr>
          <p:nvPr>
            <p:ph sz="half" idx="1"/>
          </p:nvPr>
        </p:nvSpPr>
        <p:spPr/>
        <p:txBody>
          <a:bodyPr/>
          <a:lstStyle/>
          <a:p>
            <a:pPr marL="0" indent="0">
              <a:buNone/>
            </a:pPr>
            <a:r>
              <a:rPr lang="en-US" dirty="0">
                <a:solidFill>
                  <a:srgbClr val="1753A3"/>
                </a:solidFill>
              </a:rPr>
              <a:t>Your information goes in here.</a:t>
            </a:r>
          </a:p>
          <a:p>
            <a:pPr marL="0" indent="0">
              <a:buNone/>
            </a:pPr>
            <a:r>
              <a:rPr lang="en-US" dirty="0">
                <a:solidFill>
                  <a:srgbClr val="1753A3"/>
                </a:solidFill>
              </a:rPr>
              <a:t>Your information goes in here.</a:t>
            </a:r>
          </a:p>
          <a:p>
            <a:pPr marL="0" indent="0">
              <a:buNone/>
            </a:pPr>
            <a:r>
              <a:rPr lang="en-US" dirty="0">
                <a:solidFill>
                  <a:srgbClr val="1753A3"/>
                </a:solidFill>
              </a:rPr>
              <a:t>Your information goes in here.</a:t>
            </a:r>
          </a:p>
          <a:p>
            <a:pPr marL="0" indent="0">
              <a:buNone/>
            </a:pPr>
            <a:r>
              <a:rPr lang="en-US" dirty="0">
                <a:solidFill>
                  <a:srgbClr val="1753A3"/>
                </a:solidFill>
              </a:rPr>
              <a:t>Your information goes in here.</a:t>
            </a:r>
          </a:p>
          <a:p>
            <a:pPr marL="0" indent="0">
              <a:buNone/>
            </a:pPr>
            <a:endParaRPr lang="en-US" dirty="0">
              <a:solidFill>
                <a:srgbClr val="1753A3"/>
              </a:solidFill>
            </a:endParaRPr>
          </a:p>
        </p:txBody>
      </p:sp>
      <p:pic>
        <p:nvPicPr>
          <p:cNvPr id="7" name="Picture 6">
            <a:extLst>
              <a:ext uri="{FF2B5EF4-FFF2-40B4-BE49-F238E27FC236}">
                <a16:creationId xmlns:a16="http://schemas.microsoft.com/office/drawing/2014/main" id="{F82DC466-9BA1-4071-7FB7-7B4483EBC868}"/>
              </a:ext>
            </a:extLst>
          </p:cNvPr>
          <p:cNvPicPr>
            <a:picLocks noChangeAspect="1"/>
          </p:cNvPicPr>
          <p:nvPr/>
        </p:nvPicPr>
        <p:blipFill>
          <a:blip r:embed="rId4">
            <a:extLst>
              <a:ext uri="{28A0092B-C50C-407E-A947-70E740481C1C}">
                <a14:useLocalDpi xmlns:a14="http://schemas.microsoft.com/office/drawing/2010/main"/>
              </a:ext>
            </a:extLst>
          </a:blip>
          <a:srcRect t="10538" b="10538"/>
          <a:stretch/>
        </p:blipFill>
        <p:spPr>
          <a:xfrm>
            <a:off x="7163035" y="5427233"/>
            <a:ext cx="5082755" cy="1495315"/>
          </a:xfrm>
          <a:prstGeom prst="rect">
            <a:avLst/>
          </a:prstGeom>
        </p:spPr>
      </p:pic>
      <p:pic>
        <p:nvPicPr>
          <p:cNvPr id="6" name="Picture 2" descr="To love another person is to see the face of God. - Jean Valjean (Les Miserables Quotes)">
            <a:extLst>
              <a:ext uri="{FF2B5EF4-FFF2-40B4-BE49-F238E27FC236}">
                <a16:creationId xmlns:a16="http://schemas.microsoft.com/office/drawing/2014/main" id="{BEB43B41-0308-9D9F-1984-DD749ACB0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3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1A1A-F426-BCEB-6F0A-32462DA85476}"/>
              </a:ext>
            </a:extLst>
          </p:cNvPr>
          <p:cNvSpPr>
            <a:spLocks noGrp="1"/>
          </p:cNvSpPr>
          <p:nvPr>
            <p:ph type="title"/>
          </p:nvPr>
        </p:nvSpPr>
        <p:spPr>
          <a:xfrm>
            <a:off x="838200" y="3025775"/>
            <a:ext cx="10515600" cy="806450"/>
          </a:xfrm>
        </p:spPr>
        <p:txBody>
          <a:bodyPr>
            <a:noAutofit/>
          </a:bodyPr>
          <a:lstStyle/>
          <a:p>
            <a:pPr algn="ctr"/>
            <a:r>
              <a:rPr lang="en-US" sz="4000" dirty="0">
                <a:solidFill>
                  <a:schemeClr val="accent6"/>
                </a:solidFill>
              </a:rPr>
              <a:t>1. Who founded the St Vincent de Paul Society?</a:t>
            </a:r>
          </a:p>
        </p:txBody>
      </p:sp>
    </p:spTree>
    <p:extLst>
      <p:ext uri="{BB962C8B-B14F-4D97-AF65-F5344CB8AC3E}">
        <p14:creationId xmlns:p14="http://schemas.microsoft.com/office/powerpoint/2010/main" val="2531319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55DE-3A10-438B-E50E-54E990B6D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E807B-026D-BC17-F9C2-8B86FAC69CA5}"/>
              </a:ext>
            </a:extLst>
          </p:cNvPr>
          <p:cNvSpPr>
            <a:spLocks noGrp="1"/>
          </p:cNvSpPr>
          <p:nvPr>
            <p:ph type="title"/>
          </p:nvPr>
        </p:nvSpPr>
        <p:spPr>
          <a:xfrm>
            <a:off x="838200" y="3248197"/>
            <a:ext cx="10515600" cy="806450"/>
          </a:xfrm>
        </p:spPr>
        <p:txBody>
          <a:bodyPr>
            <a:noAutofit/>
          </a:bodyPr>
          <a:lstStyle/>
          <a:p>
            <a:pPr algn="ctr"/>
            <a:r>
              <a:rPr lang="en-US" sz="4000" dirty="0"/>
              <a:t>2. Where &amp; what year was the </a:t>
            </a:r>
            <a:br>
              <a:rPr lang="en-US" sz="4000" dirty="0"/>
            </a:br>
            <a:r>
              <a:rPr lang="en-US" sz="4000" dirty="0"/>
              <a:t>Society founded?</a:t>
            </a:r>
          </a:p>
        </p:txBody>
      </p:sp>
    </p:spTree>
    <p:extLst>
      <p:ext uri="{BB962C8B-B14F-4D97-AF65-F5344CB8AC3E}">
        <p14:creationId xmlns:p14="http://schemas.microsoft.com/office/powerpoint/2010/main" val="352845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18CA5CB-4B52-05F0-C14A-99A94DAC4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E9E53-8E0C-444B-A43E-CA02090A8798}"/>
              </a:ext>
            </a:extLst>
          </p:cNvPr>
          <p:cNvSpPr>
            <a:spLocks noGrp="1"/>
          </p:cNvSpPr>
          <p:nvPr>
            <p:ph type="title"/>
          </p:nvPr>
        </p:nvSpPr>
        <p:spPr>
          <a:xfrm>
            <a:off x="838200" y="3198770"/>
            <a:ext cx="10515600" cy="806450"/>
          </a:xfrm>
        </p:spPr>
        <p:txBody>
          <a:bodyPr>
            <a:noAutofit/>
          </a:bodyPr>
          <a:lstStyle/>
          <a:p>
            <a:pPr algn="ctr"/>
            <a:r>
              <a:rPr lang="en-US" sz="4000" dirty="0">
                <a:solidFill>
                  <a:schemeClr val="accent6"/>
                </a:solidFill>
              </a:rPr>
              <a:t>3. Does the Society have a spiritual patron? If so, who would that be?</a:t>
            </a:r>
          </a:p>
        </p:txBody>
      </p:sp>
    </p:spTree>
    <p:extLst>
      <p:ext uri="{BB962C8B-B14F-4D97-AF65-F5344CB8AC3E}">
        <p14:creationId xmlns:p14="http://schemas.microsoft.com/office/powerpoint/2010/main" val="185597876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B53F7-41C1-B791-F241-5FD1B9F4A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F5865-1A89-0E49-9C41-4AB3E6EB5238}"/>
              </a:ext>
            </a:extLst>
          </p:cNvPr>
          <p:cNvSpPr>
            <a:spLocks noGrp="1"/>
          </p:cNvSpPr>
          <p:nvPr>
            <p:ph type="title"/>
          </p:nvPr>
        </p:nvSpPr>
        <p:spPr>
          <a:xfrm>
            <a:off x="838200" y="3248197"/>
            <a:ext cx="10515600" cy="806450"/>
          </a:xfrm>
        </p:spPr>
        <p:txBody>
          <a:bodyPr>
            <a:noAutofit/>
          </a:bodyPr>
          <a:lstStyle/>
          <a:p>
            <a:pPr algn="ctr"/>
            <a:r>
              <a:rPr lang="en-US" sz="4000" dirty="0"/>
              <a:t>4. Who assisted and supported Frederic Ozanam &amp; the works of the first Conference?</a:t>
            </a:r>
          </a:p>
        </p:txBody>
      </p:sp>
    </p:spTree>
    <p:extLst>
      <p:ext uri="{BB962C8B-B14F-4D97-AF65-F5344CB8AC3E}">
        <p14:creationId xmlns:p14="http://schemas.microsoft.com/office/powerpoint/2010/main" val="3394334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EBBA08A-8E30-DADA-8814-4E4FEB7F11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EB9B7-2E8C-7718-ED28-02163C8FB296}"/>
              </a:ext>
            </a:extLst>
          </p:cNvPr>
          <p:cNvSpPr>
            <a:spLocks noGrp="1"/>
          </p:cNvSpPr>
          <p:nvPr>
            <p:ph type="title"/>
          </p:nvPr>
        </p:nvSpPr>
        <p:spPr>
          <a:xfrm>
            <a:off x="838200" y="3198770"/>
            <a:ext cx="10515600" cy="806450"/>
          </a:xfrm>
        </p:spPr>
        <p:txBody>
          <a:bodyPr>
            <a:noAutofit/>
          </a:bodyPr>
          <a:lstStyle/>
          <a:p>
            <a:pPr algn="ctr"/>
            <a:r>
              <a:rPr lang="en-US" sz="4000" dirty="0">
                <a:solidFill>
                  <a:schemeClr val="accent6"/>
                </a:solidFill>
              </a:rPr>
              <a:t>5. The Society is a “lay Catholic” </a:t>
            </a:r>
            <a:r>
              <a:rPr lang="en-US" sz="4000" dirty="0" err="1">
                <a:solidFill>
                  <a:schemeClr val="accent6"/>
                </a:solidFill>
              </a:rPr>
              <a:t>organisation</a:t>
            </a:r>
            <a:r>
              <a:rPr lang="en-US" sz="4000" dirty="0">
                <a:solidFill>
                  <a:schemeClr val="accent6"/>
                </a:solidFill>
              </a:rPr>
              <a:t>. True or False?</a:t>
            </a:r>
          </a:p>
        </p:txBody>
      </p:sp>
    </p:spTree>
    <p:extLst>
      <p:ext uri="{BB962C8B-B14F-4D97-AF65-F5344CB8AC3E}">
        <p14:creationId xmlns:p14="http://schemas.microsoft.com/office/powerpoint/2010/main" val="380188516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07C8A-C954-29F2-5550-4ECA27B81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7CDAD-FE75-C247-F6E6-D55F09BF7365}"/>
              </a:ext>
            </a:extLst>
          </p:cNvPr>
          <p:cNvSpPr>
            <a:spLocks noGrp="1"/>
          </p:cNvSpPr>
          <p:nvPr>
            <p:ph type="title"/>
          </p:nvPr>
        </p:nvSpPr>
        <p:spPr>
          <a:xfrm>
            <a:off x="838200" y="3248197"/>
            <a:ext cx="10515600" cy="806450"/>
          </a:xfrm>
        </p:spPr>
        <p:txBody>
          <a:bodyPr>
            <a:noAutofit/>
          </a:bodyPr>
          <a:lstStyle/>
          <a:p>
            <a:pPr algn="ctr"/>
            <a:r>
              <a:rPr lang="en-US" sz="4000" dirty="0"/>
              <a:t>6. Where was the first establishment of the Society in Australia?</a:t>
            </a:r>
          </a:p>
        </p:txBody>
      </p:sp>
    </p:spTree>
    <p:extLst>
      <p:ext uri="{BB962C8B-B14F-4D97-AF65-F5344CB8AC3E}">
        <p14:creationId xmlns:p14="http://schemas.microsoft.com/office/powerpoint/2010/main" val="243095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B933A85-B90B-8614-682B-FDCA505C9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FBECE-6AEC-5349-1E68-DE22F79306C4}"/>
              </a:ext>
            </a:extLst>
          </p:cNvPr>
          <p:cNvSpPr>
            <a:spLocks noGrp="1"/>
          </p:cNvSpPr>
          <p:nvPr>
            <p:ph type="title"/>
          </p:nvPr>
        </p:nvSpPr>
        <p:spPr>
          <a:xfrm>
            <a:off x="838200" y="3198770"/>
            <a:ext cx="10515600" cy="806450"/>
          </a:xfrm>
        </p:spPr>
        <p:txBody>
          <a:bodyPr>
            <a:noAutofit/>
          </a:bodyPr>
          <a:lstStyle/>
          <a:p>
            <a:pPr algn="ctr"/>
            <a:r>
              <a:rPr lang="en-US" sz="4000" dirty="0">
                <a:solidFill>
                  <a:schemeClr val="accent6"/>
                </a:solidFill>
              </a:rPr>
              <a:t>7. What year did the Society begin in Sydney?</a:t>
            </a:r>
          </a:p>
        </p:txBody>
      </p:sp>
    </p:spTree>
    <p:extLst>
      <p:ext uri="{BB962C8B-B14F-4D97-AF65-F5344CB8AC3E}">
        <p14:creationId xmlns:p14="http://schemas.microsoft.com/office/powerpoint/2010/main" val="208612780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225 New Powerpoint Template -1" id="{3F45BDC1-6D02-7B40-8414-259DFBDB94F2}" vid="{9BCB050C-468C-3749-AAC3-FA8FCE36DD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10.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2.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3.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4.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5.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6.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7.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8.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ppt/theme/themeOverride9.xml><?xml version="1.0" encoding="utf-8"?>
<a:themeOverride xmlns:a="http://schemas.openxmlformats.org/drawingml/2006/main">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e2c45df-4bbb-478c-9ae5-5d6dcd58b7f6" xsi:nil="true"/>
    <lcf76f155ced4ddcb4097134ff3c332f xmlns="f351a857-f8fe-4aff-9ff8-7af26fee412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9D589284B67B419D041B99E9447361" ma:contentTypeVersion="19" ma:contentTypeDescription="Create a new document." ma:contentTypeScope="" ma:versionID="67a6efae5c219590467ab436b85b6951">
  <xsd:schema xmlns:xsd="http://www.w3.org/2001/XMLSchema" xmlns:xs="http://www.w3.org/2001/XMLSchema" xmlns:p="http://schemas.microsoft.com/office/2006/metadata/properties" xmlns:ns2="f351a857-f8fe-4aff-9ff8-7af26fee412e" xmlns:ns3="ce2c45df-4bbb-478c-9ae5-5d6dcd58b7f6" targetNamespace="http://schemas.microsoft.com/office/2006/metadata/properties" ma:root="true" ma:fieldsID="d668a57790ce34cabfbf6dd753ba350d" ns2:_="" ns3:_="">
    <xsd:import namespace="f351a857-f8fe-4aff-9ff8-7af26fee412e"/>
    <xsd:import namespace="ce2c45df-4bbb-478c-9ae5-5d6dcd58b7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1a857-f8fe-4aff-9ff8-7af26fee4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38da8e-f566-4a79-afbe-db4fc349b78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2c45df-4bbb-478c-9ae5-5d6dcd58b7f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258a5a8-b3f4-492d-bea6-2541927e8a9a}" ma:internalName="TaxCatchAll" ma:showField="CatchAllData" ma:web="ce2c45df-4bbb-478c-9ae5-5d6dcd58b7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F4F7BF-FCCB-4CF7-AEB9-FF32B95E6713}">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sharepoint/v3"/>
    <ds:schemaRef ds:uri="a44e3430-8288-4e31-b943-8b54febb7d0b"/>
    <ds:schemaRef ds:uri="http://schemas.microsoft.com/office/infopath/2007/PartnerControls"/>
    <ds:schemaRef ds:uri="85c78a99-1e53-4a5f-9ca5-aab97121d53a"/>
    <ds:schemaRef ds:uri="http://www.w3.org/XML/1998/namespace"/>
    <ds:schemaRef ds:uri="ce2c45df-4bbb-478c-9ae5-5d6dcd58b7f6"/>
    <ds:schemaRef ds:uri="f351a857-f8fe-4aff-9ff8-7af26fee412e"/>
  </ds:schemaRefs>
</ds:datastoreItem>
</file>

<file path=customXml/itemProps2.xml><?xml version="1.0" encoding="utf-8"?>
<ds:datastoreItem xmlns:ds="http://schemas.openxmlformats.org/officeDocument/2006/customXml" ds:itemID="{9D69FF51-CFFE-4E8D-B719-64F73A7362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51a857-f8fe-4aff-9ff8-7af26fee412e"/>
    <ds:schemaRef ds:uri="ce2c45df-4bbb-478c-9ae5-5d6dcd58b7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3B6E37-9D4A-4B16-B15A-84727A51B4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112</TotalTime>
  <Words>1106</Words>
  <Application>Microsoft Macintosh PowerPoint</Application>
  <PresentationFormat>Widescreen</PresentationFormat>
  <Paragraphs>109</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Aptos Display</vt:lpstr>
      <vt:lpstr>Arial</vt:lpstr>
      <vt:lpstr>Calibri</vt:lpstr>
      <vt:lpstr>Office Theme</vt:lpstr>
      <vt:lpstr>PowerPoint Presentation</vt:lpstr>
      <vt:lpstr>Mission Litmus test</vt:lpstr>
      <vt:lpstr>1. Who founded the St Vincent de Paul Society?</vt:lpstr>
      <vt:lpstr>2. Where &amp; what year was the  Society founded?</vt:lpstr>
      <vt:lpstr>3. Does the Society have a spiritual patron? If so, who would that be?</vt:lpstr>
      <vt:lpstr>4. Who assisted and supported Frederic Ozanam &amp; the works of the first Conference?</vt:lpstr>
      <vt:lpstr>5. The Society is a “lay Catholic” organisation. True or False?</vt:lpstr>
      <vt:lpstr>6. Where was the first establishment of the Society in Australia?</vt:lpstr>
      <vt:lpstr>7. What year did the Society begin in Sydney?</vt:lpstr>
      <vt:lpstr>8. Who established the Society in NSW?</vt:lpstr>
      <vt:lpstr>9. Home visitation is core to Vincentian Good Works? True or False</vt:lpstr>
      <vt:lpstr>1. Who founded the St Vincent de Paul Society? 2. Where &amp; what year was the Society founded? 3. Does the Society have a spiritual patron and if so, who would that be? 4. Who assisted and supported Frederic Ozanam &amp; the works of the first Conference? 5. The Society is a “lay Catholic” organisation – True or False? 6. Where was the first establishment of the Society in Australia? 7. What year did the Society begin in Sydney? 8. Who established the Society in NSW? 9. Home visitation is core to Vincentian Good Works? True or False</vt:lpstr>
      <vt:lpstr>Definition of Visitation</vt:lpstr>
      <vt:lpstr>PowerPoint Presentation</vt:lpstr>
      <vt:lpstr>PowerPoint Presentation</vt:lpstr>
      <vt:lpstr>PowerPoint Presentation</vt:lpstr>
      <vt:lpstr>How do we meet?</vt:lpstr>
      <vt:lpstr>PowerPoint Presentation</vt:lpstr>
      <vt:lpstr>This page is for long form content</vt:lpstr>
      <vt:lpstr>The principle of Dignity of the Human Person.</vt:lpstr>
      <vt:lpstr>PowerPoint Presentation</vt:lpstr>
      <vt:lpstr>The Rule on serving…</vt:lpstr>
      <vt:lpstr>PowerPoint Presentation</vt:lpstr>
      <vt:lpstr>From the Preface to The Rule</vt:lpstr>
      <vt:lpstr>PowerPoint Presentation</vt:lpstr>
      <vt:lpstr>Page header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Hutchinson</dc:creator>
  <cp:lastModifiedBy>patty barrett</cp:lastModifiedBy>
  <cp:revision>5</cp:revision>
  <dcterms:created xsi:type="dcterms:W3CDTF">2025-09-18T01:43:25Z</dcterms:created>
  <dcterms:modified xsi:type="dcterms:W3CDTF">2025-10-08T23:00:23Z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0x0101001C9D589284B67B419D041B99E9447361</vt:lpwstr>
  </property>
  <property fmtid="{D5CDD505-2E9C-101B-9397-08002B2CF9AE}" pid="3" name="MediaServiceImageTags">
    <vt:lpwstr/>
  </property>
</Properties>
</file>